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66" r:id="rId2"/>
    <p:sldId id="282" r:id="rId3"/>
    <p:sldId id="258" r:id="rId4"/>
    <p:sldId id="256" r:id="rId5"/>
    <p:sldId id="283" r:id="rId6"/>
    <p:sldId id="284" r:id="rId7"/>
    <p:sldId id="285" r:id="rId8"/>
    <p:sldId id="286" r:id="rId9"/>
    <p:sldId id="287" r:id="rId10"/>
    <p:sldId id="264" r:id="rId11"/>
    <p:sldId id="289" r:id="rId12"/>
    <p:sldId id="268" r:id="rId13"/>
    <p:sldId id="290" r:id="rId14"/>
    <p:sldId id="288" r:id="rId15"/>
    <p:sldId id="262" r:id="rId16"/>
    <p:sldId id="263" r:id="rId17"/>
    <p:sldId id="260" r:id="rId18"/>
    <p:sldId id="291" r:id="rId19"/>
    <p:sldId id="292" r:id="rId20"/>
    <p:sldId id="293" r:id="rId21"/>
    <p:sldId id="294" r:id="rId22"/>
    <p:sldId id="295" r:id="rId23"/>
    <p:sldId id="296" r:id="rId24"/>
    <p:sldId id="297" r:id="rId25"/>
    <p:sldId id="261" r:id="rId26"/>
    <p:sldId id="277" r:id="rId27"/>
    <p:sldId id="270" r:id="rId28"/>
    <p:sldId id="281" r:id="rId29"/>
    <p:sldId id="265" r:id="rId30"/>
    <p:sldId id="279" r:id="rId31"/>
    <p:sldId id="278" r:id="rId32"/>
    <p:sldId id="271" r:id="rId33"/>
    <p:sldId id="272" r:id="rId34"/>
    <p:sldId id="273" r:id="rId35"/>
    <p:sldId id="274" r:id="rId36"/>
    <p:sldId id="276" r:id="rId37"/>
  </p:sldIdLst>
  <p:sldSz cx="9144000" cy="5143500" type="screen16x9"/>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4" d="100"/>
          <a:sy n="114" d="100"/>
        </p:scale>
        <p:origin x="246" y="10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D91D29-30D1-4F05-AC5C-A928014E87AE}" type="datetimeFigureOut">
              <a:rPr kumimoji="1" lang="ja-JP" altLang="en-US" smtClean="0"/>
              <a:t>2016/10/13</a:t>
            </a:fld>
            <a:endParaRPr kumimoji="1" lang="ja-JP" altLang="en-US"/>
          </a:p>
        </p:txBody>
      </p:sp>
      <p:sp>
        <p:nvSpPr>
          <p:cNvPr id="4" name="スライド イメージ プレースホルダー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003627C-0536-4648-8CE4-6BBAB82888BA}" type="slidenum">
              <a:rPr kumimoji="1" lang="ja-JP" altLang="en-US" smtClean="0"/>
              <a:t>‹#›</a:t>
            </a:fld>
            <a:endParaRPr kumimoji="1" lang="ja-JP" altLang="en-US"/>
          </a:p>
        </p:txBody>
      </p:sp>
    </p:spTree>
    <p:extLst>
      <p:ext uri="{BB962C8B-B14F-4D97-AF65-F5344CB8AC3E}">
        <p14:creationId xmlns:p14="http://schemas.microsoft.com/office/powerpoint/2010/main" val="66467137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003627C-0536-4648-8CE4-6BBAB82888BA}" type="slidenum">
              <a:rPr kumimoji="1" lang="ja-JP" altLang="en-US" smtClean="0"/>
              <a:t>1</a:t>
            </a:fld>
            <a:endParaRPr kumimoji="1" lang="ja-JP" altLang="en-US" dirty="0"/>
          </a:p>
        </p:txBody>
      </p:sp>
    </p:spTree>
    <p:extLst>
      <p:ext uri="{BB962C8B-B14F-4D97-AF65-F5344CB8AC3E}">
        <p14:creationId xmlns:p14="http://schemas.microsoft.com/office/powerpoint/2010/main" val="34726341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8003627C-0536-4648-8CE4-6BBAB82888BA}" type="slidenum">
              <a:rPr kumimoji="1" lang="ja-JP" altLang="en-US" smtClean="0"/>
              <a:t>10</a:t>
            </a:fld>
            <a:endParaRPr kumimoji="1" lang="ja-JP" altLang="en-US"/>
          </a:p>
        </p:txBody>
      </p:sp>
    </p:spTree>
    <p:extLst>
      <p:ext uri="{BB962C8B-B14F-4D97-AF65-F5344CB8AC3E}">
        <p14:creationId xmlns:p14="http://schemas.microsoft.com/office/powerpoint/2010/main" val="3045372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003627C-0536-4648-8CE4-6BBAB82888BA}" type="slidenum">
              <a:rPr kumimoji="1" lang="ja-JP" altLang="en-US" smtClean="0"/>
              <a:t>11</a:t>
            </a:fld>
            <a:endParaRPr kumimoji="1" lang="ja-JP" altLang="en-US" dirty="0"/>
          </a:p>
        </p:txBody>
      </p:sp>
    </p:spTree>
    <p:extLst>
      <p:ext uri="{BB962C8B-B14F-4D97-AF65-F5344CB8AC3E}">
        <p14:creationId xmlns:p14="http://schemas.microsoft.com/office/powerpoint/2010/main" val="13598615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8003627C-0536-4648-8CE4-6BBAB82888BA}" type="slidenum">
              <a:rPr kumimoji="1" lang="ja-JP" altLang="en-US" smtClean="0"/>
              <a:t>12</a:t>
            </a:fld>
            <a:endParaRPr kumimoji="1" lang="ja-JP" altLang="en-US"/>
          </a:p>
        </p:txBody>
      </p:sp>
    </p:spTree>
    <p:extLst>
      <p:ext uri="{BB962C8B-B14F-4D97-AF65-F5344CB8AC3E}">
        <p14:creationId xmlns:p14="http://schemas.microsoft.com/office/powerpoint/2010/main" val="15901917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003627C-0536-4648-8CE4-6BBAB82888BA}" type="slidenum">
              <a:rPr kumimoji="1" lang="ja-JP" altLang="en-US" smtClean="0"/>
              <a:t>13</a:t>
            </a:fld>
            <a:endParaRPr kumimoji="1" lang="ja-JP" altLang="en-US" dirty="0"/>
          </a:p>
        </p:txBody>
      </p:sp>
    </p:spTree>
    <p:extLst>
      <p:ext uri="{BB962C8B-B14F-4D97-AF65-F5344CB8AC3E}">
        <p14:creationId xmlns:p14="http://schemas.microsoft.com/office/powerpoint/2010/main" val="24798086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003627C-0536-4648-8CE4-6BBAB82888BA}" type="slidenum">
              <a:rPr kumimoji="1" lang="ja-JP" altLang="en-US" smtClean="0"/>
              <a:t>14</a:t>
            </a:fld>
            <a:endParaRPr kumimoji="1" lang="ja-JP" altLang="en-US" dirty="0"/>
          </a:p>
        </p:txBody>
      </p:sp>
    </p:spTree>
    <p:extLst>
      <p:ext uri="{BB962C8B-B14F-4D97-AF65-F5344CB8AC3E}">
        <p14:creationId xmlns:p14="http://schemas.microsoft.com/office/powerpoint/2010/main" val="39105158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003627C-0536-4648-8CE4-6BBAB82888BA}" type="slidenum">
              <a:rPr kumimoji="1" lang="ja-JP" altLang="en-US" smtClean="0"/>
              <a:t>15</a:t>
            </a:fld>
            <a:endParaRPr kumimoji="1" lang="ja-JP" altLang="en-US"/>
          </a:p>
        </p:txBody>
      </p:sp>
    </p:spTree>
    <p:extLst>
      <p:ext uri="{BB962C8B-B14F-4D97-AF65-F5344CB8AC3E}">
        <p14:creationId xmlns:p14="http://schemas.microsoft.com/office/powerpoint/2010/main" val="29783107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003627C-0536-4648-8CE4-6BBAB82888BA}" type="slidenum">
              <a:rPr kumimoji="1" lang="ja-JP" altLang="en-US" smtClean="0"/>
              <a:t>16</a:t>
            </a:fld>
            <a:endParaRPr kumimoji="1" lang="ja-JP" altLang="en-US"/>
          </a:p>
        </p:txBody>
      </p:sp>
    </p:spTree>
    <p:extLst>
      <p:ext uri="{BB962C8B-B14F-4D97-AF65-F5344CB8AC3E}">
        <p14:creationId xmlns:p14="http://schemas.microsoft.com/office/powerpoint/2010/main" val="29924510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8003627C-0536-4648-8CE4-6BBAB82888BA}" type="slidenum">
              <a:rPr kumimoji="1" lang="ja-JP" altLang="en-US" smtClean="0"/>
              <a:t>17</a:t>
            </a:fld>
            <a:endParaRPr kumimoji="1" lang="ja-JP" altLang="en-US"/>
          </a:p>
        </p:txBody>
      </p:sp>
    </p:spTree>
    <p:extLst>
      <p:ext uri="{BB962C8B-B14F-4D97-AF65-F5344CB8AC3E}">
        <p14:creationId xmlns:p14="http://schemas.microsoft.com/office/powerpoint/2010/main" val="35911903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8003627C-0536-4648-8CE4-6BBAB82888BA}" type="slidenum">
              <a:rPr kumimoji="1" lang="ja-JP" altLang="en-US" smtClean="0"/>
              <a:t>18</a:t>
            </a:fld>
            <a:endParaRPr kumimoji="1" lang="ja-JP" altLang="en-US"/>
          </a:p>
        </p:txBody>
      </p:sp>
    </p:spTree>
    <p:extLst>
      <p:ext uri="{BB962C8B-B14F-4D97-AF65-F5344CB8AC3E}">
        <p14:creationId xmlns:p14="http://schemas.microsoft.com/office/powerpoint/2010/main" val="33635455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8003627C-0536-4648-8CE4-6BBAB82888BA}" type="slidenum">
              <a:rPr kumimoji="1" lang="ja-JP" altLang="en-US" smtClean="0"/>
              <a:t>19</a:t>
            </a:fld>
            <a:endParaRPr kumimoji="1" lang="ja-JP" altLang="en-US"/>
          </a:p>
        </p:txBody>
      </p:sp>
    </p:spTree>
    <p:extLst>
      <p:ext uri="{BB962C8B-B14F-4D97-AF65-F5344CB8AC3E}">
        <p14:creationId xmlns:p14="http://schemas.microsoft.com/office/powerpoint/2010/main" val="3051222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003627C-0536-4648-8CE4-6BBAB82888BA}" type="slidenum">
              <a:rPr kumimoji="1" lang="ja-JP" altLang="en-US" smtClean="0"/>
              <a:t>2</a:t>
            </a:fld>
            <a:endParaRPr kumimoji="1" lang="ja-JP" altLang="en-US" dirty="0"/>
          </a:p>
        </p:txBody>
      </p:sp>
    </p:spTree>
    <p:extLst>
      <p:ext uri="{BB962C8B-B14F-4D97-AF65-F5344CB8AC3E}">
        <p14:creationId xmlns:p14="http://schemas.microsoft.com/office/powerpoint/2010/main" val="11425223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8003627C-0536-4648-8CE4-6BBAB82888BA}" type="slidenum">
              <a:rPr kumimoji="1" lang="ja-JP" altLang="en-US" smtClean="0"/>
              <a:t>20</a:t>
            </a:fld>
            <a:endParaRPr kumimoji="1" lang="ja-JP" altLang="en-US"/>
          </a:p>
        </p:txBody>
      </p:sp>
    </p:spTree>
    <p:extLst>
      <p:ext uri="{BB962C8B-B14F-4D97-AF65-F5344CB8AC3E}">
        <p14:creationId xmlns:p14="http://schemas.microsoft.com/office/powerpoint/2010/main" val="26469945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8003627C-0536-4648-8CE4-6BBAB82888BA}" type="slidenum">
              <a:rPr kumimoji="1" lang="ja-JP" altLang="en-US" smtClean="0"/>
              <a:t>21</a:t>
            </a:fld>
            <a:endParaRPr kumimoji="1" lang="ja-JP" altLang="en-US"/>
          </a:p>
        </p:txBody>
      </p:sp>
    </p:spTree>
    <p:extLst>
      <p:ext uri="{BB962C8B-B14F-4D97-AF65-F5344CB8AC3E}">
        <p14:creationId xmlns:p14="http://schemas.microsoft.com/office/powerpoint/2010/main" val="37620624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8003627C-0536-4648-8CE4-6BBAB82888BA}" type="slidenum">
              <a:rPr kumimoji="1" lang="ja-JP" altLang="en-US" smtClean="0"/>
              <a:t>22</a:t>
            </a:fld>
            <a:endParaRPr kumimoji="1" lang="ja-JP" altLang="en-US"/>
          </a:p>
        </p:txBody>
      </p:sp>
    </p:spTree>
    <p:extLst>
      <p:ext uri="{BB962C8B-B14F-4D97-AF65-F5344CB8AC3E}">
        <p14:creationId xmlns:p14="http://schemas.microsoft.com/office/powerpoint/2010/main" val="32496188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8003627C-0536-4648-8CE4-6BBAB82888BA}" type="slidenum">
              <a:rPr kumimoji="1" lang="ja-JP" altLang="en-US" smtClean="0"/>
              <a:t>23</a:t>
            </a:fld>
            <a:endParaRPr kumimoji="1" lang="ja-JP" altLang="en-US"/>
          </a:p>
        </p:txBody>
      </p:sp>
    </p:spTree>
    <p:extLst>
      <p:ext uri="{BB962C8B-B14F-4D97-AF65-F5344CB8AC3E}">
        <p14:creationId xmlns:p14="http://schemas.microsoft.com/office/powerpoint/2010/main" val="1093600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8003627C-0536-4648-8CE4-6BBAB82888BA}" type="slidenum">
              <a:rPr kumimoji="1" lang="ja-JP" altLang="en-US" smtClean="0"/>
              <a:t>24</a:t>
            </a:fld>
            <a:endParaRPr kumimoji="1" lang="ja-JP" altLang="en-US"/>
          </a:p>
        </p:txBody>
      </p:sp>
    </p:spTree>
    <p:extLst>
      <p:ext uri="{BB962C8B-B14F-4D97-AF65-F5344CB8AC3E}">
        <p14:creationId xmlns:p14="http://schemas.microsoft.com/office/powerpoint/2010/main" val="25516745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8003627C-0536-4648-8CE4-6BBAB82888BA}" type="slidenum">
              <a:rPr kumimoji="1" lang="ja-JP" altLang="en-US" smtClean="0"/>
              <a:t>25</a:t>
            </a:fld>
            <a:endParaRPr kumimoji="1" lang="ja-JP" altLang="en-US"/>
          </a:p>
        </p:txBody>
      </p:sp>
    </p:spTree>
    <p:extLst>
      <p:ext uri="{BB962C8B-B14F-4D97-AF65-F5344CB8AC3E}">
        <p14:creationId xmlns:p14="http://schemas.microsoft.com/office/powerpoint/2010/main" val="12008392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8003627C-0536-4648-8CE4-6BBAB82888BA}" type="slidenum">
              <a:rPr kumimoji="1" lang="ja-JP" altLang="en-US" smtClean="0"/>
              <a:t>26</a:t>
            </a:fld>
            <a:endParaRPr kumimoji="1" lang="ja-JP" altLang="en-US"/>
          </a:p>
        </p:txBody>
      </p:sp>
    </p:spTree>
    <p:extLst>
      <p:ext uri="{BB962C8B-B14F-4D97-AF65-F5344CB8AC3E}">
        <p14:creationId xmlns:p14="http://schemas.microsoft.com/office/powerpoint/2010/main" val="12008392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8003627C-0536-4648-8CE4-6BBAB82888BA}" type="slidenum">
              <a:rPr kumimoji="1" lang="ja-JP" altLang="en-US" smtClean="0"/>
              <a:t>27</a:t>
            </a:fld>
            <a:endParaRPr kumimoji="1" lang="ja-JP" altLang="en-US"/>
          </a:p>
        </p:txBody>
      </p:sp>
    </p:spTree>
    <p:extLst>
      <p:ext uri="{BB962C8B-B14F-4D97-AF65-F5344CB8AC3E}">
        <p14:creationId xmlns:p14="http://schemas.microsoft.com/office/powerpoint/2010/main" val="27296666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8003627C-0536-4648-8CE4-6BBAB82888BA}" type="slidenum">
              <a:rPr kumimoji="1" lang="ja-JP" altLang="en-US" smtClean="0"/>
              <a:t>28</a:t>
            </a:fld>
            <a:endParaRPr kumimoji="1" lang="ja-JP" altLang="en-US"/>
          </a:p>
        </p:txBody>
      </p:sp>
    </p:spTree>
    <p:extLst>
      <p:ext uri="{BB962C8B-B14F-4D97-AF65-F5344CB8AC3E}">
        <p14:creationId xmlns:p14="http://schemas.microsoft.com/office/powerpoint/2010/main" val="27296666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8003627C-0536-4648-8CE4-6BBAB82888BA}" type="slidenum">
              <a:rPr kumimoji="1" lang="ja-JP" altLang="en-US" smtClean="0"/>
              <a:t>29</a:t>
            </a:fld>
            <a:endParaRPr kumimoji="1" lang="ja-JP" altLang="en-US"/>
          </a:p>
        </p:txBody>
      </p:sp>
    </p:spTree>
    <p:extLst>
      <p:ext uri="{BB962C8B-B14F-4D97-AF65-F5344CB8AC3E}">
        <p14:creationId xmlns:p14="http://schemas.microsoft.com/office/powerpoint/2010/main" val="16088078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003627C-0536-4648-8CE4-6BBAB82888BA}" type="slidenum">
              <a:rPr kumimoji="1" lang="ja-JP" altLang="en-US" smtClean="0"/>
              <a:t>3</a:t>
            </a:fld>
            <a:endParaRPr kumimoji="1" lang="ja-JP" altLang="en-US" dirty="0"/>
          </a:p>
        </p:txBody>
      </p:sp>
    </p:spTree>
    <p:extLst>
      <p:ext uri="{BB962C8B-B14F-4D97-AF65-F5344CB8AC3E}">
        <p14:creationId xmlns:p14="http://schemas.microsoft.com/office/powerpoint/2010/main" val="7687939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8003627C-0536-4648-8CE4-6BBAB82888BA}" type="slidenum">
              <a:rPr kumimoji="1" lang="ja-JP" altLang="en-US" smtClean="0"/>
              <a:t>30</a:t>
            </a:fld>
            <a:endParaRPr kumimoji="1" lang="ja-JP" altLang="en-US"/>
          </a:p>
        </p:txBody>
      </p:sp>
    </p:spTree>
    <p:extLst>
      <p:ext uri="{BB962C8B-B14F-4D97-AF65-F5344CB8AC3E}">
        <p14:creationId xmlns:p14="http://schemas.microsoft.com/office/powerpoint/2010/main" val="16088078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8003627C-0536-4648-8CE4-6BBAB82888BA}" type="slidenum">
              <a:rPr kumimoji="1" lang="ja-JP" altLang="en-US" smtClean="0"/>
              <a:t>32</a:t>
            </a:fld>
            <a:endParaRPr kumimoji="1" lang="ja-JP" altLang="en-US"/>
          </a:p>
        </p:txBody>
      </p:sp>
    </p:spTree>
    <p:extLst>
      <p:ext uri="{BB962C8B-B14F-4D97-AF65-F5344CB8AC3E}">
        <p14:creationId xmlns:p14="http://schemas.microsoft.com/office/powerpoint/2010/main" val="18253152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8003627C-0536-4648-8CE4-6BBAB82888BA}" type="slidenum">
              <a:rPr kumimoji="1" lang="ja-JP" altLang="en-US" smtClean="0"/>
              <a:t>33</a:t>
            </a:fld>
            <a:endParaRPr kumimoji="1" lang="ja-JP" altLang="en-US"/>
          </a:p>
        </p:txBody>
      </p:sp>
    </p:spTree>
    <p:extLst>
      <p:ext uri="{BB962C8B-B14F-4D97-AF65-F5344CB8AC3E}">
        <p14:creationId xmlns:p14="http://schemas.microsoft.com/office/powerpoint/2010/main" val="9594374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8003627C-0536-4648-8CE4-6BBAB82888BA}" type="slidenum">
              <a:rPr kumimoji="1" lang="ja-JP" altLang="en-US" smtClean="0"/>
              <a:t>34</a:t>
            </a:fld>
            <a:endParaRPr kumimoji="1" lang="ja-JP" altLang="en-US"/>
          </a:p>
        </p:txBody>
      </p:sp>
    </p:spTree>
    <p:extLst>
      <p:ext uri="{BB962C8B-B14F-4D97-AF65-F5344CB8AC3E}">
        <p14:creationId xmlns:p14="http://schemas.microsoft.com/office/powerpoint/2010/main" val="20221380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8003627C-0536-4648-8CE4-6BBAB82888BA}" type="slidenum">
              <a:rPr kumimoji="1" lang="ja-JP" altLang="en-US" smtClean="0"/>
              <a:t>35</a:t>
            </a:fld>
            <a:endParaRPr kumimoji="1" lang="ja-JP" altLang="en-US"/>
          </a:p>
        </p:txBody>
      </p:sp>
    </p:spTree>
    <p:extLst>
      <p:ext uri="{BB962C8B-B14F-4D97-AF65-F5344CB8AC3E}">
        <p14:creationId xmlns:p14="http://schemas.microsoft.com/office/powerpoint/2010/main" val="38105995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8003627C-0536-4648-8CE4-6BBAB82888BA}" type="slidenum">
              <a:rPr kumimoji="1" lang="ja-JP" altLang="en-US" smtClean="0"/>
              <a:t>36</a:t>
            </a:fld>
            <a:endParaRPr kumimoji="1" lang="ja-JP" altLang="en-US"/>
          </a:p>
        </p:txBody>
      </p:sp>
    </p:spTree>
    <p:extLst>
      <p:ext uri="{BB962C8B-B14F-4D97-AF65-F5344CB8AC3E}">
        <p14:creationId xmlns:p14="http://schemas.microsoft.com/office/powerpoint/2010/main" val="1382654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003627C-0536-4648-8CE4-6BBAB82888BA}" type="slidenum">
              <a:rPr kumimoji="1" lang="ja-JP" altLang="en-US" smtClean="0"/>
              <a:t>4</a:t>
            </a:fld>
            <a:endParaRPr kumimoji="1" lang="ja-JP" altLang="en-US"/>
          </a:p>
        </p:txBody>
      </p:sp>
    </p:spTree>
    <p:extLst>
      <p:ext uri="{BB962C8B-B14F-4D97-AF65-F5344CB8AC3E}">
        <p14:creationId xmlns:p14="http://schemas.microsoft.com/office/powerpoint/2010/main" val="3784296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003627C-0536-4648-8CE4-6BBAB82888BA}" type="slidenum">
              <a:rPr kumimoji="1" lang="ja-JP" altLang="en-US" smtClean="0"/>
              <a:t>5</a:t>
            </a:fld>
            <a:endParaRPr kumimoji="1" lang="ja-JP" altLang="en-US" dirty="0"/>
          </a:p>
        </p:txBody>
      </p:sp>
    </p:spTree>
    <p:extLst>
      <p:ext uri="{BB962C8B-B14F-4D97-AF65-F5344CB8AC3E}">
        <p14:creationId xmlns:p14="http://schemas.microsoft.com/office/powerpoint/2010/main" val="4149722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003627C-0536-4648-8CE4-6BBAB82888BA}" type="slidenum">
              <a:rPr kumimoji="1" lang="ja-JP" altLang="en-US" smtClean="0"/>
              <a:t>6</a:t>
            </a:fld>
            <a:endParaRPr kumimoji="1" lang="ja-JP" altLang="en-US" dirty="0"/>
          </a:p>
        </p:txBody>
      </p:sp>
    </p:spTree>
    <p:extLst>
      <p:ext uri="{BB962C8B-B14F-4D97-AF65-F5344CB8AC3E}">
        <p14:creationId xmlns:p14="http://schemas.microsoft.com/office/powerpoint/2010/main" val="1784929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003627C-0536-4648-8CE4-6BBAB82888BA}" type="slidenum">
              <a:rPr kumimoji="1" lang="ja-JP" altLang="en-US" smtClean="0"/>
              <a:t>7</a:t>
            </a:fld>
            <a:endParaRPr kumimoji="1" lang="ja-JP" altLang="en-US" dirty="0"/>
          </a:p>
        </p:txBody>
      </p:sp>
    </p:spTree>
    <p:extLst>
      <p:ext uri="{BB962C8B-B14F-4D97-AF65-F5344CB8AC3E}">
        <p14:creationId xmlns:p14="http://schemas.microsoft.com/office/powerpoint/2010/main" val="37113340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003627C-0536-4648-8CE4-6BBAB82888BA}" type="slidenum">
              <a:rPr kumimoji="1" lang="ja-JP" altLang="en-US" smtClean="0"/>
              <a:t>8</a:t>
            </a:fld>
            <a:endParaRPr kumimoji="1" lang="ja-JP" altLang="en-US" dirty="0"/>
          </a:p>
        </p:txBody>
      </p:sp>
    </p:spTree>
    <p:extLst>
      <p:ext uri="{BB962C8B-B14F-4D97-AF65-F5344CB8AC3E}">
        <p14:creationId xmlns:p14="http://schemas.microsoft.com/office/powerpoint/2010/main" val="1295392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003627C-0536-4648-8CE4-6BBAB82888BA}" type="slidenum">
              <a:rPr kumimoji="1" lang="ja-JP" altLang="en-US" smtClean="0"/>
              <a:t>9</a:t>
            </a:fld>
            <a:endParaRPr kumimoji="1" lang="ja-JP" altLang="en-US" dirty="0"/>
          </a:p>
        </p:txBody>
      </p:sp>
    </p:spTree>
    <p:extLst>
      <p:ext uri="{BB962C8B-B14F-4D97-AF65-F5344CB8AC3E}">
        <p14:creationId xmlns:p14="http://schemas.microsoft.com/office/powerpoint/2010/main" val="9192499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597819"/>
            <a:ext cx="7772400" cy="1102519"/>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a:xfrm>
            <a:off x="457200" y="4767263"/>
            <a:ext cx="2133600" cy="273844"/>
          </a:xfrm>
          <a:prstGeom prst="rect">
            <a:avLst/>
          </a:prstGeom>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7F9721E-9075-49C7-B164-96523C2653BD}" type="slidenum">
              <a:rPr kumimoji="1" lang="ja-JP" altLang="en-US" smtClean="0"/>
              <a:t>‹#›</a:t>
            </a:fld>
            <a:endParaRPr kumimoji="1" lang="ja-JP" altLang="en-US"/>
          </a:p>
        </p:txBody>
      </p:sp>
    </p:spTree>
    <p:extLst>
      <p:ext uri="{BB962C8B-B14F-4D97-AF65-F5344CB8AC3E}">
        <p14:creationId xmlns:p14="http://schemas.microsoft.com/office/powerpoint/2010/main" val="9803346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457200" y="4767263"/>
            <a:ext cx="2133600" cy="273844"/>
          </a:xfrm>
          <a:prstGeom prst="rect">
            <a:avLst/>
          </a:prstGeom>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7F9721E-9075-49C7-B164-96523C2653BD}" type="slidenum">
              <a:rPr kumimoji="1" lang="ja-JP" altLang="en-US" smtClean="0"/>
              <a:t>‹#›</a:t>
            </a:fld>
            <a:endParaRPr kumimoji="1" lang="ja-JP" altLang="en-US"/>
          </a:p>
        </p:txBody>
      </p:sp>
    </p:spTree>
    <p:extLst>
      <p:ext uri="{BB962C8B-B14F-4D97-AF65-F5344CB8AC3E}">
        <p14:creationId xmlns:p14="http://schemas.microsoft.com/office/powerpoint/2010/main" val="11627351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154781"/>
            <a:ext cx="2057400" cy="329088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154781"/>
            <a:ext cx="6019800" cy="329088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457200" y="4767263"/>
            <a:ext cx="2133600" cy="273844"/>
          </a:xfrm>
          <a:prstGeom prst="rect">
            <a:avLst/>
          </a:prstGeom>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7F9721E-9075-49C7-B164-96523C2653BD}" type="slidenum">
              <a:rPr kumimoji="1" lang="ja-JP" altLang="en-US" smtClean="0"/>
              <a:t>‹#›</a:t>
            </a:fld>
            <a:endParaRPr kumimoji="1" lang="ja-JP" altLang="en-US"/>
          </a:p>
        </p:txBody>
      </p:sp>
    </p:spTree>
    <p:extLst>
      <p:ext uri="{BB962C8B-B14F-4D97-AF65-F5344CB8AC3E}">
        <p14:creationId xmlns:p14="http://schemas.microsoft.com/office/powerpoint/2010/main" val="2207561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457200" y="4767263"/>
            <a:ext cx="2133600" cy="273844"/>
          </a:xfrm>
          <a:prstGeom prst="rect">
            <a:avLst/>
          </a:prstGeom>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7F9721E-9075-49C7-B164-96523C2653BD}" type="slidenum">
              <a:rPr kumimoji="1" lang="ja-JP" altLang="en-US" smtClean="0"/>
              <a:t>‹#›</a:t>
            </a:fld>
            <a:endParaRPr kumimoji="1" lang="ja-JP" altLang="en-US"/>
          </a:p>
        </p:txBody>
      </p:sp>
    </p:spTree>
    <p:extLst>
      <p:ext uri="{BB962C8B-B14F-4D97-AF65-F5344CB8AC3E}">
        <p14:creationId xmlns:p14="http://schemas.microsoft.com/office/powerpoint/2010/main" val="1776886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3305176"/>
            <a:ext cx="7772400" cy="1021556"/>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a:xfrm>
            <a:off x="457200" y="4767263"/>
            <a:ext cx="2133600" cy="273844"/>
          </a:xfrm>
          <a:prstGeom prst="rect">
            <a:avLst/>
          </a:prstGeom>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7F9721E-9075-49C7-B164-96523C2653BD}" type="slidenum">
              <a:rPr kumimoji="1" lang="ja-JP" altLang="en-US" smtClean="0"/>
              <a:t>‹#›</a:t>
            </a:fld>
            <a:endParaRPr kumimoji="1" lang="ja-JP" altLang="en-US"/>
          </a:p>
        </p:txBody>
      </p:sp>
    </p:spTree>
    <p:extLst>
      <p:ext uri="{BB962C8B-B14F-4D97-AF65-F5344CB8AC3E}">
        <p14:creationId xmlns:p14="http://schemas.microsoft.com/office/powerpoint/2010/main" val="1650078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a:xfrm>
            <a:off x="457200" y="4767263"/>
            <a:ext cx="2133600" cy="273844"/>
          </a:xfrm>
          <a:prstGeom prst="rect">
            <a:avLst/>
          </a:prstGeom>
        </p:spPr>
        <p:txBody>
          <a:bodyPr/>
          <a:lstStyle/>
          <a:p>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7F9721E-9075-49C7-B164-96523C2653BD}" type="slidenum">
              <a:rPr kumimoji="1" lang="ja-JP" altLang="en-US" smtClean="0"/>
              <a:t>‹#›</a:t>
            </a:fld>
            <a:endParaRPr kumimoji="1" lang="ja-JP" altLang="en-US"/>
          </a:p>
        </p:txBody>
      </p:sp>
    </p:spTree>
    <p:extLst>
      <p:ext uri="{BB962C8B-B14F-4D97-AF65-F5344CB8AC3E}">
        <p14:creationId xmlns:p14="http://schemas.microsoft.com/office/powerpoint/2010/main" val="2442563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05979"/>
            <a:ext cx="8229600" cy="857250"/>
          </a:xfrm>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a:xfrm>
            <a:off x="457200" y="4767263"/>
            <a:ext cx="2133600" cy="273844"/>
          </a:xfrm>
          <a:prstGeom prst="rect">
            <a:avLst/>
          </a:prstGeom>
        </p:spPr>
        <p:txBody>
          <a:bodyPr/>
          <a:lstStyle/>
          <a:p>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E7F9721E-9075-49C7-B164-96523C2653BD}" type="slidenum">
              <a:rPr kumimoji="1" lang="ja-JP" altLang="en-US" smtClean="0"/>
              <a:t>‹#›</a:t>
            </a:fld>
            <a:endParaRPr kumimoji="1" lang="ja-JP" altLang="en-US"/>
          </a:p>
        </p:txBody>
      </p:sp>
    </p:spTree>
    <p:extLst>
      <p:ext uri="{BB962C8B-B14F-4D97-AF65-F5344CB8AC3E}">
        <p14:creationId xmlns:p14="http://schemas.microsoft.com/office/powerpoint/2010/main" val="1371193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a:xfrm>
            <a:off x="457200" y="4767263"/>
            <a:ext cx="2133600" cy="273844"/>
          </a:xfrm>
          <a:prstGeom prst="rect">
            <a:avLst/>
          </a:prstGeom>
        </p:spPr>
        <p:txBody>
          <a:bodyPr/>
          <a:lstStyle/>
          <a:p>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E7F9721E-9075-49C7-B164-96523C2653BD}" type="slidenum">
              <a:rPr kumimoji="1" lang="ja-JP" altLang="en-US" smtClean="0"/>
              <a:t>‹#›</a:t>
            </a:fld>
            <a:endParaRPr kumimoji="1" lang="ja-JP" altLang="en-US"/>
          </a:p>
        </p:txBody>
      </p:sp>
    </p:spTree>
    <p:extLst>
      <p:ext uri="{BB962C8B-B14F-4D97-AF65-F5344CB8AC3E}">
        <p14:creationId xmlns:p14="http://schemas.microsoft.com/office/powerpoint/2010/main" val="2464371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a:xfrm>
            <a:off x="457200" y="4767263"/>
            <a:ext cx="2133600" cy="273844"/>
          </a:xfrm>
          <a:prstGeom prst="rect">
            <a:avLst/>
          </a:prstGeom>
        </p:spPr>
        <p:txBody>
          <a:bodyPr/>
          <a:lstStyle/>
          <a:p>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E7F9721E-9075-49C7-B164-96523C2653BD}" type="slidenum">
              <a:rPr kumimoji="1" lang="ja-JP" altLang="en-US" smtClean="0"/>
              <a:t>‹#›</a:t>
            </a:fld>
            <a:endParaRPr kumimoji="1" lang="ja-JP" altLang="en-US"/>
          </a:p>
        </p:txBody>
      </p:sp>
    </p:spTree>
    <p:extLst>
      <p:ext uri="{BB962C8B-B14F-4D97-AF65-F5344CB8AC3E}">
        <p14:creationId xmlns:p14="http://schemas.microsoft.com/office/powerpoint/2010/main" val="2384247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04787"/>
            <a:ext cx="3008313" cy="871538"/>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a:xfrm>
            <a:off x="457200" y="4767263"/>
            <a:ext cx="2133600" cy="273844"/>
          </a:xfrm>
          <a:prstGeom prst="rect">
            <a:avLst/>
          </a:prstGeom>
        </p:spPr>
        <p:txBody>
          <a:bodyPr/>
          <a:lstStyle/>
          <a:p>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7F9721E-9075-49C7-B164-96523C2653BD}" type="slidenum">
              <a:rPr kumimoji="1" lang="ja-JP" altLang="en-US" smtClean="0"/>
              <a:t>‹#›</a:t>
            </a:fld>
            <a:endParaRPr kumimoji="1" lang="ja-JP" altLang="en-US"/>
          </a:p>
        </p:txBody>
      </p:sp>
    </p:spTree>
    <p:extLst>
      <p:ext uri="{BB962C8B-B14F-4D97-AF65-F5344CB8AC3E}">
        <p14:creationId xmlns:p14="http://schemas.microsoft.com/office/powerpoint/2010/main" val="1440432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3600450"/>
            <a:ext cx="5486400" cy="425054"/>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a:xfrm>
            <a:off x="457200" y="4767263"/>
            <a:ext cx="2133600" cy="273844"/>
          </a:xfrm>
          <a:prstGeom prst="rect">
            <a:avLst/>
          </a:prstGeom>
        </p:spPr>
        <p:txBody>
          <a:bodyPr/>
          <a:lstStyle/>
          <a:p>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7F9721E-9075-49C7-B164-96523C2653BD}" type="slidenum">
              <a:rPr kumimoji="1" lang="ja-JP" altLang="en-US" smtClean="0"/>
              <a:t>‹#›</a:t>
            </a:fld>
            <a:endParaRPr kumimoji="1" lang="ja-JP" altLang="en-US"/>
          </a:p>
        </p:txBody>
      </p:sp>
    </p:spTree>
    <p:extLst>
      <p:ext uri="{BB962C8B-B14F-4D97-AF65-F5344CB8AC3E}">
        <p14:creationId xmlns:p14="http://schemas.microsoft.com/office/powerpoint/2010/main" val="7567608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E7F9721E-9075-49C7-B164-96523C2653BD}" type="slidenum">
              <a:rPr kumimoji="1" lang="ja-JP" altLang="en-US" smtClean="0"/>
              <a:t>‹#›</a:t>
            </a:fld>
            <a:endParaRPr kumimoji="1" lang="ja-JP" altLang="en-US"/>
          </a:p>
        </p:txBody>
      </p:sp>
    </p:spTree>
    <p:extLst>
      <p:ext uri="{BB962C8B-B14F-4D97-AF65-F5344CB8AC3E}">
        <p14:creationId xmlns:p14="http://schemas.microsoft.com/office/powerpoint/2010/main" val="53048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pn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pn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png"/><Relationship Id="rId7"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34.png"/><Relationship Id="rId5" Type="http://schemas.openxmlformats.org/officeDocument/2006/relationships/image" Target="../media/image30.png"/><Relationship Id="rId10" Type="http://schemas.openxmlformats.org/officeDocument/2006/relationships/image" Target="../media/image33.png"/><Relationship Id="rId4" Type="http://schemas.openxmlformats.org/officeDocument/2006/relationships/image" Target="../media/image29.png"/><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2.pn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10.png"/><Relationship Id="rId4" Type="http://schemas.openxmlformats.org/officeDocument/2006/relationships/image" Target="../media/image38.jpeg"/><Relationship Id="rId9" Type="http://schemas.openxmlformats.org/officeDocument/2006/relationships/image" Target="../media/image1.png"/></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48.png"/><Relationship Id="rId5" Type="http://schemas.openxmlformats.org/officeDocument/2006/relationships/image" Target="../media/image44.png"/><Relationship Id="rId10" Type="http://schemas.openxmlformats.org/officeDocument/2006/relationships/image" Target="../media/image1.png"/><Relationship Id="rId4" Type="http://schemas.openxmlformats.org/officeDocument/2006/relationships/image" Target="../media/image43.png"/><Relationship Id="rId9" Type="http://schemas.openxmlformats.org/officeDocument/2006/relationships/image" Target="../media/image47.png"/></Relationships>
</file>

<file path=ppt/slides/_rels/slide17.xml.rels><?xml version="1.0" encoding="UTF-8" standalone="yes"?>
<Relationships xmlns="http://schemas.openxmlformats.org/package/2006/relationships"><Relationship Id="rId8" Type="http://schemas.openxmlformats.org/officeDocument/2006/relationships/hyperlink" Target="http://jpn.nec.com/press/201406/20140620_01.html#05" TargetMode="External"/><Relationship Id="rId13" Type="http://schemas.openxmlformats.org/officeDocument/2006/relationships/image" Target="../media/image10.png"/><Relationship Id="rId3" Type="http://schemas.openxmlformats.org/officeDocument/2006/relationships/image" Target="../media/image49.gif"/><Relationship Id="rId7" Type="http://schemas.openxmlformats.org/officeDocument/2006/relationships/hyperlink" Target="http://jpn.nec.com/press/201406/20140620_01.html#04" TargetMode="External"/><Relationship Id="rId12"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jpn.nec.com/press/201406/20140620_01.html#03" TargetMode="External"/><Relationship Id="rId11" Type="http://schemas.openxmlformats.org/officeDocument/2006/relationships/image" Target="../media/image1.png"/><Relationship Id="rId5" Type="http://schemas.openxmlformats.org/officeDocument/2006/relationships/hyperlink" Target="http://jpn.nec.com/press/201406/20140620_01.html#02" TargetMode="External"/><Relationship Id="rId10" Type="http://schemas.openxmlformats.org/officeDocument/2006/relationships/image" Target="../media/image50.png"/><Relationship Id="rId4" Type="http://schemas.openxmlformats.org/officeDocument/2006/relationships/hyperlink" Target="http://jpn.nec.com/press/201406/20140620_01.html#01" TargetMode="External"/><Relationship Id="rId9" Type="http://schemas.openxmlformats.org/officeDocument/2006/relationships/hyperlink" Target="http://jpn.nec.com/press/201406/20140620_01.html#06" TargetMode="External"/><Relationship Id="rId1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10.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10.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10.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10.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10.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10.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10.pn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1.png"/><Relationship Id="rId3" Type="http://schemas.openxmlformats.org/officeDocument/2006/relationships/image" Target="../media/image59.png"/><Relationship Id="rId7" Type="http://schemas.openxmlformats.org/officeDocument/2006/relationships/image" Target="../media/image61.jpeg"/><Relationship Id="rId12" Type="http://schemas.openxmlformats.org/officeDocument/2006/relationships/image" Target="../media/image9.png"/><Relationship Id="rId17" Type="http://schemas.openxmlformats.org/officeDocument/2006/relationships/image" Target="../media/image68.png"/><Relationship Id="rId2" Type="http://schemas.openxmlformats.org/officeDocument/2006/relationships/notesSlide" Target="../notesSlides/notesSlide25.xml"/><Relationship Id="rId16"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hyperlink" Target="http://intranet.genetec.com/sites/Marketing/Diagram%20Icons/Camera%20IP%20(blue).png" TargetMode="External"/><Relationship Id="rId11" Type="http://schemas.openxmlformats.org/officeDocument/2006/relationships/image" Target="../media/image65.png"/><Relationship Id="rId5" Type="http://schemas.openxmlformats.org/officeDocument/2006/relationships/image" Target="../media/image60.jpeg"/><Relationship Id="rId15" Type="http://schemas.openxmlformats.org/officeDocument/2006/relationships/image" Target="../media/image66.jpeg"/><Relationship Id="rId10" Type="http://schemas.openxmlformats.org/officeDocument/2006/relationships/image" Target="../media/image64.png"/><Relationship Id="rId4" Type="http://schemas.openxmlformats.org/officeDocument/2006/relationships/hyperlink" Target="http://intranet.genetec.com/sites/Marketing/Diagram%20Icons/Server%20(blue).png" TargetMode="External"/><Relationship Id="rId9" Type="http://schemas.openxmlformats.org/officeDocument/2006/relationships/image" Target="../media/image63.png"/><Relationship Id="rId14" Type="http://schemas.openxmlformats.org/officeDocument/2006/relationships/hyperlink" Target="http://intranet.genetec.com/sites/Marketing/Diagram%20Icons/Remote%20Workstation%20(blue).png"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1.png"/><Relationship Id="rId18" Type="http://schemas.openxmlformats.org/officeDocument/2006/relationships/image" Target="../media/image69.jpeg"/><Relationship Id="rId3" Type="http://schemas.openxmlformats.org/officeDocument/2006/relationships/image" Target="../media/image59.png"/><Relationship Id="rId7" Type="http://schemas.openxmlformats.org/officeDocument/2006/relationships/image" Target="../media/image61.jpeg"/><Relationship Id="rId12" Type="http://schemas.openxmlformats.org/officeDocument/2006/relationships/image" Target="../media/image9.png"/><Relationship Id="rId17" Type="http://schemas.openxmlformats.org/officeDocument/2006/relationships/image" Target="../media/image68.png"/><Relationship Id="rId2" Type="http://schemas.openxmlformats.org/officeDocument/2006/relationships/notesSlide" Target="../notesSlides/notesSlide26.xml"/><Relationship Id="rId16"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hyperlink" Target="http://intranet.genetec.com/sites/Marketing/Diagram%20Icons/Camera%20IP%20(blue).png" TargetMode="External"/><Relationship Id="rId11" Type="http://schemas.openxmlformats.org/officeDocument/2006/relationships/image" Target="../media/image65.png"/><Relationship Id="rId5" Type="http://schemas.openxmlformats.org/officeDocument/2006/relationships/image" Target="../media/image60.jpeg"/><Relationship Id="rId15" Type="http://schemas.openxmlformats.org/officeDocument/2006/relationships/image" Target="../media/image66.jpeg"/><Relationship Id="rId10" Type="http://schemas.openxmlformats.org/officeDocument/2006/relationships/image" Target="../media/image64.png"/><Relationship Id="rId4" Type="http://schemas.openxmlformats.org/officeDocument/2006/relationships/hyperlink" Target="http://intranet.genetec.com/sites/Marketing/Diagram%20Icons/Server%20(blue).png" TargetMode="External"/><Relationship Id="rId9" Type="http://schemas.openxmlformats.org/officeDocument/2006/relationships/image" Target="../media/image63.png"/><Relationship Id="rId14" Type="http://schemas.openxmlformats.org/officeDocument/2006/relationships/hyperlink" Target="http://intranet.genetec.com/sites/Marketing/Diagram%20Icons/Remote%20Workstation%20(blue).png"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jpeg"/><Relationship Id="rId18" Type="http://schemas.openxmlformats.org/officeDocument/2006/relationships/image" Target="../media/image84.jpeg"/><Relationship Id="rId26" Type="http://schemas.openxmlformats.org/officeDocument/2006/relationships/image" Target="../media/image91.png"/><Relationship Id="rId3" Type="http://schemas.openxmlformats.org/officeDocument/2006/relationships/image" Target="../media/image9.png"/><Relationship Id="rId21" Type="http://schemas.openxmlformats.org/officeDocument/2006/relationships/image" Target="../media/image87.png"/><Relationship Id="rId7" Type="http://schemas.openxmlformats.org/officeDocument/2006/relationships/image" Target="../media/image73.png"/><Relationship Id="rId12" Type="http://schemas.openxmlformats.org/officeDocument/2006/relationships/image" Target="../media/image78.png"/><Relationship Id="rId17" Type="http://schemas.openxmlformats.org/officeDocument/2006/relationships/image" Target="../media/image83.jpeg"/><Relationship Id="rId25" Type="http://schemas.openxmlformats.org/officeDocument/2006/relationships/image" Target="../media/image90.png"/><Relationship Id="rId2" Type="http://schemas.openxmlformats.org/officeDocument/2006/relationships/notesSlide" Target="../notesSlides/notesSlide27.xml"/><Relationship Id="rId16" Type="http://schemas.openxmlformats.org/officeDocument/2006/relationships/image" Target="../media/image82.jpeg"/><Relationship Id="rId20"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72.png"/><Relationship Id="rId11" Type="http://schemas.openxmlformats.org/officeDocument/2006/relationships/image" Target="../media/image77.png"/><Relationship Id="rId24" Type="http://schemas.openxmlformats.org/officeDocument/2006/relationships/image" Target="../media/image89.png"/><Relationship Id="rId5" Type="http://schemas.openxmlformats.org/officeDocument/2006/relationships/image" Target="../media/image71.png"/><Relationship Id="rId15" Type="http://schemas.openxmlformats.org/officeDocument/2006/relationships/image" Target="../media/image81.jpeg"/><Relationship Id="rId23" Type="http://schemas.openxmlformats.org/officeDocument/2006/relationships/image" Target="../media/image1.png"/><Relationship Id="rId10" Type="http://schemas.openxmlformats.org/officeDocument/2006/relationships/image" Target="../media/image76.png"/><Relationship Id="rId19" Type="http://schemas.openxmlformats.org/officeDocument/2006/relationships/image" Target="../media/image85.jpeg"/><Relationship Id="rId4" Type="http://schemas.openxmlformats.org/officeDocument/2006/relationships/image" Target="../media/image70.png"/><Relationship Id="rId9" Type="http://schemas.openxmlformats.org/officeDocument/2006/relationships/image" Target="../media/image75.png"/><Relationship Id="rId14" Type="http://schemas.openxmlformats.org/officeDocument/2006/relationships/image" Target="../media/image80.jpeg"/><Relationship Id="rId22" Type="http://schemas.openxmlformats.org/officeDocument/2006/relationships/image" Target="../media/image88.png"/><Relationship Id="rId27" Type="http://schemas.openxmlformats.org/officeDocument/2006/relationships/image" Target="../media/image92.png"/></Relationships>
</file>

<file path=ppt/slides/_rels/slide28.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100.jpeg"/><Relationship Id="rId18" Type="http://schemas.openxmlformats.org/officeDocument/2006/relationships/image" Target="../media/image105.jpeg"/><Relationship Id="rId3" Type="http://schemas.openxmlformats.org/officeDocument/2006/relationships/image" Target="../media/image93.jpeg"/><Relationship Id="rId7" Type="http://schemas.openxmlformats.org/officeDocument/2006/relationships/image" Target="../media/image70.png"/><Relationship Id="rId12" Type="http://schemas.openxmlformats.org/officeDocument/2006/relationships/image" Target="../media/image99.jpeg"/><Relationship Id="rId17" Type="http://schemas.openxmlformats.org/officeDocument/2006/relationships/image" Target="../media/image104.jpeg"/><Relationship Id="rId2" Type="http://schemas.openxmlformats.org/officeDocument/2006/relationships/notesSlide" Target="../notesSlides/notesSlide28.xml"/><Relationship Id="rId16" Type="http://schemas.openxmlformats.org/officeDocument/2006/relationships/image" Target="../media/image103.jpe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98.png"/><Relationship Id="rId5" Type="http://schemas.openxmlformats.org/officeDocument/2006/relationships/image" Target="../media/image95.png"/><Relationship Id="rId15" Type="http://schemas.openxmlformats.org/officeDocument/2006/relationships/image" Target="../media/image102.jpeg"/><Relationship Id="rId10" Type="http://schemas.openxmlformats.org/officeDocument/2006/relationships/image" Target="../media/image97.png"/><Relationship Id="rId19" Type="http://schemas.openxmlformats.org/officeDocument/2006/relationships/image" Target="../media/image106.jpeg"/><Relationship Id="rId4" Type="http://schemas.openxmlformats.org/officeDocument/2006/relationships/image" Target="../media/image94.jpeg"/><Relationship Id="rId9" Type="http://schemas.openxmlformats.org/officeDocument/2006/relationships/image" Target="../media/image96.png"/><Relationship Id="rId14" Type="http://schemas.openxmlformats.org/officeDocument/2006/relationships/image" Target="../media/image101.jpeg"/></Relationships>
</file>

<file path=ppt/slides/_rels/slide29.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7.png"/><Relationship Id="rId7" Type="http://schemas.openxmlformats.org/officeDocument/2006/relationships/image" Target="../media/image109.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jpeg"/><Relationship Id="rId7"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9.png"/><Relationship Id="rId7" Type="http://schemas.openxmlformats.org/officeDocument/2006/relationships/image" Target="../media/image113.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4.png"/><Relationship Id="rId3" Type="http://schemas.openxmlformats.org/officeDocument/2006/relationships/image" Target="../media/image9.png"/><Relationship Id="rId7" Type="http://schemas.openxmlformats.org/officeDocument/2006/relationships/image" Target="../media/image119.png"/><Relationship Id="rId12" Type="http://schemas.openxmlformats.org/officeDocument/2006/relationships/image" Target="../media/image123.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18.png"/><Relationship Id="rId11" Type="http://schemas.openxmlformats.org/officeDocument/2006/relationships/image" Target="../media/image122.jpeg"/><Relationship Id="rId5" Type="http://schemas.openxmlformats.org/officeDocument/2006/relationships/image" Target="../media/image117.png"/><Relationship Id="rId10" Type="http://schemas.openxmlformats.org/officeDocument/2006/relationships/image" Target="../media/image115.png"/><Relationship Id="rId4" Type="http://schemas.openxmlformats.org/officeDocument/2006/relationships/image" Target="../media/image1.png"/><Relationship Id="rId9" Type="http://schemas.openxmlformats.org/officeDocument/2006/relationships/image" Target="../media/image121.jpeg"/><Relationship Id="rId14" Type="http://schemas.openxmlformats.org/officeDocument/2006/relationships/image" Target="../media/image125.png"/></Relationships>
</file>

<file path=ppt/slides/_rels/slide34.xml.rels><?xml version="1.0" encoding="UTF-8" standalone="yes"?>
<Relationships xmlns="http://schemas.openxmlformats.org/package/2006/relationships"><Relationship Id="rId8" Type="http://schemas.openxmlformats.org/officeDocument/2006/relationships/image" Target="../media/image128.jpeg"/><Relationship Id="rId3" Type="http://schemas.openxmlformats.org/officeDocument/2006/relationships/image" Target="../media/image9.png"/><Relationship Id="rId7" Type="http://schemas.openxmlformats.org/officeDocument/2006/relationships/image" Target="../media/image127.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image" Target="../media/image115.png"/><Relationship Id="rId4" Type="http://schemas.openxmlformats.org/officeDocument/2006/relationships/image" Target="../media/image1.png"/><Relationship Id="rId9" Type="http://schemas.openxmlformats.org/officeDocument/2006/relationships/image" Target="../media/image129.jpeg"/></Relationships>
</file>

<file path=ppt/slides/_rels/slide35.xml.rels><?xml version="1.0" encoding="UTF-8" standalone="yes"?>
<Relationships xmlns="http://schemas.openxmlformats.org/package/2006/relationships"><Relationship Id="rId8" Type="http://schemas.openxmlformats.org/officeDocument/2006/relationships/image" Target="../media/image127.jpeg"/><Relationship Id="rId3" Type="http://schemas.openxmlformats.org/officeDocument/2006/relationships/image" Target="../media/image9.png"/><Relationship Id="rId7" Type="http://schemas.openxmlformats.org/officeDocument/2006/relationships/image" Target="../media/image126.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30.png"/><Relationship Id="rId10" Type="http://schemas.openxmlformats.org/officeDocument/2006/relationships/image" Target="../media/image129.jpeg"/><Relationship Id="rId4" Type="http://schemas.openxmlformats.org/officeDocument/2006/relationships/image" Target="../media/image1.png"/><Relationship Id="rId9" Type="http://schemas.openxmlformats.org/officeDocument/2006/relationships/image" Target="../media/image128.jpeg"/></Relationships>
</file>

<file path=ppt/slides/_rels/slide36.xml.rels><?xml version="1.0" encoding="UTF-8" standalone="yes"?>
<Relationships xmlns="http://schemas.openxmlformats.org/package/2006/relationships"><Relationship Id="rId8" Type="http://schemas.openxmlformats.org/officeDocument/2006/relationships/image" Target="../media/image133.jpg"/><Relationship Id="rId3" Type="http://schemas.openxmlformats.org/officeDocument/2006/relationships/image" Target="../media/image9.png"/><Relationship Id="rId7" Type="http://schemas.openxmlformats.org/officeDocument/2006/relationships/image" Target="../media/image132.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31.jpeg"/><Relationship Id="rId5" Type="http://schemas.openxmlformats.org/officeDocument/2006/relationships/image" Target="../media/image115.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jpeg"/><Relationship Id="rId9"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pn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pn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2088232" y="4712396"/>
            <a:ext cx="7396696" cy="0"/>
          </a:xfrm>
          <a:prstGeom prst="line">
            <a:avLst/>
          </a:prstGeom>
        </p:spPr>
        <p:style>
          <a:lnRef idx="3">
            <a:schemeClr val="accent1"/>
          </a:lnRef>
          <a:fillRef idx="0">
            <a:schemeClr val="accent1"/>
          </a:fillRef>
          <a:effectRef idx="2">
            <a:schemeClr val="accent1"/>
          </a:effectRef>
          <a:fontRef idx="minor">
            <a:schemeClr val="tx1"/>
          </a:fontRef>
        </p:style>
      </p:cxn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5359" y="4923779"/>
            <a:ext cx="543145" cy="209635"/>
          </a:xfrm>
          <a:prstGeom prst="rect">
            <a:avLst/>
          </a:prstGeom>
        </p:spPr>
      </p:pic>
      <p:sp>
        <p:nvSpPr>
          <p:cNvPr id="8" name="スライド番号プレースホルダー 7"/>
          <p:cNvSpPr>
            <a:spLocks noGrp="1"/>
          </p:cNvSpPr>
          <p:nvPr>
            <p:ph type="sldNum" sz="quarter" idx="12"/>
          </p:nvPr>
        </p:nvSpPr>
        <p:spPr/>
        <p:txBody>
          <a:bodyPr/>
          <a:lstStyle/>
          <a:p>
            <a:fld id="{E7F9721E-9075-49C7-B164-96523C2653BD}" type="slidenum">
              <a:rPr kumimoji="1" lang="ja-JP" altLang="en-US" smtClean="0"/>
              <a:t>1</a:t>
            </a:fld>
            <a:endParaRPr kumimoji="1" lang="ja-JP" altLang="en-US" dirty="0"/>
          </a:p>
        </p:txBody>
      </p:sp>
      <p:sp>
        <p:nvSpPr>
          <p:cNvPr id="9" name="テキスト ボックス 8"/>
          <p:cNvSpPr txBox="1"/>
          <p:nvPr/>
        </p:nvSpPr>
        <p:spPr>
          <a:xfrm>
            <a:off x="8244408" y="4371950"/>
            <a:ext cx="864096" cy="230832"/>
          </a:xfrm>
          <a:prstGeom prst="rect">
            <a:avLst/>
          </a:prstGeom>
          <a:noFill/>
        </p:spPr>
        <p:txBody>
          <a:bodyPr wrap="square" rtlCol="0">
            <a:spAutoFit/>
          </a:bodyPr>
          <a:lstStyle/>
          <a:p>
            <a:r>
              <a:rPr kumimoji="1" lang="en-US" altLang="ja-JP" sz="900" dirty="0"/>
              <a:t>2016/10/10</a:t>
            </a:r>
            <a:r>
              <a:rPr kumimoji="1" lang="ja-JP" altLang="en-US" sz="900" dirty="0"/>
              <a:t>版</a:t>
            </a:r>
          </a:p>
        </p:txBody>
      </p:sp>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4368" y="2966822"/>
            <a:ext cx="1086002" cy="1086002"/>
          </a:xfrm>
          <a:prstGeom prst="rect">
            <a:avLst/>
          </a:prstGeom>
        </p:spPr>
      </p:pic>
      <p:pic>
        <p:nvPicPr>
          <p:cNvPr id="1026" name="Picture 2" descr="「security center genetec logo」の画像検索結果"/>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167" y="195486"/>
            <a:ext cx="8286750" cy="2533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15770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96" y="40936"/>
            <a:ext cx="2525688" cy="448310"/>
          </a:xfrm>
          <a:prstGeom prst="rect">
            <a:avLst/>
          </a:prstGeom>
        </p:spPr>
      </p:pic>
      <p:sp>
        <p:nvSpPr>
          <p:cNvPr id="6" name="テキスト ボックス 5"/>
          <p:cNvSpPr txBox="1"/>
          <p:nvPr/>
        </p:nvSpPr>
        <p:spPr>
          <a:xfrm>
            <a:off x="2791928" y="186194"/>
            <a:ext cx="6100552" cy="369332"/>
          </a:xfrm>
          <a:prstGeom prst="rect">
            <a:avLst/>
          </a:prstGeom>
          <a:noFill/>
        </p:spPr>
        <p:txBody>
          <a:bodyPr wrap="square" rtlCol="0">
            <a:spAutoFit/>
          </a:bodyPr>
          <a:lstStyle/>
          <a:p>
            <a:r>
              <a:rPr lang="ja-JP" altLang="en-US" dirty="0">
                <a:solidFill>
                  <a:srgbClr val="00B0F0"/>
                </a:solidFill>
              </a:rPr>
              <a:t>ビジュアルトラッキング</a:t>
            </a:r>
            <a:endParaRPr kumimoji="1" lang="ja-JP" altLang="en-US" dirty="0">
              <a:solidFill>
                <a:srgbClr val="00B0F0"/>
              </a:solidFill>
            </a:endParaRPr>
          </a:p>
        </p:txBody>
      </p:sp>
      <p:pic>
        <p:nvPicPr>
          <p:cNvPr id="9" name="図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3928" y="924858"/>
            <a:ext cx="8274583" cy="3364782"/>
          </a:xfrm>
          <a:prstGeom prst="rect">
            <a:avLst/>
          </a:prstGeom>
        </p:spPr>
      </p:pic>
      <p:cxnSp>
        <p:nvCxnSpPr>
          <p:cNvPr id="10" name="直線コネクタ 9"/>
          <p:cNvCxnSpPr/>
          <p:nvPr/>
        </p:nvCxnSpPr>
        <p:spPr>
          <a:xfrm>
            <a:off x="2088232" y="4712396"/>
            <a:ext cx="7396696" cy="0"/>
          </a:xfrm>
          <a:prstGeom prst="line">
            <a:avLst/>
          </a:prstGeom>
        </p:spPr>
        <p:style>
          <a:lnRef idx="3">
            <a:schemeClr val="accent1"/>
          </a:lnRef>
          <a:fillRef idx="0">
            <a:schemeClr val="accent1"/>
          </a:fillRef>
          <a:effectRef idx="2">
            <a:schemeClr val="accent1"/>
          </a:effectRef>
          <a:fontRef idx="minor">
            <a:schemeClr val="tx1"/>
          </a:fontRef>
        </p:style>
      </p:cxnSp>
      <p:pic>
        <p:nvPicPr>
          <p:cNvPr id="11" name="図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65359" y="4923779"/>
            <a:ext cx="543145" cy="209635"/>
          </a:xfrm>
          <a:prstGeom prst="rect">
            <a:avLst/>
          </a:prstGeom>
        </p:spPr>
      </p:pic>
      <p:sp>
        <p:nvSpPr>
          <p:cNvPr id="13" name="テキスト ボックス 12"/>
          <p:cNvSpPr txBox="1"/>
          <p:nvPr/>
        </p:nvSpPr>
        <p:spPr>
          <a:xfrm>
            <a:off x="5128387" y="186194"/>
            <a:ext cx="4032448" cy="738664"/>
          </a:xfrm>
          <a:prstGeom prst="rect">
            <a:avLst/>
          </a:prstGeom>
          <a:noFill/>
        </p:spPr>
        <p:txBody>
          <a:bodyPr wrap="square" rtlCol="0">
            <a:spAutoFit/>
          </a:bodyPr>
          <a:lstStyle/>
          <a:p>
            <a:r>
              <a:rPr kumimoji="1" lang="ja-JP" altLang="en-US" sz="1400" dirty="0"/>
              <a:t>数カメラではまったく必要はない、しかし多量なカメラをオペレーションする場合にビジュアルトラッキングは強力なツールとなります。</a:t>
            </a:r>
          </a:p>
        </p:txBody>
      </p:sp>
      <p:cxnSp>
        <p:nvCxnSpPr>
          <p:cNvPr id="15" name="直線矢印コネクタ 14"/>
          <p:cNvCxnSpPr/>
          <p:nvPr/>
        </p:nvCxnSpPr>
        <p:spPr>
          <a:xfrm>
            <a:off x="2699792" y="924858"/>
            <a:ext cx="3240360" cy="494764"/>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17" name="テキスト ボックス 16"/>
          <p:cNvSpPr txBox="1"/>
          <p:nvPr/>
        </p:nvSpPr>
        <p:spPr>
          <a:xfrm>
            <a:off x="5508104" y="1544474"/>
            <a:ext cx="864096" cy="523220"/>
          </a:xfrm>
          <a:prstGeom prst="rect">
            <a:avLst/>
          </a:prstGeom>
          <a:noFill/>
        </p:spPr>
        <p:txBody>
          <a:bodyPr wrap="square" rtlCol="0">
            <a:spAutoFit/>
          </a:bodyPr>
          <a:lstStyle/>
          <a:p>
            <a:r>
              <a:rPr kumimoji="1" lang="ja-JP" altLang="en-US" sz="2800" b="1" dirty="0">
                <a:solidFill>
                  <a:srgbClr val="00B050"/>
                </a:solidFill>
              </a:rPr>
              <a:t>①</a:t>
            </a:r>
          </a:p>
        </p:txBody>
      </p:sp>
      <p:sp>
        <p:nvSpPr>
          <p:cNvPr id="18" name="テキスト ボックス 17"/>
          <p:cNvSpPr txBox="1"/>
          <p:nvPr/>
        </p:nvSpPr>
        <p:spPr>
          <a:xfrm>
            <a:off x="8388424" y="1275606"/>
            <a:ext cx="864096" cy="523220"/>
          </a:xfrm>
          <a:prstGeom prst="rect">
            <a:avLst/>
          </a:prstGeom>
          <a:noFill/>
        </p:spPr>
        <p:txBody>
          <a:bodyPr wrap="square" rtlCol="0">
            <a:spAutoFit/>
          </a:bodyPr>
          <a:lstStyle/>
          <a:p>
            <a:r>
              <a:rPr lang="ja-JP" altLang="en-US" sz="2800" b="1" dirty="0">
                <a:solidFill>
                  <a:srgbClr val="7030A0"/>
                </a:solidFill>
              </a:rPr>
              <a:t>②</a:t>
            </a:r>
            <a:endParaRPr kumimoji="1" lang="ja-JP" altLang="en-US" sz="2800" b="1" dirty="0">
              <a:solidFill>
                <a:srgbClr val="7030A0"/>
              </a:solidFill>
            </a:endParaRPr>
          </a:p>
        </p:txBody>
      </p:sp>
      <p:sp>
        <p:nvSpPr>
          <p:cNvPr id="19" name="テキスト ボックス 18"/>
          <p:cNvSpPr txBox="1"/>
          <p:nvPr/>
        </p:nvSpPr>
        <p:spPr>
          <a:xfrm>
            <a:off x="251520" y="755581"/>
            <a:ext cx="3384376" cy="2062103"/>
          </a:xfrm>
          <a:prstGeom prst="rect">
            <a:avLst/>
          </a:prstGeom>
          <a:noFill/>
        </p:spPr>
        <p:txBody>
          <a:bodyPr wrap="square" rtlCol="0">
            <a:spAutoFit/>
          </a:bodyPr>
          <a:lstStyle/>
          <a:p>
            <a:r>
              <a:rPr kumimoji="1" lang="ja-JP" altLang="en-US" sz="1600" b="1" dirty="0">
                <a:solidFill>
                  <a:srgbClr val="00B050"/>
                </a:solidFill>
              </a:rPr>
              <a:t>①のゾーン不審者を発見</a:t>
            </a:r>
          </a:p>
          <a:p>
            <a:r>
              <a:rPr lang="ja-JP" altLang="en-US" sz="1600" b="1" dirty="0">
                <a:solidFill>
                  <a:srgbClr val="00B050"/>
                </a:solidFill>
              </a:rPr>
              <a:t>①の緑のトラッキングマスクをクリックで</a:t>
            </a:r>
          </a:p>
          <a:p>
            <a:r>
              <a:rPr lang="ja-JP" altLang="en-US" sz="1600" b="1" dirty="0">
                <a:solidFill>
                  <a:srgbClr val="7030A0"/>
                </a:solidFill>
              </a:rPr>
              <a:t>②の映像が</a:t>
            </a:r>
            <a:r>
              <a:rPr lang="ja-JP" altLang="en-US" sz="1600" b="1" dirty="0">
                <a:solidFill>
                  <a:srgbClr val="00B050"/>
                </a:solidFill>
              </a:rPr>
              <a:t>①</a:t>
            </a:r>
            <a:r>
              <a:rPr lang="ja-JP" altLang="en-US" sz="1600" b="1" dirty="0">
                <a:solidFill>
                  <a:srgbClr val="7030A0"/>
                </a:solidFill>
              </a:rPr>
              <a:t>と同じ枠内で自動表示</a:t>
            </a:r>
          </a:p>
          <a:p>
            <a:endParaRPr kumimoji="1" lang="ja-JP" altLang="en-US" sz="1600" b="1" dirty="0">
              <a:solidFill>
                <a:srgbClr val="00B050"/>
              </a:solidFill>
            </a:endParaRPr>
          </a:p>
          <a:p>
            <a:r>
              <a:rPr kumimoji="1" lang="ja-JP" altLang="en-US" sz="1600" b="1" dirty="0">
                <a:solidFill>
                  <a:srgbClr val="00B050"/>
                </a:solidFill>
              </a:rPr>
              <a:t>または</a:t>
            </a:r>
            <a:r>
              <a:rPr lang="ja-JP" altLang="en-US" sz="1600" b="1" dirty="0">
                <a:solidFill>
                  <a:srgbClr val="00B050"/>
                </a:solidFill>
              </a:rPr>
              <a:t>①の緑のトラッキングマスクをドラックしてドロップすると</a:t>
            </a:r>
          </a:p>
          <a:p>
            <a:r>
              <a:rPr kumimoji="1" lang="ja-JP" altLang="en-US" sz="1600" b="1" dirty="0">
                <a:solidFill>
                  <a:srgbClr val="7030A0"/>
                </a:solidFill>
              </a:rPr>
              <a:t>②のように表示。</a:t>
            </a:r>
            <a:endParaRPr kumimoji="1" lang="ja-JP" altLang="en-US" sz="1600" b="1" dirty="0"/>
          </a:p>
        </p:txBody>
      </p:sp>
      <p:sp>
        <p:nvSpPr>
          <p:cNvPr id="24" name="テキスト ボックス 23"/>
          <p:cNvSpPr txBox="1"/>
          <p:nvPr/>
        </p:nvSpPr>
        <p:spPr>
          <a:xfrm>
            <a:off x="611560" y="3003798"/>
            <a:ext cx="2520280" cy="1538883"/>
          </a:xfrm>
          <a:prstGeom prst="rect">
            <a:avLst/>
          </a:prstGeom>
          <a:noFill/>
        </p:spPr>
        <p:txBody>
          <a:bodyPr wrap="square" rtlCol="0">
            <a:spAutoFit/>
          </a:bodyPr>
          <a:lstStyle/>
          <a:p>
            <a:r>
              <a:rPr kumimoji="1" lang="ja-JP" altLang="en-US" dirty="0"/>
              <a:t>何十、何百カメラの追尾オペレーション効率を飛躍的に高めます。</a:t>
            </a:r>
          </a:p>
          <a:p>
            <a:endParaRPr lang="ja-JP" altLang="en-US" dirty="0"/>
          </a:p>
          <a:p>
            <a:r>
              <a:rPr kumimoji="1" lang="ja-JP" altLang="en-US" sz="1100" dirty="0"/>
              <a:t>画像解析で実行するタグ</a:t>
            </a:r>
            <a:r>
              <a:rPr kumimoji="1" lang="en-US" altLang="ja-JP" sz="1100" dirty="0"/>
              <a:t>&amp;</a:t>
            </a:r>
            <a:r>
              <a:rPr kumimoji="1" lang="ja-JP" altLang="en-US" sz="1100" dirty="0"/>
              <a:t>トラックもありますが、実用段階ではありません。</a:t>
            </a:r>
          </a:p>
        </p:txBody>
      </p:sp>
      <p:pic>
        <p:nvPicPr>
          <p:cNvPr id="25" name="図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3568" y="4573140"/>
            <a:ext cx="1280550" cy="278512"/>
          </a:xfrm>
          <a:prstGeom prst="rect">
            <a:avLst/>
          </a:prstGeom>
        </p:spPr>
      </p:pic>
      <p:sp>
        <p:nvSpPr>
          <p:cNvPr id="2" name="スライド番号プレースホルダー 1"/>
          <p:cNvSpPr>
            <a:spLocks noGrp="1"/>
          </p:cNvSpPr>
          <p:nvPr>
            <p:ph type="sldNum" sz="quarter" idx="12"/>
          </p:nvPr>
        </p:nvSpPr>
        <p:spPr/>
        <p:txBody>
          <a:bodyPr/>
          <a:lstStyle/>
          <a:p>
            <a:fld id="{E7F9721E-9075-49C7-B164-96523C2653BD}" type="slidenum">
              <a:rPr kumimoji="1" lang="ja-JP" altLang="en-US" smtClean="0"/>
              <a:t>10</a:t>
            </a:fld>
            <a:endParaRPr kumimoji="1" lang="ja-JP" altLang="en-US"/>
          </a:p>
        </p:txBody>
      </p:sp>
    </p:spTree>
    <p:extLst>
      <p:ext uri="{BB962C8B-B14F-4D97-AF65-F5344CB8AC3E}">
        <p14:creationId xmlns:p14="http://schemas.microsoft.com/office/powerpoint/2010/main" val="36490980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2088232" y="4712396"/>
            <a:ext cx="7396696" cy="0"/>
          </a:xfrm>
          <a:prstGeom prst="line">
            <a:avLst/>
          </a:prstGeom>
        </p:spPr>
        <p:style>
          <a:lnRef idx="3">
            <a:schemeClr val="accent1"/>
          </a:lnRef>
          <a:fillRef idx="0">
            <a:schemeClr val="accent1"/>
          </a:fillRef>
          <a:effectRef idx="2">
            <a:schemeClr val="accent1"/>
          </a:effectRef>
          <a:fontRef idx="minor">
            <a:schemeClr val="tx1"/>
          </a:fontRef>
        </p:style>
      </p:cxn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5359" y="4923779"/>
            <a:ext cx="543145" cy="209635"/>
          </a:xfrm>
          <a:prstGeom prst="rect">
            <a:avLst/>
          </a:prstGeom>
        </p:spPr>
      </p:pic>
      <p:sp>
        <p:nvSpPr>
          <p:cNvPr id="8" name="スライド番号プレースホルダー 7"/>
          <p:cNvSpPr>
            <a:spLocks noGrp="1"/>
          </p:cNvSpPr>
          <p:nvPr>
            <p:ph type="sldNum" sz="quarter" idx="12"/>
          </p:nvPr>
        </p:nvSpPr>
        <p:spPr/>
        <p:txBody>
          <a:bodyPr/>
          <a:lstStyle/>
          <a:p>
            <a:fld id="{E7F9721E-9075-49C7-B164-96523C2653BD}" type="slidenum">
              <a:rPr kumimoji="1" lang="ja-JP" altLang="en-US" smtClean="0"/>
              <a:t>11</a:t>
            </a:fld>
            <a:endParaRPr kumimoji="1" lang="ja-JP" altLang="en-US" dirty="0"/>
          </a:p>
        </p:txBody>
      </p:sp>
      <p:sp>
        <p:nvSpPr>
          <p:cNvPr id="9" name="テキスト ボックス 8"/>
          <p:cNvSpPr txBox="1"/>
          <p:nvPr/>
        </p:nvSpPr>
        <p:spPr>
          <a:xfrm>
            <a:off x="8244408" y="4371950"/>
            <a:ext cx="864096" cy="230832"/>
          </a:xfrm>
          <a:prstGeom prst="rect">
            <a:avLst/>
          </a:prstGeom>
          <a:noFill/>
        </p:spPr>
        <p:txBody>
          <a:bodyPr wrap="square" rtlCol="0">
            <a:spAutoFit/>
          </a:bodyPr>
          <a:lstStyle/>
          <a:p>
            <a:r>
              <a:rPr kumimoji="1" lang="en-US" altLang="ja-JP" sz="900" dirty="0"/>
              <a:t>2016/10/10</a:t>
            </a:r>
            <a:r>
              <a:rPr kumimoji="1" lang="ja-JP" altLang="en-US" sz="900" dirty="0"/>
              <a:t>版</a:t>
            </a:r>
          </a:p>
        </p:txBody>
      </p:sp>
      <p:pic>
        <p:nvPicPr>
          <p:cNvPr id="1026" name="Picture 2" descr="「security center genetec logo」の画像検索結果"/>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7" y="33320"/>
            <a:ext cx="1800200" cy="550406"/>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3337520" y="227647"/>
            <a:ext cx="5338936" cy="461665"/>
          </a:xfrm>
          <a:prstGeom prst="rect">
            <a:avLst/>
          </a:prstGeom>
          <a:noFill/>
        </p:spPr>
        <p:txBody>
          <a:bodyPr wrap="square" rtlCol="0">
            <a:spAutoFit/>
          </a:bodyPr>
          <a:lstStyle/>
          <a:p>
            <a:r>
              <a:rPr kumimoji="1" lang="ja-JP" altLang="en-US" sz="2400" dirty="0"/>
              <a:t>ライブを見る</a:t>
            </a:r>
            <a:r>
              <a:rPr kumimoji="1" lang="en-US" altLang="ja-JP" sz="2400" dirty="0"/>
              <a:t>/</a:t>
            </a:r>
            <a:r>
              <a:rPr lang="ja-JP" altLang="en-US" sz="2400" dirty="0"/>
              <a:t>録画を見</a:t>
            </a:r>
            <a:r>
              <a:rPr lang="ja-JP" altLang="en-US" sz="2400" dirty="0" err="1"/>
              <a:t>るを</a:t>
            </a:r>
            <a:r>
              <a:rPr lang="ja-JP" altLang="en-US" sz="2400" dirty="0"/>
              <a:t>補佐する。</a:t>
            </a:r>
          </a:p>
        </p:txBody>
      </p:sp>
      <p:pic>
        <p:nvPicPr>
          <p:cNvPr id="14" name="図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2512" y="33320"/>
            <a:ext cx="655992" cy="655992"/>
          </a:xfrm>
          <a:prstGeom prst="rect">
            <a:avLst/>
          </a:prstGeom>
        </p:spPr>
      </p:pic>
      <p:pic>
        <p:nvPicPr>
          <p:cNvPr id="9217" name="Picture 1" descr="https://image.jimcdn.com/app/cms/image/transf/dimension=118x1024:format=png/path/s066c57c55bd407b2/image/i10e6a1681ecba380/version/1465007440/imag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68327"/>
            <a:ext cx="1123950" cy="9715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p:cNvSpPr>
            <a:spLocks noChangeArrowheads="1"/>
          </p:cNvSpPr>
          <p:nvPr/>
        </p:nvSpPr>
        <p:spPr bwMode="auto">
          <a:xfrm>
            <a:off x="1028179" y="699542"/>
            <a:ext cx="5849678" cy="3739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1" i="0" u="none" strike="noStrike" cap="none" normalizeH="0" baseline="0" dirty="0">
                <a:ln>
                  <a:noFill/>
                </a:ln>
                <a:solidFill>
                  <a:srgbClr val="033663"/>
                </a:solidFill>
                <a:effectLst/>
                <a:latin typeface="Arial" panose="020B0604020202020204" pitchFamily="34" charset="0"/>
              </a:rPr>
              <a:t>Plan Manager</a:t>
            </a:r>
            <a:br>
              <a:rPr kumimoji="0" lang="ja-JP" altLang="ja-JP" sz="800" b="1" i="0" u="none" strike="noStrike" cap="none" normalizeH="0" baseline="0" dirty="0">
                <a:ln>
                  <a:noFill/>
                </a:ln>
                <a:solidFill>
                  <a:schemeClr val="tx1"/>
                </a:solidFill>
                <a:effectLst/>
                <a:latin typeface="Arial" panose="020B0604020202020204" pitchFamily="34" charset="0"/>
              </a:rPr>
            </a:br>
            <a:r>
              <a:rPr kumimoji="0" lang="ja-JP" altLang="ja-JP" sz="1800" b="1" i="0" u="none" strike="noStrike" cap="none" normalizeH="0" baseline="0" dirty="0">
                <a:ln>
                  <a:noFill/>
                </a:ln>
                <a:solidFill>
                  <a:srgbClr val="033663"/>
                </a:solidFill>
                <a:effectLst/>
                <a:latin typeface="Arial" panose="020B0604020202020204" pitchFamily="34" charset="0"/>
              </a:rPr>
              <a:t>インターラクティブマップ</a:t>
            </a:r>
            <a:endParaRPr kumimoji="0" lang="ja-JP" altLang="en-US" sz="800" b="1"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800" b="1"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800" b="1"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800" b="1"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800" b="1"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800" b="1"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800" b="1"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800" b="1"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1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1" i="0" u="none" strike="noStrike" cap="none" normalizeH="0" baseline="0" dirty="0">
                <a:ln>
                  <a:noFill/>
                </a:ln>
                <a:solidFill>
                  <a:schemeClr val="tx1"/>
                </a:solidFill>
                <a:effectLst/>
                <a:latin typeface="Arial" panose="020B0604020202020204" pitchFamily="34" charset="0"/>
              </a:rPr>
              <a:t>得られるメリット</a:t>
            </a:r>
            <a:r>
              <a:rPr kumimoji="0" lang="ja-JP" altLang="ja-JP" sz="18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ja-JP" altLang="ja-JP" sz="900" b="0" i="0" u="none" strike="noStrike" cap="none" normalizeH="0" baseline="0" dirty="0">
                <a:ln>
                  <a:noFill/>
                </a:ln>
                <a:solidFill>
                  <a:schemeClr val="tx1"/>
                </a:solidFill>
                <a:effectLst/>
                <a:latin typeface="Arial" panose="020B0604020202020204" pitchFamily="34" charset="0"/>
              </a:rPr>
              <a:t>状況認識を強化カメラの直感的な景色をとマップ上のセキュリティデバイスの場所受信し、リアルタイムに応答する。</a:t>
            </a:r>
            <a:r>
              <a:rPr kumimoji="0" lang="ja-JP" altLang="ja-JP" sz="800" b="0" i="0" u="none" strike="noStrike" cap="none" normalizeH="0" baseline="0" dirty="0">
                <a:ln>
                  <a:noFill/>
                </a:ln>
                <a:solidFill>
                  <a:schemeClr val="tx1"/>
                </a:solidFill>
                <a:effectLst/>
                <a:latin typeface="Arial" panose="020B0604020202020204" pitchFamily="34" charset="0"/>
              </a:rPr>
              <a:t> </a:t>
            </a:r>
            <a:endParaRPr kumimoji="0" lang="ja-JP" altLang="ja-JP"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startAt="2"/>
              <a:tabLst/>
            </a:pPr>
            <a:r>
              <a:rPr kumimoji="0" lang="ja-JP" altLang="ja-JP" sz="900" b="0" i="0" u="none" strike="noStrike" cap="none" normalizeH="0" baseline="0" dirty="0">
                <a:ln>
                  <a:noFill/>
                </a:ln>
                <a:solidFill>
                  <a:schemeClr val="tx1"/>
                </a:solidFill>
                <a:effectLst/>
                <a:latin typeface="Arial" panose="020B0604020202020204" pitchFamily="34" charset="0"/>
              </a:rPr>
              <a:t>マップ上で直接イベントとアラーム</a:t>
            </a:r>
            <a:r>
              <a:rPr kumimoji="0" lang="ja-JP" altLang="ja-JP" sz="800" b="0" i="0" u="none" strike="noStrike" cap="none" normalizeH="0" baseline="0" dirty="0">
                <a:ln>
                  <a:noFill/>
                </a:ln>
                <a:solidFill>
                  <a:schemeClr val="tx1"/>
                </a:solidFill>
                <a:effectLst/>
                <a:latin typeface="Arial" panose="020B0604020202020204" pitchFamily="34" charset="0"/>
              </a:rPr>
              <a:t> </a:t>
            </a:r>
            <a:endParaRPr kumimoji="0" lang="ja-JP" altLang="ja-JP"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startAt="3"/>
              <a:tabLst/>
            </a:pPr>
            <a:r>
              <a:rPr kumimoji="0" lang="ja-JP" altLang="ja-JP" sz="900" b="0" i="0" u="none" strike="noStrike" cap="none" normalizeH="0" baseline="0" dirty="0">
                <a:ln>
                  <a:noFill/>
                </a:ln>
                <a:solidFill>
                  <a:schemeClr val="tx1"/>
                </a:solidFill>
                <a:effectLst/>
                <a:latin typeface="Arial" panose="020B0604020202020204" pitchFamily="34" charset="0"/>
              </a:rPr>
              <a:t>サポート複数のファイル形式と流体ナビゲーションのためのオンラインマップ全体に分散</a:t>
            </a:r>
            <a:r>
              <a:rPr kumimoji="0" lang="ja-JP" altLang="ja-JP" sz="800" b="0" i="0" u="none" strike="noStrike" cap="none" normalizeH="0" baseline="0" dirty="0">
                <a:ln>
                  <a:noFill/>
                </a:ln>
                <a:solidFill>
                  <a:schemeClr val="tx1"/>
                </a:solidFill>
                <a:effectLst/>
                <a:latin typeface="Arial" panose="020B0604020202020204" pitchFamily="34" charset="0"/>
              </a:rPr>
              <a:t> </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pic>
        <p:nvPicPr>
          <p:cNvPr id="9219" name="Picture 3" descr="http://acgintegration.com.au/wp-content/uploads/2014/07/Genetec-Plan-Manager.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5597" y="1275606"/>
            <a:ext cx="3657600"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8178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genetec.com/jp/assets/images/EN/Products/features/sc-kf-map-based-command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489246"/>
            <a:ext cx="2047875" cy="17621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17611" y="555526"/>
            <a:ext cx="2754412" cy="1858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20326" y="1968801"/>
            <a:ext cx="4784322" cy="2691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直線コネクタ 6"/>
          <p:cNvCxnSpPr/>
          <p:nvPr/>
        </p:nvCxnSpPr>
        <p:spPr>
          <a:xfrm>
            <a:off x="2088232" y="4712396"/>
            <a:ext cx="7396696" cy="0"/>
          </a:xfrm>
          <a:prstGeom prst="line">
            <a:avLst/>
          </a:prstGeom>
        </p:spPr>
        <p:style>
          <a:lnRef idx="3">
            <a:schemeClr val="accent1"/>
          </a:lnRef>
          <a:fillRef idx="0">
            <a:schemeClr val="accent1"/>
          </a:fillRef>
          <a:effectRef idx="2">
            <a:schemeClr val="accent1"/>
          </a:effectRef>
          <a:fontRef idx="minor">
            <a:schemeClr val="tx1"/>
          </a:fontRef>
        </p:style>
      </p:cxnSp>
      <p:pic>
        <p:nvPicPr>
          <p:cNvPr id="8" name="図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65359" y="4923779"/>
            <a:ext cx="543145" cy="209635"/>
          </a:xfrm>
          <a:prstGeom prst="rect">
            <a:avLst/>
          </a:prstGeom>
        </p:spPr>
      </p:pic>
      <p:sp>
        <p:nvSpPr>
          <p:cNvPr id="12" name="AutoShape 5" descr="data:image/jpeg;base64,/9j/4AAQSkZJRgABAQAAAQABAAD/2wCEAAkGBxQTEhQUExIWFBUXGBwXGBgVFRseGhYYFhoZGhcdGBgYHSggGBolGxcWITEhJSkrLy4uGh8zODMsNygtLisBCgoKDg0OGhAQGywkHyQsLCwsLCw2LSwsLCwsLCwsLCwsLiwsLCwsLCwsLCwtLCwsLCwsLCwsLCwsLCwsLCwsLP/AABEIAKYBMAMBIgACEQEDEQH/xAAbAAACAwEBAQAAAAAAAAAAAAAEBQADBgIBB//EAEwQAAECBAIFCAUHCQcEAwAAAAECEQADBCESMQUTQVFhBhQicYGRodEVMlOx0iNCUpKTweEHMzRUYnJzsvAXJIKDosLTFkOU8URkdP/EABkBAAMBAQEAAAAAAAAAAAAAAAABAgMEBf/EADMRAAIBAgQDBwMEAQUAAAAAAAABAgMREhMhUQQxkRRBUmGh4fAycYEiQrHRwiMkQ1PB/9oADAMBAAIRAxEAPwDMUFZNK6tKDjmCYRLSoApShKy7C2wAP1b4X6d0jPTNAC2VhDplpZIVuAveGUyqwTJ3ySVOpWE4mY4i5ZrwIZkwudWkiznr3lo0fE/6eH/0FwUlVc7u21vfkbek0KEahE1C5pUka2YJihhWXewUAEg4RllvYwV6Klfq8zP25y3+vHznGr2cvw8oNTVS8ABo0lW1Wtsd5w4bd8HaPIvsr3fT3N7J0NJJYypibO5mqbqcKzj2i5MoKqmay5iEISmXJ1qg80OpfSBxHo6tg+ZPBvmmJXspfcPKPXVtlS+4eUS690NcM0769Pc+vS+TtMUIVzOcCodJPOFOhQLN+cvdy42Nvi08maa391m3/wDsKtc5/KcPGPl0iSUoSV6PxbcTlIUDcfNZma4gCo9Y4ZCEjYksW7W3ws/5cvsrte0unufXf+nKZnNJO/8AIWe4CZf+s4D5SckpWBeoSuUUYZhmCapTpSoa1OFZIfBiI2uBHzOnnoCWXSoWb3CwnqcYT90WCplfqaOB1mVh+zvBPa3GHnk9m+/T3N2NDSXV8mo7UtNmMU2uS7A3dg9h2R4nRMot/d5o/wA47/34+chSvZy/DygqjqEANNpkqzulQBGTBmY7e+Gq9vnsJ8M3v09zdnRUr9Xm/bH44H5R6BSKeaafEmalONLLUXw3KWUSLgEdbRjzVynP9zSzhvlbgbXOG8CLmks0mWGDG4Ll87i2y3CDPF2Z+fT3FI0xP9qrw8o99Lz/AGqvDyhprl/QR4eUX0lUx6chKxbJTEZu1r7O6M8x7mmR5PoI/S8/2qvDyj30vP8Aaq8PKNJMrZVwmka1iZrl2LWwtm0Vz6xJSQilSlWwmbia+7CNloMx7hkeT6Gf9Lz/AGqvDyiel5/tVeHlDTWr9mjw8o9M1f0EeHlBmPcMjyfQVel5/tVeHlHnpef7VXh5Q3xTPZJ7vwg7nKf1O+35Tdmww2zG23jBmPcMjyfQzfpef7VXh5RPS8/2qvDyhqZkz2aN2zPuiaxeerS3Z5QZj3DI8n0FXpef7VXh5RPTE/2qvDyjRSakJSy6QKVvx4c8rYf/AHAWtX9BHh5QZr3DI8n0FJ0xP9qrw8oZcmqoTcXOayZKZm6SEO+J+lMSQWYWF7x3rV+zR4eUTWr9mjw8oTm33lwpYXrG/wB17nWnKhEpcrU1syYlT4+khZQxDF5aQMntErqmXLnSgmtmLlkHHcKwnogF5abeso4TfocRHOtX7NHh5RNav2aPDyhYpeL1KcE1bD6e4dpSqppEzCitm1CChKsXrYTfEnFKADnotuYvnGeOmlFQabPA1hdwGEtzhZrm2F7vnDPWr9mjw8omtX7NHh5RrHiJKCi7O3f3v7nL2P8AU5Xlr3dy+wBP0yXn4Js1mTqXB9b5z2y3PAY0vOYfLzn2jCN29t8O9av2aPDyia1fs0eHlBKu276FR4Wyt+roJV6YnXadOfZZLdtodaL03K1A10xZmh3Hyrm5YjCnDk23ZE1q/Zo8PKJrV+zR4eUS6rKXD236B9Vygo2Rq9a7dNzNueHRtHdVpukUqUmnVOKlYArHrPXKg4YhiG3wt1q/Zo8PKGmjlJISFITjKnDDIJUnI/4kxLqPctUVazXVHUpc4TJ2qD/KdL1c8SsPrdsAJWrpFwDiDhy5L5hrZwTMlS1TJmsVh6Zbou4xKfq2QKkIYgg5hr7Nrhs2498YSO+A/Cq5h0A1+k0rLrbb4wj0jNXrDrE4V2cBhsDWTbJjBXMqZv0g9WpJvs2t2wHUSkBTJVjFmVhIew2HJsuyKZMV8sUa3hE1vCO8I3CJhG4Qi9TWT5VVzeSSuVgMtBQGLhOEYX6ObNGekKmCd0ACu+5si+fB4YTUUerRhmK1mFOMdJgphiA6LZvCtEuWVsVMneznhbrjP9/z+Ttk/wDbNX2/d/iMyurbIcbovc993HY0VpXVMphZy90Z4lP/AKsXfAxpadvzp+ofL+njwU0i/wAoeHQOTke5i0a3POt8sd186ex1hDYw4Ck+vhDWH7LcINx1j5B+tHH8etuEK6iTJHqKKrjNLDC1+14v5rT+1Lfwz5f08A2vlghEyqxWHSYbUZdNs7fTiudNqcPSsMC9qB0LYxvva23ZA6aaQ95hbfqzxe31e8x4qnkgWWSWNghukPVFzkb32QBb5YP0Yur1fySApDbRLO026QexctA2mJk9k69IFyx6Fywe6M9nfHFNSyFJdc7VqbLVlW3eNhGyK6qnlJA1czHc2KClsr3JBf7oAS19gPW8Imt4R3hG4RMI3CEXqca3hBdDNmNN1ZwjVqx9MJdHzhfPqF4HwjcItky5bKxuCEkpwgF1bAXNhxgFLkHSVz8MtpiWthGJLp6NncdG1ni9C6rGGmoCr9LWIt6r9JmGzugBMqQyXK3+dYNlfD279kdpk02K6pmH91L7G2tv8IZDXyxZRzajpYFpHSOL5RAvZ7q2G2Ru2VoEmzV6pLkFD2GIEg37tsdypUi+JSxcsyUlxZnvY5xUtEvCGfG93AZr5eEBVguiVNCiJcxILJc42229cXYufGB9JTpmIa04lNYhaVWc7UuM3jqUiST08YDDJlF/nOSzWytFVRLlg9AkhvnJAL32AnhEx5Df1fP5B9bwia3hHeEbhEwjcIY9TjW8Imt4R3hG4RMI3CANTjW8Imt4R3hG4RMI3CANTjW8Imt4R3hG4RMI3CANTjW8Imt4R3hG4RMI3CANTjW8INoS65XUv+eVAuEbhBdEPlJXUv8Amkw0RU5flHSh8pN+S1nTO+zKVawOf3QNKlqwqZIIdL2Fi9hk98rQxmowrmNWU6HWpxrFPZRZ+jmHgYUaP1ql+udn+GCUWyY1YLvLtciwNEl7/OmB/pW4F+qF1SkFRKUBAt0XJawe5vc3hyKyazekZLfxlfDCvS8yYiaROJUtknEGIWkgYFJUCyklLMfveG7ocHGT0fqC6o8ImqMezZpS2JKkvliSz9Tm+Y74r52OPd+MTc1sa6dPnaiUDSAAIQAvGnpgJDFm25txjPpB1jmWFZ9DsO4bM+yIrlBNKUpMxRSkAJGFNgmw7mgZGkSFYgSFb2HnEW/Vc6XVTounr6W/sZE2/RB1sq3+m2Y7o4Tt/uwN9yrdJVsrbU/4eEC+mZn01/0538T3x4nTCxktYfdxJJ27yYu5x4GXVQJB+QSgYhcBVreq535tBOK/6IOpldvzer+jC2bpNSvWWtV3ve4DDbutFp03M9ovw48eJ74LhgYUiyn5qDlYhV/W3B73+rwjiY5BanSnoqDsotk6huKfB4GGmFguFrBtfbZ228T3x5M0ss2K1nMdis9u2C4YGGUq0pQy6VMy3rOtNnLHo2zs/BoprsKmaSJRcuylXysystscU2nJksYUTFpG4ZX4PHNTpdcwALWtbXGK7P28ILjUNSnVHhE1R4Rzzoce78YnOhx7vxguVhOtUeEE0iFALaWmY6CHKSrVj6YbIjeYE50OPd+MdJrmcAqAIYttBzBvccILicdBjLSvCj+7SyLMTLLr6O0j1rX8YtRrMYajlE36OpUQfV+a99nfxhYnSagGC1gDIAm1m+lutHXpZeesmdeI/FBcnAF04WMTUyF9I5y1HDk4DHIbtjwPMQrVpGrSA9lhJc52Ktv4RUjSig7LWHLlibnj0rmODXWYlTbtnc8Fx4BjKTMC/wAwiYWTYy3YbLIYXy8IGrUKKry0yi3qpSoA3N2USf8A1FEvSBT6qlJ/dtllkYk2vKi6ipRydV/eYS0VinG7ueao8ImqPCOedDj3fjE50OPd+MO4YTrVHhE1R4Rzzoce78YnOhx7vxguGE61R4RNUeEc86HHu/GJzoce78YLhhOtUeETVHhHPOhx7vxic6HHu/GC4YTrVHhE1R4Rzzoce78YnOhx7vxguGE61R4QdQBlyepf88qF/Ohx7vxhjRVgGrBlqdShhWQ1ioAsdocB+oQJkzg2tDt1ylTTq5U1BnKXhWFnERiASoJbGOkDhLh2MeHSygog6PpsSc080UCl2IdOzIs42mFulqxetmpBYBasuv3wGirmAqUJi8SmxHEXUwYOczYkR0VO7AeTRw2eZ6bHc2WpXSwkBrYZagGuc2uL5kktttDqgCZ0pMioRNeW5lLQnpiWpypCkrAxId1Av0XVsMJDXzWbWrZmbEWbqyjS8jVKnTJhmTJiikJwkrNnxO0ZvEdEZUYu6uOhpNZP5+eVZvzaS7ZbDkzDqgSvKZ4AXUTyz5SpST0gxBKVOQRsyh1zNJU5Usk2czC7d8E0+gpJ+afrGFaRarU1v6GDnaPpUljMqLbpcv4445nSe0qPs5fxxoNL6PlBdgcztOUAnRsuzA95ilTb7iu1Q3foLxQUvtKj7OX8cdnRdMz46hv4cv44dSdCItY95jQ1GgJHNEqwqfFniO7ri1Qb2JfGQ3fofPDT0jtrKl/4cv447XR0gD6yp+zl/HBVXo9CZ6QBY8eEPtB0NIy0zyzthdR4vl2RlKDTtoaLiYW5v0MiuXRj/uVP2cv444ei9pU/ZS/jjScstE0iKZS5CklWJOS3zLG0YPDCwy8g7TDd+hoKSip5v5vni7hPRkyzc5Oy7RZ6Lks+rr2y/RRs/wAXEQgkT1ofBMWh88C1JfrY3i/0pPfFzic+/Wr84eF7EviY7seeiqXAF62oYgM0pBLkAgWVcsRaKVUNKCUk1gUM083DpfJw7jtgRKVKSka+WgMGBUxGEJ7ibMfKKsC0kqFWglRGI6wkqYFsRzNrPl4PM8OmG/L1LoqrZucvtbboHc1pGfHVtm+oDN14oup9GUqjhC6oFnZUgAte4BOVjC5esbDzxBSBkJpa7uG7N20QXo+pmawvUGayQQoKUcL4rdJiD5xBvhe/zoGp0DTksJtQ+f5pOW/OL5GjZKUlKaieAXcatF3YF78BFfPVlWIzFE5OVF2juUYLjwPvfzoV1yJBdMypqFbT8lL84E5jR+2n/Zo+KOa1fS7TA0MWC3J/x/QaNHUntp/2aPijs6JpQH1s9v4aPigaXLhnNvJHXFKIYXu/QWmko3bXVD/wkfFHSqGjAfW1H2SPigGaGmDj5QxoJiAFBZGxn7Yh6MrB5v0/oHXJoh/3qj7JHxRxhofbVH2SPijrTcuXqyUlLuMjxhFIl4lBOJKX2qLAW2mFcMHm/n4NJSaOppv5tVWu4T0ZCTc5OyrR36IkM+Gub/8AL+MKZNIuX6lZJQ+eCoUH+qLxembOJxc/uwP6Qt3IdrnMZcD3wyHF+L50HdJydpJiUEVU0FaQsJ1ct8J2tjygn/pGm/WJ32SPjgTk/RY5EtZnrQWKQEpl2SksACUvshjzC7c7md0v4Y2tFczhdWtucyeRUhb4Z09TXLSUG3Vji1XIGWPn1P8A46fijk0BGVXN2bJe0j9mPVURb9Mm90v4YdohmVtyhfI+nBINROBBY/JIsRn8+LZPJinCpf8AeJxwKBA1SN4P04goH/8AlzO6X8MDYjLnJSZylglGEkJzKiD6qcrQJRYpVay5syGl1fLzf31e8wJignTH5+b++r3wHFnMd4o0vIyqKBPIzIQBwcrjLxqOREnFrw7WQx3EFcNcxMdS5pd9saPQ+kQVYVWcFjxAdoSGiXuB/diudJWAThIwgnjYG53RrZMi9jipqBNUkpIyJ7Xi+WWZ2aMvQVShUplWCbi2Xqk5dkaYCFaxSdwkVbD1bcYZHTqTJ1eHa74uzJoSFA2gmLDKG4Q1KwmribTE0Y0rGYf+vGAjX8D74ZaWpXAy7ITrp22GMppNlq6RTpKsCkEXzGcKMUGVqGEARK0Bs7xRMUcRIYF9Qq/Yn+URXijqo9bsT/KIqhLkgO8UabkbVYBPIzIQBwcrjLRqOREnFrw7WQx3EFcUuYmx1Lml32xo9D6QSVYVWcFj1B2hIaJYtY/uxXOlLAJwkYQTxyNzujWyZF2jioqBNUkpIyJ7Xi9BbNmjMaPqlCpEqwTcWysknLsjSgQuRSdwkVTD1bcYZK04kydXh2u+LsyhIUDaCYsMsNkIalYTVxNpiaAtKxmH8vvgI1/A++GWlqVwMuyE65DbC0ZSSbNE2kUaSrApBF8xmIU4oMrEMIAiUrA2d4omKOIkMVzb8np4FOjov6239o8YbJqJeAuhWsezHotte7vn4RlNE6XlolJSpRBDv0T9IwX6dlfTP1TGTmr8z0I8PUcU1FjlU/8AZ3bTvHGIaj9nxPnAejdKpUSpCVTMIuAg2fIluowJM0xLSSlSlAixBQbEQsa3H2eo3bCxuiq3obhi/GFlct6iVZulL2/tGKfTsr6Z+qYqTWJmTpRSXAXLGTfOJ++KU03oZVqFSELyT/Ij0x+fm/vq98BwVpj8/N/fV7zAcaHGdRpeRc1jN4hP+6MxDjk1MCVqJIFgLls3f3CAD6JIUS0H6SJFLPcXKCPu++FuiJyVEMQeoww5Qk81mNmwHepMO4mjB0ko4sbDENuEOe1nhgJytxjiilO12O78YNVRnZ4GNBFKKreGgszwdvjAU2mO8xQZbQgDamYMjAcxjAtRN/p4FFQ0JjRVpqUAgna4hDDbSkx0HrEJ4hjOokcxIALqj1uxP8oiuOqj1uxP8oiuEuSA6jS8iprGbxCf90ZiHPJmYlK1EkCwFy2bv7hDA+iSFEtBukyRSz3Fygj7vvhdoiclRDEHtg/lETzWY2dh3qTDTFYwlJLOLGwxDbhDntZ4YCcrcYEogFJmEzMJS/R6N2GTlYPcDEK+ilWtS6iAQCcSHJDqszW2E5iLuIPRVbxBevB2jvhNXMiYpAnomAAELBOFTgEgM9w5HYYXHSDFul93fCuBo6lYyMBzGgObOtnsgYVBgY7lem5YCCdriEMNtKTHQesQniBnUSOYkADKsVJkyZC1StYqaFkkqZsCgBkL2PhAXpWR+rD7Q/DE5Wfo1F1Tf5kxloVh4pbmp9KyP1YfaH4YnpWR+rD7Q/DCCRUJAYywrPbvZtmxvExTOWCSQMI3DZB+Axy8zS+lZH6sPtD8MaKlkoSqlVLThEzVTGd2Kjva+Qj5pH0ylyof3JHvgsDk3zYj0x+fm/vq95gOHWl9ELK5swEMZimAcl3yZs4XK0ZNClIMuYFJbEnVqdL5ONjw5LDzCEXP6dQaC6CkMwLCQ9h4vFXMpjYsK8LO+As2990PuSyVylzAqUolQSQFApLDEXDguPKJxIvJqbCuTydnJuAR2H7oc0eiKkjpTSEZkKUprXuMo0Q0gt21BdnZy7b/AFMoA0hUTJzDopl7QFF1dZw5Q7x3GqFR/tJojpEgXbuPVDtEpLZNCai0tLkEhUkqVtKVsG2AOmCV8qJZykKH+YPhjVTjbmS6FXuiGVcgBNiYzFbWi4Bh4OUkspI1JINi6xl9WMrO0eq5DBLlnJ8s4Upx7hxoVO9Fa5vGKqaqStRTjSk/tFh3xSqnL4fvPlAk/QqvWCgO/wAoxdQ0XDz2Hml9HLRJKyUlLjInaeqM/FlQqamSUGd0XFgDsO4wrwq9qfq/jDxpkvh6i7hhHmIb44oND1E/8zrJlwnoJdicnvYcTaCkaBrQgjUTikuC9KSq+dyMSc87Q8SJdKex7PlKJcJJsnYfoiK9Sr6Ku4wd6MxS0zRMWxCQAEOSrCLDp3NxaOBTTEKKGqErR6yeb9JOIWd19FxCd42uTCOO+EE1Kvoq7jBNJRKWFDCctts33w45L6X5pLqHlVEwT5aUhWrwhISrFi9Y4vCGdHpErUUmVOQWBAWhiQXuA+VjGM6slyVxTp1k/wBML/lGVk6CmJyLf1whzR6NnkMZ7J2hSy1r5Q+Ssu2GY7ORg2b88o9lVIxBVyxByzY9cRnT8JODiH/xvqhZQUkuYo4gCRtcgK6riGydFUzeqB/jPxRdyn5SonzzMKFo6IDBiLPtce6FI0rL/b+qn4o07RNO2G4Sp8Reypu33QXVaJpwHSAf8Z84QVcqW/RQe9Te+HHpNB+nu9VPxR5R1mqqUVLKKUy5kvCzPrEKS7vsxOzQ1Xm39NghTrt2cGl90IFE8e6OaZZWop9XioEDvaHPplALMt+ofFFkzTAZ2WR1DzjLPqeEFDiP+p9UJ9K6PWmUVEoIcWSXOe5oRiSr6Ku4xvtCcuk0a1TBLK3TgZQFnIL+twijT35QJdVMExUtSSEhLJAaxJe6+MXnSw3trsVlV8N8t32ujDqlkZpI6wYqKrK9fFdmSCk7nJUCO4xsKerVUF5MqeshQHRQksSLP07DibR2UT2fm1Uz/q13zvd2vnlHo8PDh5006tTDLazfqjRUZWV9GMOSslC6eWFlIYEjELXUp9hvDUUMnpXR0f2R0mf1ehfLhmIUcm8JkIJci7dRWrPPhB2ilJmFYmJMkJ9UqBOO+xget45jIP0bo6RMOE6tFk3UBfEpKTtGWInqBgbm8l/UQP8ACPvEeTkoBYEkOA+8O1n4QTMlSQjEFnEX6PScbiXSzdsAFAppP0U/VHwwi0s3OZIGQVLb65jSSJckodS1BQAte54WjL6XUOcyWdsaG+0LPABi+UWmJoqJ6ApkiYoBgHz3wqTpacCSJqwTmcRcsGDnbYkdsXcpv0uo/iK98LIG8XMcZOOkdA/0zPZtdMbdjLdzxt/yZzVT1zjNmLWUBGElanD43YvHzmN1+TKpKE1RGZEsDg5XCwplZs92fRhRS8TkqffrFP73gyn0LIPzP9SvOM1LmF32xotD6SBVhVZwWPEB2isoWfPdiLS9BJC7I2n5xy74BOjpZZknvPnBU+qE1SSkjI97wQhTZkNDUY7Bm1PEyuToWXbo+J840NRoKRzRKtWXxZ4lbt2KFIq2Hq24mGB08DJ1eEZu79mTRrGMdiJVanifUx1ZQITPSALHid3XD7QdNSJC0zwzthuvi+XZCTTE0Y0rGYf+vGAOf/snvjnnFX5G0a07fUxp+UOipEUa105TjxIyUSWKgDYmPlHOlb/CNbymrAqQoMc059cYuEktgdWp4mFStITE+qspfPCWfui703UPi18x9+NT97wviQ7InMnuxpP0tNAwBTABIDAPYDbFA0rOBJE1bqzOIuWDBztsSO2KKr1j1D3CKYbd+ZMZOPLQP9Mz2bXTG3Yy3c8bf8mc1VQucZq1rKQjCStTh8bsX6o+cxuvyZVJQmqbM6sDg5XCwplZs92fRhRy8TkqfJzMU/vgyn0JIPzD9ZXnGalzCC+2NHofSIKsKrOCx4gO0VlCVee7EOl6CSFWRtPzjl3wCdHyyzJPefOCp9SJqklJDN4wQgtmQ0Uox2DOqeJlcnQsu3R8T5xoajQUjmiTqy+I3xK3bsUKBVsPV7zDE6eBk6vCM3d+G5o0io7ESq1PE+pjqyhQmekAWL7Tu64faEpqMBaZ4Z2w3Xxf1eyEmmJoxpWMw/l98Amv/ZPfHPOKvyNo1p2+pjP8olFSIo1rpynHiRkoksVXsTHyfnKt/hGt5TVmKQoMc059cYyEktgdWfiYXK0jMT6q1JfPCWfui705UO+vmPvxqfveF0SHZE5k92fWOSkxJp5QXk3vKny7IZ1BQFdFynrzt57oT8l8PNpWLcN+9T5QXpIgJ6Di9yCfBx5QzO+oZPVLfoYm6PrO72xDO+2IcLDN+22fjlCNcwvZa22Ob9sETQkSkKTOWZhJxJeyQHbY97bdsJuw1qNpZThJLvZs7wj0kp6iR+/L/nMcJmG7rXlZjt48M/6tHE8/LU7/AEpf85hiuYjlN+l1H8RXvhZDPlN+l1H8RXvhZAMkbz8l0oK5yDa0tjuLrjBxuPyZTWNRxCP98NcwZuTQrysf3Yrn06wCcJGEE9wNzDOQoloP0kSKWe7OUEW7vvi1IhxPnFDVLFUmU/RuLfuk5dkaYCEdJLOLFZxwDntzg8TVbj/XVD5gkHYBtBPXFhQGygBFU2YaC+cA7RAUL9LUrgfdCeZTkD1bRoqiaMiYDmEGIaHoYzlChpSuse+MrG65XSxqFHa6ffGFiQJEiRIALqr1j1D3CKYuqvWPUPcIpgAkbz8l0oK5yDa0tjuIK4wcbj8mU1jUcQj/AHw1zEzcmhXlY9UVz6dYBOFsIJ8DcwzpyS0HaTJFLPdnKCPu++LUicJ85oKpYqhKfo3FuCSRbsjTAQjpJZxYrOOAc9ucHiarcf66ofMEG4BmQ8WmWGyEAIqmzDQXzgbxAUL9LUrgfdCeZTkCyY0NTNGRMCTCDEMasYzlChpR6x74ysbrldLGoUdrp98YWJAkSJEgA+p8mW5tKcP0fvMMmG1LcHMA8klpFNLxJSejtB3q3EWhtrJf0Udyrf6oQXBWDHose3744aGcmUggMJdzhDu+WZ6bAcfwgeopQgspTHO18+owAUYkBhgUTa4yv6z7mF4U6QH94ktlrEfzmHGrR9Pw/GE9eP7xJ/iS/wCcw2yUjCcpv0uo/iK98LIZ8pv0uo/iK98LICiRquQc1KFzVKIFkhyWzd/cIysPuS9GqZrQkPZPY+KAD65oerQpmWk9SgYZcoCeazG3D+ZMfKZXJiaMge6G1HoCcASqZhSLl3a28PArgMqKU7Xb3Qaqj6uwwJoYYiQLttaxHAQ8RKS2TRsldEvQTTaXrigy2h3WSAEuH3m9m7oy9bWguBCegI7qJo/owKKgwIuaN8VUtYlaikrSk71O3hGbkVYp5SzHkK6x74xsbvlTo1SaVSypJS6cn2mMJAwJEiRIQF1V6x6h7hFMXVXrHqHuEUwASNVyDnJQqapRAskOS2bv7hGVh9yXo1TRNCQ9k+OKAD65oerQohlpPUoQy5RE81mNw/mTHymVyZmjIHuhtR6AnAEqm4Ui5d2tvECAZUUoFrsdu6DV0fV2GBNDjESBdtrWI4CHqZSWyaNkroluwlnUx4xQZbQ7rJACXDtmb2bujL1tcC4EJ6AtTuomwKKgwIuaN8VUtYlainGEn9p28IzcirFPKaY8hXWPfGNjd8qdGrTSqWVJKXT6r7TxEYSEwJEiRIANvouqqEykBCVFLWIS42nPtMFc+qvZr+zhroCsw0UlImBBZ7qbaYaI0qAA8xJISzuNrXs26AV9bCCkr5jHWS6jE9tXLSzWzxXfPwyiidXVGI4Jc3DZsSL5XdrZv2RpZel+iAuYhRGG6QlL4dpCWGI3yAjpOlhiKjNd/m4gwHVv4waAZbnlX7OZ9mY8kzJip0kzQUnWywAQxbE7t2xrE6UQzY05BukzecK9IkTKiQcWSpbEXB6Szv8A2YBiTSfIabOnTJomoAWoqALuAouHtnAv9nU720vuV5R7EjHGzLGzz+zud7aX3K8ofcluTk2kMwky5mPD85SWwv8Asl84kSO2hBTjdkuozRidN9lL+1V/xwDpCnnzSAdWEDNIWrpdZwZRIkbZMScxoL0aFSn+RQonM65Q6gPkrBoLXVqP/YQP89X/ABRIkPLSQObPOdrYjUIINrzj/wAUZSbyZmkligB7DEosOvBePIkJ0oy5jVRrkVHkpN+lL+sr4YDnchZpLiZLB61eUSJE9mplZ8yyZyQqjLMo1CMJYkdJrF8mgD+zqd7aX3K8o9iQ+zwQnVkzz+zqd7aX3K8oKlcialKCgT5WEuCMD553KXESJBkQDMZRN/J7OJfXS9n0tgbdHH9nU720vuV5R7Eh5EAzGef2dTvbS+5XlD7ktycm0ZmEmXMx4fnKS2F/2S+fhEiQZER5jNGJ032Uv7VX/HAOkaefNIB1YQM0iYrpdZwZdkeRIMmIlNhmjQqUD8ihROZ1yh1ADVWDQWusUf8AsIH+er/iiRIapoMTZ4atbEGQgg2Lzjl9lGTmcmppJYoAewxKsOvDeJEgdGMuYKbXIqPJSb9KX9ZXwwHN5CzSXEyWD1q8okSI7NTKzplkzkfVGUZRqEYSQSOk1r5NAH9nU720vuV5R7EiuzwQnVkzz+zqd7aX3K8oKl8ialKCgT5WEuCMD553KXESJBkQFjY6oeTy0S0JKkEpDbWNzwi46DVvT4+USJBkQDGyK0IrejsB8osXofoBLJCgSSpzcHYzW2RIkLJiZurJaFXoVW9Hd+EX0eicKwpTFikhthSVXy3EiJEgyIhmy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13" name="図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496" y="40936"/>
            <a:ext cx="2525688" cy="448310"/>
          </a:xfrm>
          <a:prstGeom prst="rect">
            <a:avLst/>
          </a:prstGeom>
        </p:spPr>
      </p:pic>
      <p:sp>
        <p:nvSpPr>
          <p:cNvPr id="14" name="テキスト ボックス 13"/>
          <p:cNvSpPr txBox="1"/>
          <p:nvPr/>
        </p:nvSpPr>
        <p:spPr>
          <a:xfrm>
            <a:off x="2791928" y="-71502"/>
            <a:ext cx="6100552" cy="646331"/>
          </a:xfrm>
          <a:prstGeom prst="rect">
            <a:avLst/>
          </a:prstGeom>
          <a:noFill/>
        </p:spPr>
        <p:txBody>
          <a:bodyPr wrap="square" rtlCol="0">
            <a:spAutoFit/>
          </a:bodyPr>
          <a:lstStyle/>
          <a:p>
            <a:r>
              <a:rPr lang="en-US" altLang="ja-JP" b="1" i="1" dirty="0">
                <a:solidFill>
                  <a:srgbClr val="00B0F0"/>
                </a:solidFill>
              </a:rPr>
              <a:t>Plan Manager</a:t>
            </a:r>
            <a:endParaRPr lang="ja-JP" altLang="en-US" b="1" i="1" dirty="0">
              <a:solidFill>
                <a:srgbClr val="00B0F0"/>
              </a:solidFill>
            </a:endParaRPr>
          </a:p>
          <a:p>
            <a:r>
              <a:rPr lang="ja-JP" altLang="en-US" dirty="0">
                <a:solidFill>
                  <a:srgbClr val="00B0F0"/>
                </a:solidFill>
              </a:rPr>
              <a:t>エンタープライズ　インターラクティブ・マップ</a:t>
            </a:r>
            <a:endParaRPr kumimoji="1" lang="ja-JP" altLang="en-US" dirty="0">
              <a:solidFill>
                <a:srgbClr val="00B0F0"/>
              </a:solidFill>
            </a:endParaRPr>
          </a:p>
        </p:txBody>
      </p:sp>
      <p:sp>
        <p:nvSpPr>
          <p:cNvPr id="15" name="正方形/長方形 14"/>
          <p:cNvSpPr/>
          <p:nvPr/>
        </p:nvSpPr>
        <p:spPr>
          <a:xfrm>
            <a:off x="164500" y="688661"/>
            <a:ext cx="4572000" cy="2893100"/>
          </a:xfrm>
          <a:prstGeom prst="rect">
            <a:avLst/>
          </a:prstGeom>
        </p:spPr>
        <p:txBody>
          <a:bodyPr>
            <a:spAutoFit/>
          </a:bodyPr>
          <a:lstStyle/>
          <a:p>
            <a:r>
              <a:rPr lang="ja-JP" altLang="en-US" sz="1400" b="1" dirty="0"/>
              <a:t>主な利点</a:t>
            </a:r>
          </a:p>
          <a:p>
            <a:r>
              <a:rPr lang="ja-JP" altLang="en-US" sz="1400" dirty="0"/>
              <a:t>▶ </a:t>
            </a:r>
            <a:r>
              <a:rPr lang="ja-JP" altLang="en-US" sz="1400" b="1" dirty="0"/>
              <a:t>オペレーター状況の強化</a:t>
            </a:r>
          </a:p>
          <a:p>
            <a:r>
              <a:rPr lang="ja-JP" altLang="en-US" sz="1400" dirty="0"/>
              <a:t>直観的な眺めを意識</a:t>
            </a:r>
          </a:p>
          <a:p>
            <a:r>
              <a:rPr lang="ja-JP" altLang="en-US" sz="1400" dirty="0"/>
              <a:t>カメラやセキュリティ デバイスの</a:t>
            </a:r>
          </a:p>
          <a:p>
            <a:r>
              <a:rPr lang="ja-JP" altLang="en-US" sz="1400" dirty="0"/>
              <a:t>埋め込まれたマップ上の場所</a:t>
            </a:r>
          </a:p>
          <a:p>
            <a:r>
              <a:rPr lang="ja-JP" altLang="en-US" sz="1400" dirty="0"/>
              <a:t>▶ </a:t>
            </a:r>
            <a:r>
              <a:rPr lang="ja-JP" altLang="en-US" sz="1400" b="1" dirty="0"/>
              <a:t>即時警報の通知を受信</a:t>
            </a:r>
          </a:p>
          <a:p>
            <a:r>
              <a:rPr lang="ja-JP" altLang="en-US" sz="1400" dirty="0"/>
              <a:t>リアルタイム デバイスのステータスを</a:t>
            </a:r>
          </a:p>
          <a:p>
            <a:r>
              <a:rPr lang="ja-JP" altLang="en-US" sz="1400" dirty="0">
                <a:solidFill>
                  <a:srgbClr val="FF0000"/>
                </a:solidFill>
              </a:rPr>
              <a:t>動的</a:t>
            </a:r>
            <a:r>
              <a:rPr lang="ja-JP" altLang="en-US" sz="1400" dirty="0"/>
              <a:t>に知らせます。</a:t>
            </a:r>
          </a:p>
          <a:p>
            <a:r>
              <a:rPr lang="ja-JP" altLang="en-US" sz="1400" dirty="0"/>
              <a:t>マップ</a:t>
            </a:r>
          </a:p>
          <a:p>
            <a:r>
              <a:rPr lang="ja-JP" altLang="en-US" sz="1400" dirty="0"/>
              <a:t>▶ </a:t>
            </a:r>
            <a:r>
              <a:rPr lang="en-US" altLang="ja-JP" sz="1400" b="1" dirty="0"/>
              <a:t>CAD </a:t>
            </a:r>
            <a:r>
              <a:rPr lang="ja-JP" altLang="en-US" sz="1400" b="1" dirty="0"/>
              <a:t>ファイルのサポートと </a:t>
            </a:r>
            <a:r>
              <a:rPr lang="en-US" altLang="ja-JP" sz="1400" b="1" dirty="0"/>
              <a:t>GIS </a:t>
            </a:r>
            <a:r>
              <a:rPr lang="ja-JP" altLang="en-US" sz="1400" b="1" dirty="0"/>
              <a:t>マップ</a:t>
            </a:r>
          </a:p>
          <a:p>
            <a:r>
              <a:rPr lang="ja-JP" altLang="en-US" sz="1400" dirty="0"/>
              <a:t>視覚的な品質を提供します。</a:t>
            </a:r>
          </a:p>
          <a:p>
            <a:r>
              <a:rPr lang="ja-JP" altLang="en-US" sz="1400" dirty="0"/>
              <a:t>複数のフローナビゲーション</a:t>
            </a:r>
          </a:p>
          <a:p>
            <a:r>
              <a:rPr lang="ja-JP" altLang="en-US" sz="1400" dirty="0"/>
              <a:t>サイトや大規模な地理的領域</a:t>
            </a:r>
          </a:p>
        </p:txBody>
      </p:sp>
      <p:pic>
        <p:nvPicPr>
          <p:cNvPr id="205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84853" y="715182"/>
            <a:ext cx="769845" cy="979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テキスト ボックス 16"/>
          <p:cNvSpPr txBox="1"/>
          <p:nvPr/>
        </p:nvSpPr>
        <p:spPr>
          <a:xfrm>
            <a:off x="2884853" y="1313578"/>
            <a:ext cx="1831163" cy="553998"/>
          </a:xfrm>
          <a:prstGeom prst="rect">
            <a:avLst/>
          </a:prstGeom>
          <a:solidFill>
            <a:srgbClr val="FFFF00">
              <a:alpha val="65000"/>
            </a:srgbClr>
          </a:solidFill>
        </p:spPr>
        <p:txBody>
          <a:bodyPr wrap="square" rtlCol="0">
            <a:spAutoFit/>
          </a:bodyPr>
          <a:lstStyle/>
          <a:p>
            <a:r>
              <a:rPr kumimoji="1" lang="en-US" altLang="ja-JP" sz="1000" dirty="0">
                <a:solidFill>
                  <a:srgbClr val="0070C0"/>
                </a:solidFill>
              </a:rPr>
              <a:t>PTZ</a:t>
            </a:r>
            <a:r>
              <a:rPr lang="ja-JP" altLang="en-US" sz="1000" dirty="0">
                <a:solidFill>
                  <a:srgbClr val="0070C0"/>
                </a:solidFill>
              </a:rPr>
              <a:t>カメラの旋回方向とズームレシオに合わせて</a:t>
            </a:r>
            <a:r>
              <a:rPr lang="en-US" altLang="ja-JP" sz="1000" dirty="0">
                <a:solidFill>
                  <a:srgbClr val="0070C0"/>
                </a:solidFill>
              </a:rPr>
              <a:t>Camera</a:t>
            </a:r>
          </a:p>
          <a:p>
            <a:r>
              <a:rPr lang="ja-JP" altLang="en-US" sz="1000" dirty="0">
                <a:solidFill>
                  <a:srgbClr val="0070C0"/>
                </a:solidFill>
              </a:rPr>
              <a:t>アイコンが動きます。</a:t>
            </a:r>
            <a:endParaRPr kumimoji="1" lang="ja-JP" altLang="en-US" sz="1000" dirty="0">
              <a:solidFill>
                <a:srgbClr val="0070C0"/>
              </a:solidFill>
            </a:endParaRPr>
          </a:p>
        </p:txBody>
      </p:sp>
      <p:pic>
        <p:nvPicPr>
          <p:cNvPr id="2051"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14262" y="3472936"/>
            <a:ext cx="1687946" cy="1169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テキスト ボックス 20"/>
          <p:cNvSpPr txBox="1"/>
          <p:nvPr/>
        </p:nvSpPr>
        <p:spPr>
          <a:xfrm>
            <a:off x="2943563" y="3472936"/>
            <a:ext cx="868301" cy="1169551"/>
          </a:xfrm>
          <a:prstGeom prst="rect">
            <a:avLst/>
          </a:prstGeom>
          <a:solidFill>
            <a:srgbClr val="FFFF00">
              <a:alpha val="65000"/>
            </a:srgbClr>
          </a:solidFill>
        </p:spPr>
        <p:txBody>
          <a:bodyPr wrap="square" rtlCol="0">
            <a:spAutoFit/>
          </a:bodyPr>
          <a:lstStyle/>
          <a:p>
            <a:r>
              <a:rPr kumimoji="1" lang="ja-JP" altLang="en-US" sz="1000" dirty="0">
                <a:solidFill>
                  <a:srgbClr val="0070C0"/>
                </a:solidFill>
              </a:rPr>
              <a:t>アクセスコントロールとの連携なら誰がそこにいるかリアルタイムでわかります。</a:t>
            </a:r>
          </a:p>
        </p:txBody>
      </p:sp>
      <p:pic>
        <p:nvPicPr>
          <p:cNvPr id="20" name="図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54108" y="3438484"/>
            <a:ext cx="279624" cy="279624"/>
          </a:xfrm>
          <a:prstGeom prst="rect">
            <a:avLst/>
          </a:prstGeom>
        </p:spPr>
      </p:pic>
      <p:pic>
        <p:nvPicPr>
          <p:cNvPr id="16" name="図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32259" y="1230497"/>
            <a:ext cx="279624" cy="279624"/>
          </a:xfrm>
          <a:prstGeom prst="rect">
            <a:avLst/>
          </a:prstGeom>
        </p:spPr>
      </p:pic>
      <p:pic>
        <p:nvPicPr>
          <p:cNvPr id="2052"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94342" y="1956284"/>
            <a:ext cx="1443348" cy="1531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テキスト ボックス 22"/>
          <p:cNvSpPr txBox="1"/>
          <p:nvPr/>
        </p:nvSpPr>
        <p:spPr>
          <a:xfrm>
            <a:off x="3221323" y="2420183"/>
            <a:ext cx="774613" cy="1015663"/>
          </a:xfrm>
          <a:prstGeom prst="rect">
            <a:avLst/>
          </a:prstGeom>
          <a:solidFill>
            <a:srgbClr val="FFFF00">
              <a:alpha val="65000"/>
            </a:srgbClr>
          </a:solidFill>
        </p:spPr>
        <p:txBody>
          <a:bodyPr wrap="square" rtlCol="0">
            <a:spAutoFit/>
          </a:bodyPr>
          <a:lstStyle/>
          <a:p>
            <a:r>
              <a:rPr kumimoji="1" lang="ja-JP" altLang="en-US" sz="1000" dirty="0">
                <a:solidFill>
                  <a:srgbClr val="0070C0"/>
                </a:solidFill>
              </a:rPr>
              <a:t>マウスをデバイスにかざすだけでライブ映像をオーバレイ</a:t>
            </a:r>
          </a:p>
        </p:txBody>
      </p:sp>
      <p:pic>
        <p:nvPicPr>
          <p:cNvPr id="24" name="図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46320" y="2403647"/>
            <a:ext cx="279624" cy="279624"/>
          </a:xfrm>
          <a:prstGeom prst="rect">
            <a:avLst/>
          </a:prstGeom>
        </p:spPr>
      </p:pic>
      <p:sp>
        <p:nvSpPr>
          <p:cNvPr id="18" name="テキスト ボックス 17"/>
          <p:cNvSpPr txBox="1"/>
          <p:nvPr/>
        </p:nvSpPr>
        <p:spPr>
          <a:xfrm>
            <a:off x="495466" y="3939902"/>
            <a:ext cx="2048691" cy="600164"/>
          </a:xfrm>
          <a:prstGeom prst="rect">
            <a:avLst/>
          </a:prstGeom>
          <a:noFill/>
        </p:spPr>
        <p:txBody>
          <a:bodyPr wrap="square" rtlCol="0">
            <a:spAutoFit/>
          </a:bodyPr>
          <a:lstStyle/>
          <a:p>
            <a:r>
              <a:rPr kumimoji="1" lang="ja-JP" altLang="en-US" sz="1100" dirty="0"/>
              <a:t>すべは表現しきれません。</a:t>
            </a:r>
            <a:r>
              <a:rPr kumimoji="1" lang="en-US" altLang="ja-JP" sz="1100" dirty="0"/>
              <a:t>Map SDK</a:t>
            </a:r>
            <a:r>
              <a:rPr kumimoji="1" lang="ja-JP" altLang="en-US" sz="1100" dirty="0"/>
              <a:t>によるカスタマイズなど貴方のプランを現実に。</a:t>
            </a:r>
          </a:p>
        </p:txBody>
      </p:sp>
      <p:sp>
        <p:nvSpPr>
          <p:cNvPr id="2" name="スライド番号プレースホルダー 1"/>
          <p:cNvSpPr>
            <a:spLocks noGrp="1"/>
          </p:cNvSpPr>
          <p:nvPr>
            <p:ph type="sldNum" sz="quarter" idx="12"/>
          </p:nvPr>
        </p:nvSpPr>
        <p:spPr/>
        <p:txBody>
          <a:bodyPr/>
          <a:lstStyle/>
          <a:p>
            <a:fld id="{E7F9721E-9075-49C7-B164-96523C2653BD}" type="slidenum">
              <a:rPr kumimoji="1" lang="ja-JP" altLang="en-US" smtClean="0"/>
              <a:t>12</a:t>
            </a:fld>
            <a:endParaRPr kumimoji="1" lang="ja-JP" altLang="en-US"/>
          </a:p>
        </p:txBody>
      </p:sp>
    </p:spTree>
    <p:extLst>
      <p:ext uri="{BB962C8B-B14F-4D97-AF65-F5344CB8AC3E}">
        <p14:creationId xmlns:p14="http://schemas.microsoft.com/office/powerpoint/2010/main" val="36936005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2088232" y="4712396"/>
            <a:ext cx="7396696" cy="0"/>
          </a:xfrm>
          <a:prstGeom prst="line">
            <a:avLst/>
          </a:prstGeom>
        </p:spPr>
        <p:style>
          <a:lnRef idx="3">
            <a:schemeClr val="accent1"/>
          </a:lnRef>
          <a:fillRef idx="0">
            <a:schemeClr val="accent1"/>
          </a:fillRef>
          <a:effectRef idx="2">
            <a:schemeClr val="accent1"/>
          </a:effectRef>
          <a:fontRef idx="minor">
            <a:schemeClr val="tx1"/>
          </a:fontRef>
        </p:style>
      </p:cxn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5359" y="4923779"/>
            <a:ext cx="543145" cy="209635"/>
          </a:xfrm>
          <a:prstGeom prst="rect">
            <a:avLst/>
          </a:prstGeom>
        </p:spPr>
      </p:pic>
      <p:sp>
        <p:nvSpPr>
          <p:cNvPr id="8" name="スライド番号プレースホルダー 7"/>
          <p:cNvSpPr>
            <a:spLocks noGrp="1"/>
          </p:cNvSpPr>
          <p:nvPr>
            <p:ph type="sldNum" sz="quarter" idx="12"/>
          </p:nvPr>
        </p:nvSpPr>
        <p:spPr/>
        <p:txBody>
          <a:bodyPr/>
          <a:lstStyle/>
          <a:p>
            <a:fld id="{E7F9721E-9075-49C7-B164-96523C2653BD}" type="slidenum">
              <a:rPr kumimoji="1" lang="ja-JP" altLang="en-US" smtClean="0"/>
              <a:t>13</a:t>
            </a:fld>
            <a:endParaRPr kumimoji="1" lang="ja-JP" altLang="en-US" dirty="0"/>
          </a:p>
        </p:txBody>
      </p:sp>
      <p:sp>
        <p:nvSpPr>
          <p:cNvPr id="9" name="テキスト ボックス 8"/>
          <p:cNvSpPr txBox="1"/>
          <p:nvPr/>
        </p:nvSpPr>
        <p:spPr>
          <a:xfrm>
            <a:off x="8244408" y="4371950"/>
            <a:ext cx="864096" cy="230832"/>
          </a:xfrm>
          <a:prstGeom prst="rect">
            <a:avLst/>
          </a:prstGeom>
          <a:noFill/>
        </p:spPr>
        <p:txBody>
          <a:bodyPr wrap="square" rtlCol="0">
            <a:spAutoFit/>
          </a:bodyPr>
          <a:lstStyle/>
          <a:p>
            <a:r>
              <a:rPr kumimoji="1" lang="en-US" altLang="ja-JP" sz="900" dirty="0"/>
              <a:t>2016/10/10</a:t>
            </a:r>
            <a:r>
              <a:rPr kumimoji="1" lang="ja-JP" altLang="en-US" sz="900" dirty="0"/>
              <a:t>版</a:t>
            </a:r>
          </a:p>
        </p:txBody>
      </p:sp>
      <p:pic>
        <p:nvPicPr>
          <p:cNvPr id="1026" name="Picture 2" descr="「security center genetec logo」の画像検索結果"/>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7" y="33320"/>
            <a:ext cx="1800200" cy="550406"/>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2487921" y="227647"/>
            <a:ext cx="5338936" cy="3785652"/>
          </a:xfrm>
          <a:prstGeom prst="rect">
            <a:avLst/>
          </a:prstGeom>
          <a:noFill/>
        </p:spPr>
        <p:txBody>
          <a:bodyPr wrap="square" rtlCol="0">
            <a:spAutoFit/>
          </a:bodyPr>
          <a:lstStyle/>
          <a:p>
            <a:r>
              <a:rPr lang="ja-JP" altLang="en-US" sz="2400" dirty="0"/>
              <a:t>録画を見る</a:t>
            </a:r>
          </a:p>
          <a:p>
            <a:endParaRPr lang="ja-JP" altLang="en-US" sz="2400" dirty="0"/>
          </a:p>
          <a:p>
            <a:r>
              <a:rPr lang="ja-JP" altLang="en-US" sz="2400" dirty="0"/>
              <a:t>これは、通常事後検証で使用します。</a:t>
            </a:r>
          </a:p>
          <a:p>
            <a:endParaRPr lang="ja-JP" altLang="en-US" sz="2400" dirty="0"/>
          </a:p>
          <a:p>
            <a:r>
              <a:rPr lang="ja-JP" altLang="en-US" sz="2400" dirty="0"/>
              <a:t>最重要なのはイベントアクションメカニズムによる</a:t>
            </a:r>
            <a:r>
              <a:rPr lang="ja-JP" altLang="en-US" sz="2400" dirty="0">
                <a:solidFill>
                  <a:srgbClr val="FF0000"/>
                </a:solidFill>
              </a:rPr>
              <a:t>アラーム</a:t>
            </a:r>
            <a:r>
              <a:rPr lang="ja-JP" altLang="en-US" sz="2400" dirty="0"/>
              <a:t>です。</a:t>
            </a:r>
          </a:p>
          <a:p>
            <a:endParaRPr lang="ja-JP" altLang="en-US" sz="2400" dirty="0"/>
          </a:p>
          <a:p>
            <a:r>
              <a:rPr lang="ja-JP" altLang="en-US" sz="2400" dirty="0"/>
              <a:t>人間の動画像への集中力は</a:t>
            </a:r>
            <a:r>
              <a:rPr lang="en-US" altLang="ja-JP" sz="2400" dirty="0"/>
              <a:t>15</a:t>
            </a:r>
            <a:r>
              <a:rPr lang="ja-JP" altLang="en-US" sz="2400" dirty="0"/>
              <a:t>分程度であり、それ以上は何もしていない事と</a:t>
            </a:r>
            <a:r>
              <a:rPr lang="ja-JP" altLang="en-US" sz="2400" dirty="0" err="1"/>
              <a:t>な</a:t>
            </a:r>
            <a:r>
              <a:rPr lang="ja-JP" altLang="en-US" sz="2400" dirty="0"/>
              <a:t>時。</a:t>
            </a:r>
          </a:p>
        </p:txBody>
      </p:sp>
      <p:pic>
        <p:nvPicPr>
          <p:cNvPr id="14" name="図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2512" y="33320"/>
            <a:ext cx="655992" cy="655992"/>
          </a:xfrm>
          <a:prstGeom prst="rect">
            <a:avLst/>
          </a:prstGeom>
        </p:spPr>
      </p:pic>
    </p:spTree>
    <p:extLst>
      <p:ext uri="{BB962C8B-B14F-4D97-AF65-F5344CB8AC3E}">
        <p14:creationId xmlns:p14="http://schemas.microsoft.com/office/powerpoint/2010/main" val="36995233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2088232" y="4712396"/>
            <a:ext cx="7396696" cy="0"/>
          </a:xfrm>
          <a:prstGeom prst="line">
            <a:avLst/>
          </a:prstGeom>
        </p:spPr>
        <p:style>
          <a:lnRef idx="3">
            <a:schemeClr val="accent1"/>
          </a:lnRef>
          <a:fillRef idx="0">
            <a:schemeClr val="accent1"/>
          </a:fillRef>
          <a:effectRef idx="2">
            <a:schemeClr val="accent1"/>
          </a:effectRef>
          <a:fontRef idx="minor">
            <a:schemeClr val="tx1"/>
          </a:fontRef>
        </p:style>
      </p:cxn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5359" y="4923779"/>
            <a:ext cx="543145" cy="209635"/>
          </a:xfrm>
          <a:prstGeom prst="rect">
            <a:avLst/>
          </a:prstGeom>
        </p:spPr>
      </p:pic>
      <p:sp>
        <p:nvSpPr>
          <p:cNvPr id="8" name="スライド番号プレースホルダー 7"/>
          <p:cNvSpPr>
            <a:spLocks noGrp="1"/>
          </p:cNvSpPr>
          <p:nvPr>
            <p:ph type="sldNum" sz="quarter" idx="12"/>
          </p:nvPr>
        </p:nvSpPr>
        <p:spPr/>
        <p:txBody>
          <a:bodyPr/>
          <a:lstStyle/>
          <a:p>
            <a:fld id="{E7F9721E-9075-49C7-B164-96523C2653BD}" type="slidenum">
              <a:rPr kumimoji="1" lang="ja-JP" altLang="en-US" smtClean="0"/>
              <a:t>14</a:t>
            </a:fld>
            <a:endParaRPr kumimoji="1" lang="ja-JP" altLang="en-US" dirty="0"/>
          </a:p>
        </p:txBody>
      </p:sp>
      <p:sp>
        <p:nvSpPr>
          <p:cNvPr id="9" name="テキスト ボックス 8"/>
          <p:cNvSpPr txBox="1"/>
          <p:nvPr/>
        </p:nvSpPr>
        <p:spPr>
          <a:xfrm>
            <a:off x="8244408" y="4371950"/>
            <a:ext cx="864096" cy="230832"/>
          </a:xfrm>
          <a:prstGeom prst="rect">
            <a:avLst/>
          </a:prstGeom>
          <a:noFill/>
        </p:spPr>
        <p:txBody>
          <a:bodyPr wrap="square" rtlCol="0">
            <a:spAutoFit/>
          </a:bodyPr>
          <a:lstStyle/>
          <a:p>
            <a:r>
              <a:rPr kumimoji="1" lang="en-US" altLang="ja-JP" sz="900" dirty="0"/>
              <a:t>2016/10/10</a:t>
            </a:r>
            <a:r>
              <a:rPr kumimoji="1" lang="ja-JP" altLang="en-US" sz="900" dirty="0"/>
              <a:t>版</a:t>
            </a:r>
          </a:p>
        </p:txBody>
      </p:sp>
      <p:pic>
        <p:nvPicPr>
          <p:cNvPr id="1026" name="Picture 2" descr="「security center genetec logo」の画像検索結果"/>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7" y="33320"/>
            <a:ext cx="1800200" cy="550406"/>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3368255" y="169348"/>
            <a:ext cx="5338936" cy="461665"/>
          </a:xfrm>
          <a:prstGeom prst="rect">
            <a:avLst/>
          </a:prstGeom>
          <a:noFill/>
        </p:spPr>
        <p:txBody>
          <a:bodyPr wrap="square" rtlCol="0">
            <a:spAutoFit/>
          </a:bodyPr>
          <a:lstStyle/>
          <a:p>
            <a:r>
              <a:rPr kumimoji="1" lang="ja-JP" altLang="en-US" sz="2400" dirty="0"/>
              <a:t>ライブを見る</a:t>
            </a:r>
            <a:r>
              <a:rPr kumimoji="1" lang="en-US" altLang="ja-JP" sz="2400" dirty="0"/>
              <a:t>/</a:t>
            </a:r>
            <a:r>
              <a:rPr lang="ja-JP" altLang="en-US" sz="2400" dirty="0"/>
              <a:t>録画を見る</a:t>
            </a:r>
          </a:p>
        </p:txBody>
      </p:sp>
      <p:pic>
        <p:nvPicPr>
          <p:cNvPr id="14" name="図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2512" y="33320"/>
            <a:ext cx="655992" cy="655992"/>
          </a:xfrm>
          <a:prstGeom prst="rect">
            <a:avLst/>
          </a:prstGeom>
        </p:spPr>
      </p:pic>
      <p:pic>
        <p:nvPicPr>
          <p:cNvPr id="8193" name="Picture 1" descr="https://image.jimcdn.com/app/cms/image/transf/dimension=118x1024:format=png/path/s066c57c55bd407b2/image/ic9af98a5a7740a44/version/1465013681/imag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860" y="641444"/>
            <a:ext cx="1123950" cy="9715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p:cNvSpPr>
            <a:spLocks noChangeArrowheads="1"/>
          </p:cNvSpPr>
          <p:nvPr/>
        </p:nvSpPr>
        <p:spPr bwMode="auto">
          <a:xfrm>
            <a:off x="899592" y="699542"/>
            <a:ext cx="5671745" cy="4108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1" i="0" u="none" strike="noStrike" cap="none" normalizeH="0" baseline="0" dirty="0">
                <a:ln>
                  <a:noFill/>
                </a:ln>
                <a:solidFill>
                  <a:srgbClr val="FF0000"/>
                </a:solidFill>
                <a:effectLst/>
                <a:latin typeface="Arial" panose="020B0604020202020204" pitchFamily="34" charset="0"/>
              </a:rPr>
              <a:t>Alarm Management</a:t>
            </a:r>
            <a:br>
              <a:rPr kumimoji="0" lang="ja-JP" altLang="ja-JP" sz="800" b="1" i="0" u="none" strike="noStrike" cap="none" normalizeH="0" baseline="0" dirty="0">
                <a:ln>
                  <a:noFill/>
                </a:ln>
                <a:solidFill>
                  <a:srgbClr val="FF0000"/>
                </a:solidFill>
                <a:effectLst/>
                <a:latin typeface="Arial" panose="020B0604020202020204" pitchFamily="34" charset="0"/>
              </a:rPr>
            </a:br>
            <a:r>
              <a:rPr kumimoji="0" lang="ja-JP" altLang="ja-JP" sz="1800" b="1" i="0" u="none" strike="noStrike" cap="none" normalizeH="0" baseline="0" dirty="0">
                <a:ln>
                  <a:noFill/>
                </a:ln>
                <a:solidFill>
                  <a:srgbClr val="FF0000"/>
                </a:solidFill>
                <a:effectLst/>
                <a:latin typeface="Arial" panose="020B0604020202020204" pitchFamily="34" charset="0"/>
              </a:rPr>
              <a:t>アラーム管理</a:t>
            </a:r>
            <a:br>
              <a:rPr kumimoji="0" lang="ja-JP" altLang="ja-JP" sz="800" b="1" i="0" u="none" strike="noStrike" cap="none" normalizeH="0" baseline="0" dirty="0">
                <a:ln>
                  <a:noFill/>
                </a:ln>
                <a:solidFill>
                  <a:schemeClr val="tx1"/>
                </a:solidFill>
                <a:effectLst/>
                <a:latin typeface="Arial" panose="020B0604020202020204" pitchFamily="34" charset="0"/>
              </a:rPr>
            </a:br>
            <a:endParaRPr kumimoji="0" lang="ja-JP" altLang="en-US"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1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b="1"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1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b="1"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1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b="1"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1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1" i="0" u="none" strike="noStrike" cap="none" normalizeH="0" baseline="0" dirty="0">
                <a:ln>
                  <a:noFill/>
                </a:ln>
                <a:solidFill>
                  <a:schemeClr val="tx1"/>
                </a:solidFill>
                <a:effectLst/>
                <a:latin typeface="Arial" panose="020B0604020202020204" pitchFamily="34" charset="0"/>
              </a:rPr>
              <a:t>得られるメリット</a:t>
            </a:r>
            <a:r>
              <a:rPr kumimoji="0" lang="ja-JP" altLang="ja-JP" sz="18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ja-JP" altLang="ja-JP" sz="900" b="0" i="0" u="none" strike="noStrike" cap="none" normalizeH="0" baseline="0" dirty="0">
                <a:ln>
                  <a:noFill/>
                </a:ln>
                <a:solidFill>
                  <a:schemeClr val="tx1"/>
                </a:solidFill>
                <a:effectLst/>
                <a:latin typeface="Arial" panose="020B0604020202020204" pitchFamily="34" charset="0"/>
              </a:rPr>
              <a:t>複数のセキュリティ アプリケーション経由でリアルタイム アラームと関連するビデオを監視します。</a:t>
            </a:r>
            <a:r>
              <a:rPr kumimoji="0" lang="ja-JP" altLang="ja-JP" sz="800" b="0" i="0" u="none" strike="noStrike" cap="none" normalizeH="0" baseline="0" dirty="0">
                <a:ln>
                  <a:noFill/>
                </a:ln>
                <a:solidFill>
                  <a:schemeClr val="tx1"/>
                </a:solidFill>
                <a:effectLst/>
                <a:latin typeface="Arial" panose="020B0604020202020204" pitchFamily="34" charset="0"/>
              </a:rPr>
              <a:t> </a:t>
            </a:r>
            <a:endParaRPr kumimoji="0" lang="ja-JP" altLang="ja-JP"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startAt="2"/>
              <a:tabLst/>
            </a:pPr>
            <a:r>
              <a:rPr kumimoji="0" lang="ja-JP" altLang="ja-JP" sz="900" b="0" i="0" u="none" strike="noStrike" cap="none" normalizeH="0" baseline="0" dirty="0">
                <a:ln>
                  <a:noFill/>
                </a:ln>
                <a:solidFill>
                  <a:schemeClr val="tx1"/>
                </a:solidFill>
                <a:effectLst/>
                <a:latin typeface="Arial" panose="020B0604020202020204" pitchFamily="34" charset="0"/>
              </a:rPr>
              <a:t>セキュリティ ワークステーション、コントロール ルームのビデオ壁、または携帯アプリからアラームを表示します。</a:t>
            </a:r>
            <a:r>
              <a:rPr kumimoji="0" lang="ja-JP" altLang="ja-JP" sz="800" b="0" i="0" u="none" strike="noStrike" cap="none" normalizeH="0" baseline="0" dirty="0">
                <a:ln>
                  <a:noFill/>
                </a:ln>
                <a:solidFill>
                  <a:schemeClr val="tx1"/>
                </a:solidFill>
                <a:effectLst/>
                <a:latin typeface="Arial" panose="020B0604020202020204" pitchFamily="34" charset="0"/>
              </a:rPr>
              <a:t> </a:t>
            </a:r>
            <a:endParaRPr kumimoji="0" lang="ja-JP" altLang="ja-JP"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startAt="3"/>
              <a:tabLst/>
            </a:pPr>
            <a:r>
              <a:rPr kumimoji="0" lang="ja-JP" altLang="ja-JP" sz="900" b="0" i="0" u="none" strike="noStrike" cap="none" normalizeH="0" baseline="0" dirty="0">
                <a:ln>
                  <a:noFill/>
                </a:ln>
                <a:solidFill>
                  <a:schemeClr val="tx1"/>
                </a:solidFill>
                <a:effectLst/>
                <a:latin typeface="Arial" panose="020B0604020202020204" pitchFamily="34" charset="0"/>
              </a:rPr>
              <a:t>まず最も重要なアラームを処理するカスタム通知、受信者、および優先順位を定義します。</a:t>
            </a:r>
            <a:r>
              <a:rPr kumimoji="0" lang="ja-JP" altLang="ja-JP" sz="800" b="0" i="0" u="none" strike="noStrike" cap="none" normalizeH="0" baseline="0" dirty="0">
                <a:ln>
                  <a:noFill/>
                </a:ln>
                <a:solidFill>
                  <a:schemeClr val="tx1"/>
                </a:solidFill>
                <a:effectLst/>
                <a:latin typeface="Arial" panose="020B0604020202020204" pitchFamily="34" charset="0"/>
              </a:rPr>
              <a:t> </a:t>
            </a:r>
            <a:endParaRPr kumimoji="0" lang="ja-JP" altLang="ja-JP"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startAt="4"/>
              <a:tabLst/>
            </a:pPr>
            <a:r>
              <a:rPr kumimoji="0" lang="ja-JP" altLang="ja-JP" sz="900" b="0" i="0" u="none" strike="noStrike" cap="none" normalizeH="0" baseline="0" dirty="0">
                <a:ln>
                  <a:noFill/>
                </a:ln>
                <a:solidFill>
                  <a:schemeClr val="tx1"/>
                </a:solidFill>
                <a:effectLst/>
                <a:latin typeface="Arial" panose="020B0604020202020204" pitchFamily="34" charset="0"/>
              </a:rPr>
              <a:t>調査し、いつでもアラーム履歴、オペレーター ノートおよびアクションをすばやくフィルター処理</a:t>
            </a:r>
            <a:r>
              <a:rPr kumimoji="0" lang="ja-JP" altLang="ja-JP" sz="800" b="0" i="0" u="none" strike="noStrike" cap="none" normalizeH="0" baseline="0" dirty="0">
                <a:ln>
                  <a:noFill/>
                </a:ln>
                <a:solidFill>
                  <a:schemeClr val="tx1"/>
                </a:solidFill>
                <a:effectLst/>
                <a:latin typeface="Arial" panose="020B0604020202020204" pitchFamily="34" charset="0"/>
              </a:rPr>
              <a:t> </a:t>
            </a:r>
            <a:endParaRPr kumimoji="0" lang="ja-JP" altLang="ja-JP"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startAt="5"/>
              <a:tabLst/>
            </a:pPr>
            <a:r>
              <a:rPr kumimoji="0" lang="ja-JP" altLang="ja-JP" sz="900" b="0" i="0" u="none" strike="noStrike" cap="none" normalizeH="0" baseline="0" dirty="0">
                <a:ln>
                  <a:noFill/>
                </a:ln>
                <a:solidFill>
                  <a:schemeClr val="tx1"/>
                </a:solidFill>
                <a:effectLst/>
                <a:latin typeface="Arial" panose="020B0604020202020204" pitchFamily="34" charset="0"/>
              </a:rPr>
              <a:t>視覚化し、セキュリティ センターのグラフィカルなマップの動的なインターフェイスを介してすべてのアラーム処理</a:t>
            </a:r>
            <a:r>
              <a:rPr kumimoji="0" lang="ja-JP" altLang="ja-JP" sz="800" b="0" i="0" u="none" strike="noStrike" cap="none" normalizeH="0" baseline="0" dirty="0">
                <a:ln>
                  <a:noFill/>
                </a:ln>
                <a:solidFill>
                  <a:schemeClr val="tx1"/>
                </a:solidFill>
                <a:effectLst/>
                <a:latin typeface="Arial" panose="020B0604020202020204" pitchFamily="34" charset="0"/>
              </a:rPr>
              <a:t> </a:t>
            </a:r>
            <a:endParaRPr kumimoji="0" lang="ja-JP" altLang="ja-JP"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pic>
        <p:nvPicPr>
          <p:cNvPr id="8195" name="Picture 3" descr="http://www.genetec.com/Images/EN/Feature%20Focus/alarmmanagement-ff-diagramb1200px.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5597" y="1347614"/>
            <a:ext cx="3657600" cy="2057401"/>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5247633" y="731875"/>
            <a:ext cx="3317726" cy="923330"/>
          </a:xfrm>
          <a:prstGeom prst="rect">
            <a:avLst/>
          </a:prstGeom>
          <a:noFill/>
        </p:spPr>
        <p:txBody>
          <a:bodyPr wrap="square" rtlCol="0">
            <a:spAutoFit/>
          </a:bodyPr>
          <a:lstStyle/>
          <a:p>
            <a:r>
              <a:rPr kumimoji="1" lang="ja-JP" altLang="en-US" dirty="0"/>
              <a:t>センサー、画像解析、緊急呼び出しなどあらゆるアラームと連携します。</a:t>
            </a:r>
          </a:p>
        </p:txBody>
      </p:sp>
    </p:spTree>
    <p:extLst>
      <p:ext uri="{BB962C8B-B14F-4D97-AF65-F5344CB8AC3E}">
        <p14:creationId xmlns:p14="http://schemas.microsoft.com/office/powerpoint/2010/main" val="3474780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5" descr="data:image/jpeg;base64,/9j/4AAQSkZJRgABAQAAAQABAAD/2wCEAAkGBxQTEhQUExIWFBUXGBwXGBgVFRseGhYYFhoZGhcdGBgYHSggGBolGxcWITEhJSkrLy4uGh8zODMsNygtLisBCgoKDg0OGhAQGywkHyQsLCwsLCw2LSwsLCwsLCwsLCwsLiwsLCwsLCwsLCwtLCwsLCwsLCwsLCwsLCwsLCwsLP/AABEIAKYBMAMBIgACEQEDEQH/xAAbAAACAwEBAQAAAAAAAAAAAAAEBQADBgIBB//EAEwQAAECBAIFCAUHCQcEAwAAAAECEQADBCESMQUTQVFhBhQicYGRodEVMlOx0iNCUpKTweEHMzRUYnJzsvAXJIKDosLTFkOU8URkdP/EABkBAAMBAQEAAAAAAAAAAAAAAAABAgMEBf/EADMRAAIBAgQDBwMEAQUAAAAAAAABAgMREhMhUQQxkRRBUmGh4fAycYEiQrHRwiMkQ1PB/9oADAMBAAIRAxEAPwDMUFZNK6tKDjmCYRLSoApShKy7C2wAP1b4X6d0jPTNAC2VhDplpZIVuAveGUyqwTJ3ySVOpWE4mY4i5ZrwIZkwudWkiznr3lo0fE/6eH/0FwUlVc7u21vfkbek0KEahE1C5pUka2YJihhWXewUAEg4RllvYwV6Klfq8zP25y3+vHznGr2cvw8oNTVS8ABo0lW1Wtsd5w4bd8HaPIvsr3fT3N7J0NJJYypibO5mqbqcKzj2i5MoKqmay5iEISmXJ1qg80OpfSBxHo6tg+ZPBvmmJXspfcPKPXVtlS+4eUS690NcM0769Pc+vS+TtMUIVzOcCodJPOFOhQLN+cvdy42Nvi08maa391m3/wDsKtc5/KcPGPl0iSUoSV6PxbcTlIUDcfNZma4gCo9Y4ZCEjYksW7W3ws/5cvsrte0unufXf+nKZnNJO/8AIWe4CZf+s4D5SckpWBeoSuUUYZhmCapTpSoa1OFZIfBiI2uBHzOnnoCWXSoWb3CwnqcYT90WCplfqaOB1mVh+zvBPa3GHnk9m+/T3N2NDSXV8mo7UtNmMU2uS7A3dg9h2R4nRMot/d5o/wA47/34+chSvZy/DygqjqEANNpkqzulQBGTBmY7e+Gq9vnsJ8M3v09zdnRUr9Xm/bH44H5R6BSKeaafEmalONLLUXw3KWUSLgEdbRjzVynP9zSzhvlbgbXOG8CLmks0mWGDG4Ll87i2y3CDPF2Z+fT3FI0xP9qrw8o99Lz/AGqvDyhprl/QR4eUX0lUx6chKxbJTEZu1r7O6M8x7mmR5PoI/S8/2qvDyj30vP8Aaq8PKNJMrZVwmka1iZrl2LWwtm0Vz6xJSQilSlWwmbia+7CNloMx7hkeT6Gf9Lz/AGqvDyiel5/tVeHlDTWr9mjw8o9M1f0EeHlBmPcMjyfQVel5/tVeHlHnpef7VXh5Q3xTPZJ7vwg7nKf1O+35Tdmww2zG23jBmPcMjyfQzfpef7VXh5RPS8/2qvDyhqZkz2aN2zPuiaxeerS3Z5QZj3DI8n0FXpef7VXh5RPTE/2qvDyjRSakJSy6QKVvx4c8rYf/AHAWtX9BHh5QZr3DI8n0FJ0xP9qrw8oZcmqoTcXOayZKZm6SEO+J+lMSQWYWF7x3rV+zR4eUTWr9mjw8oTm33lwpYXrG/wB17nWnKhEpcrU1syYlT4+khZQxDF5aQMntErqmXLnSgmtmLlkHHcKwnogF5abeso4TfocRHOtX7NHh5RNav2aPDyhYpeL1KcE1bD6e4dpSqppEzCitm1CChKsXrYTfEnFKADnotuYvnGeOmlFQabPA1hdwGEtzhZrm2F7vnDPWr9mjw8omtX7NHh5RrHiJKCi7O3f3v7nL2P8AU5Xlr3dy+wBP0yXn4Js1mTqXB9b5z2y3PAY0vOYfLzn2jCN29t8O9av2aPDyia1fs0eHlBKu276FR4Wyt+roJV6YnXadOfZZLdtodaL03K1A10xZmh3Hyrm5YjCnDk23ZE1q/Zo8PKJrV+zR4eUS6rKXD236B9Vygo2Rq9a7dNzNueHRtHdVpukUqUmnVOKlYArHrPXKg4YhiG3wt1q/Zo8PKGmjlJISFITjKnDDIJUnI/4kxLqPctUVazXVHUpc4TJ2qD/KdL1c8SsPrdsAJWrpFwDiDhy5L5hrZwTMlS1TJmsVh6Zbou4xKfq2QKkIYgg5hr7Nrhs2498YSO+A/Cq5h0A1+k0rLrbb4wj0jNXrDrE4V2cBhsDWTbJjBXMqZv0g9WpJvs2t2wHUSkBTJVjFmVhIew2HJsuyKZMV8sUa3hE1vCO8I3CJhG4Qi9TWT5VVzeSSuVgMtBQGLhOEYX6ObNGekKmCd0ACu+5si+fB4YTUUerRhmK1mFOMdJgphiA6LZvCtEuWVsVMneznhbrjP9/z+Ttk/wDbNX2/d/iMyurbIcbovc993HY0VpXVMphZy90Z4lP/AKsXfAxpadvzp+ofL+njwU0i/wAoeHQOTke5i0a3POt8sd186ex1hDYw4Ck+vhDWH7LcINx1j5B+tHH8etuEK6iTJHqKKrjNLDC1+14v5rT+1Lfwz5f08A2vlghEyqxWHSYbUZdNs7fTiudNqcPSsMC9qB0LYxvva23ZA6aaQ95hbfqzxe31e8x4qnkgWWSWNghukPVFzkb32QBb5YP0Yur1fySApDbRLO026QexctA2mJk9k69IFyx6Fywe6M9nfHFNSyFJdc7VqbLVlW3eNhGyK6qnlJA1czHc2KClsr3JBf7oAS19gPW8Imt4R3hG4RMI3CEXqca3hBdDNmNN1ZwjVqx9MJdHzhfPqF4HwjcItky5bKxuCEkpwgF1bAXNhxgFLkHSVz8MtpiWthGJLp6NncdG1ni9C6rGGmoCr9LWIt6r9JmGzugBMqQyXK3+dYNlfD279kdpk02K6pmH91L7G2tv8IZDXyxZRzajpYFpHSOL5RAvZ7q2G2Ru2VoEmzV6pLkFD2GIEg37tsdypUi+JSxcsyUlxZnvY5xUtEvCGfG93AZr5eEBVguiVNCiJcxILJc42229cXYufGB9JTpmIa04lNYhaVWc7UuM3jqUiST08YDDJlF/nOSzWytFVRLlg9AkhvnJAL32AnhEx5Df1fP5B9bwia3hHeEbhEwjcIY9TjW8Imt4R3hG4RMI3CANTjW8Imt4R3hG4RMI3CANTjW8Imt4R3hG4RMI3CANTjW8Imt4R3hG4RMI3CANTjW8INoS65XUv+eVAuEbhBdEPlJXUv8Amkw0RU5flHSh8pN+S1nTO+zKVawOf3QNKlqwqZIIdL2Fi9hk98rQxmowrmNWU6HWpxrFPZRZ+jmHgYUaP1ql+udn+GCUWyY1YLvLtciwNEl7/OmB/pW4F+qF1SkFRKUBAt0XJawe5vc3hyKyazekZLfxlfDCvS8yYiaROJUtknEGIWkgYFJUCyklLMfveG7ocHGT0fqC6o8ImqMezZpS2JKkvliSz9Tm+Y74r52OPd+MTc1sa6dPnaiUDSAAIQAvGnpgJDFm25txjPpB1jmWFZ9DsO4bM+yIrlBNKUpMxRSkAJGFNgmw7mgZGkSFYgSFb2HnEW/Vc6XVTounr6W/sZE2/RB1sq3+m2Y7o4Tt/uwN9yrdJVsrbU/4eEC+mZn01/0538T3x4nTCxktYfdxJJ27yYu5x4GXVQJB+QSgYhcBVreq535tBOK/6IOpldvzer+jC2bpNSvWWtV3ve4DDbutFp03M9ovw48eJ74LhgYUiyn5qDlYhV/W3B73+rwjiY5BanSnoqDsotk6huKfB4GGmFguFrBtfbZ228T3x5M0ss2K1nMdis9u2C4YGGUq0pQy6VMy3rOtNnLHo2zs/BoprsKmaSJRcuylXysystscU2nJksYUTFpG4ZX4PHNTpdcwALWtbXGK7P28ILjUNSnVHhE1R4Rzzoce78YnOhx7vxguVhOtUeEE0iFALaWmY6CHKSrVj6YbIjeYE50OPd+MdJrmcAqAIYttBzBvccILicdBjLSvCj+7SyLMTLLr6O0j1rX8YtRrMYajlE36OpUQfV+a99nfxhYnSagGC1gDIAm1m+lutHXpZeesmdeI/FBcnAF04WMTUyF9I5y1HDk4DHIbtjwPMQrVpGrSA9lhJc52Ktv4RUjSig7LWHLlibnj0rmODXWYlTbtnc8Fx4BjKTMC/wAwiYWTYy3YbLIYXy8IGrUKKry0yi3qpSoA3N2USf8A1FEvSBT6qlJ/dtllkYk2vKi6ipRydV/eYS0VinG7ueao8ImqPCOedDj3fjE50OPd+MO4YTrVHhE1R4Rzzoce78YnOhx7vxguGE61R4RNUeEc86HHu/GJzoce78YLhhOtUeETVHhHPOhx7vxic6HHu/GC4YTrVHhE1R4Rzzoce78YnOhx7vxguGE61R4QdQBlyepf88qF/Ohx7vxhjRVgGrBlqdShhWQ1ioAsdocB+oQJkzg2tDt1ylTTq5U1BnKXhWFnERiASoJbGOkDhLh2MeHSygog6PpsSc080UCl2IdOzIs42mFulqxetmpBYBasuv3wGirmAqUJi8SmxHEXUwYOczYkR0VO7AeTRw2eZ6bHc2WpXSwkBrYZagGuc2uL5kktttDqgCZ0pMioRNeW5lLQnpiWpypCkrAxId1Av0XVsMJDXzWbWrZmbEWbqyjS8jVKnTJhmTJiikJwkrNnxO0ZvEdEZUYu6uOhpNZP5+eVZvzaS7ZbDkzDqgSvKZ4AXUTyz5SpST0gxBKVOQRsyh1zNJU5Usk2czC7d8E0+gpJ+afrGFaRarU1v6GDnaPpUljMqLbpcv4445nSe0qPs5fxxoNL6PlBdgcztOUAnRsuzA95ilTb7iu1Q3foLxQUvtKj7OX8cdnRdMz46hv4cv44dSdCItY95jQ1GgJHNEqwqfFniO7ri1Qb2JfGQ3fofPDT0jtrKl/4cv447XR0gD6yp+zl/HBVXo9CZ6QBY8eEPtB0NIy0zyzthdR4vl2RlKDTtoaLiYW5v0MiuXRj/uVP2cv444ei9pU/ZS/jjScstE0iKZS5CklWJOS3zLG0YPDCwy8g7TDd+hoKSip5v5vni7hPRkyzc5Oy7RZ6Lks+rr2y/RRs/wAXEQgkT1ofBMWh88C1JfrY3i/0pPfFzic+/Wr84eF7EviY7seeiqXAF62oYgM0pBLkAgWVcsRaKVUNKCUk1gUM083DpfJw7jtgRKVKSka+WgMGBUxGEJ7ibMfKKsC0kqFWglRGI6wkqYFsRzNrPl4PM8OmG/L1LoqrZucvtbboHc1pGfHVtm+oDN14oup9GUqjhC6oFnZUgAte4BOVjC5esbDzxBSBkJpa7uG7N20QXo+pmawvUGayQQoKUcL4rdJiD5xBvhe/zoGp0DTksJtQ+f5pOW/OL5GjZKUlKaieAXcatF3YF78BFfPVlWIzFE5OVF2juUYLjwPvfzoV1yJBdMypqFbT8lL84E5jR+2n/Zo+KOa1fS7TA0MWC3J/x/QaNHUntp/2aPijs6JpQH1s9v4aPigaXLhnNvJHXFKIYXu/QWmko3bXVD/wkfFHSqGjAfW1H2SPigGaGmDj5QxoJiAFBZGxn7Yh6MrB5v0/oHXJoh/3qj7JHxRxhofbVH2SPijrTcuXqyUlLuMjxhFIl4lBOJKX2qLAW2mFcMHm/n4NJSaOppv5tVWu4T0ZCTc5OyrR36IkM+Gub/8AL+MKZNIuX6lZJQ+eCoUH+qLxembOJxc/uwP6Qt3IdrnMZcD3wyHF+L50HdJydpJiUEVU0FaQsJ1ct8J2tjygn/pGm/WJ32SPjgTk/RY5EtZnrQWKQEpl2SksACUvshjzC7c7md0v4Y2tFczhdWtucyeRUhb4Z09TXLSUG3Vji1XIGWPn1P8A46fijk0BGVXN2bJe0j9mPVURb9Mm90v4YdohmVtyhfI+nBINROBBY/JIsRn8+LZPJinCpf8AeJxwKBA1SN4P04goH/8AlzO6X8MDYjLnJSZylglGEkJzKiD6qcrQJRYpVay5syGl1fLzf31e8wJignTH5+b++r3wHFnMd4o0vIyqKBPIzIQBwcrjLxqOREnFrw7WQx3EFcNcxMdS5pd9saPQ+kQVYVWcFjxAdoSGiXuB/diudJWAThIwgnjYG53RrZMi9jipqBNUkpIyJ7Xi+WWZ2aMvQVShUplWCbi2Xqk5dkaYCFaxSdwkVbD1bcYZHTqTJ1eHa74uzJoSFA2gmLDKG4Q1KwmribTE0Y0rGYf+vGAjX8D74ZaWpXAy7ITrp22GMppNlq6RTpKsCkEXzGcKMUGVqGEARK0Bs7xRMUcRIYF9Qq/Yn+URXijqo9bsT/KIqhLkgO8UabkbVYBPIzIQBwcrjLRqOREnFrw7WQx3EFcUuYmx1Lml32xo9D6QSVYVWcFj1B2hIaJYtY/uxXOlLAJwkYQTxyNzujWyZF2jioqBNUkpIyJ7Xi9BbNmjMaPqlCpEqwTcWysknLsjSgQuRSdwkVTD1bcYZK04kydXh2u+LsyhIUDaCYsMsNkIalYTVxNpiaAtKxmH8vvgI1/A++GWlqVwMuyE65DbC0ZSSbNE2kUaSrApBF8xmIU4oMrEMIAiUrA2d4omKOIkMVzb8np4FOjov6239o8YbJqJeAuhWsezHotte7vn4RlNE6XlolJSpRBDv0T9IwX6dlfTP1TGTmr8z0I8PUcU1FjlU/8AZ3bTvHGIaj9nxPnAejdKpUSpCVTMIuAg2fIluowJM0xLSSlSlAixBQbEQsa3H2eo3bCxuiq3obhi/GFlct6iVZulL2/tGKfTsr6Z+qYqTWJmTpRSXAXLGTfOJ++KU03oZVqFSELyT/Ij0x+fm/vq98BwVpj8/N/fV7zAcaHGdRpeRc1jN4hP+6MxDjk1MCVqJIFgLls3f3CAD6JIUS0H6SJFLPcXKCPu++FuiJyVEMQeoww5Qk81mNmwHepMO4mjB0ko4sbDENuEOe1nhgJytxjiilO12O78YNVRnZ4GNBFKKreGgszwdvjAU2mO8xQZbQgDamYMjAcxjAtRN/p4FFQ0JjRVpqUAgna4hDDbSkx0HrEJ4hjOokcxIALqj1uxP8oiuOqj1uxP8oiuEuSA6jS8iprGbxCf90ZiHPJmYlK1EkCwFy2bv7hDA+iSFEtBukyRSz3Fygj7vvhdoiclRDEHtg/lETzWY2dh3qTDTFYwlJLOLGwxDbhDntZ4YCcrcYEogFJmEzMJS/R6N2GTlYPcDEK+ilWtS6iAQCcSHJDqszW2E5iLuIPRVbxBevB2jvhNXMiYpAnomAAELBOFTgEgM9w5HYYXHSDFul93fCuBo6lYyMBzGgObOtnsgYVBgY7lem5YCCdriEMNtKTHQesQniBnUSOYkADKsVJkyZC1StYqaFkkqZsCgBkL2PhAXpWR+rD7Q/DE5Wfo1F1Tf5kxloVh4pbmp9KyP1YfaH4YnpWR+rD7Q/DCCRUJAYywrPbvZtmxvExTOWCSQMI3DZB+Axy8zS+lZH6sPtD8MaKlkoSqlVLThEzVTGd2Kjva+Qj5pH0ylyof3JHvgsDk3zYj0x+fm/vq95gOHWl9ELK5swEMZimAcl3yZs4XK0ZNClIMuYFJbEnVqdL5ONjw5LDzCEXP6dQaC6CkMwLCQ9h4vFXMpjYsK8LO+As2990PuSyVylzAqUolQSQFApLDEXDguPKJxIvJqbCuTydnJuAR2H7oc0eiKkjpTSEZkKUprXuMo0Q0gt21BdnZy7b/AFMoA0hUTJzDopl7QFF1dZw5Q7x3GqFR/tJojpEgXbuPVDtEpLZNCai0tLkEhUkqVtKVsG2AOmCV8qJZykKH+YPhjVTjbmS6FXuiGVcgBNiYzFbWi4Bh4OUkspI1JINi6xl9WMrO0eq5DBLlnJ8s4Upx7hxoVO9Fa5vGKqaqStRTjSk/tFh3xSqnL4fvPlAk/QqvWCgO/wAoxdQ0XDz2Hml9HLRJKyUlLjInaeqM/FlQqamSUGd0XFgDsO4wrwq9qfq/jDxpkvh6i7hhHmIb44oND1E/8zrJlwnoJdicnvYcTaCkaBrQgjUTikuC9KSq+dyMSc87Q8SJdKex7PlKJcJJsnYfoiK9Sr6Ku4wd6MxS0zRMWxCQAEOSrCLDp3NxaOBTTEKKGqErR6yeb9JOIWd19FxCd42uTCOO+EE1Kvoq7jBNJRKWFDCctts33w45L6X5pLqHlVEwT5aUhWrwhISrFi9Y4vCGdHpErUUmVOQWBAWhiQXuA+VjGM6slyVxTp1k/wBML/lGVk6CmJyLf1whzR6NnkMZ7J2hSy1r5Q+Ssu2GY7ORg2b88o9lVIxBVyxByzY9cRnT8JODiH/xvqhZQUkuYo4gCRtcgK6riGydFUzeqB/jPxRdyn5SonzzMKFo6IDBiLPtce6FI0rL/b+qn4o07RNO2G4Sp8Reypu33QXVaJpwHSAf8Z84QVcqW/RQe9Te+HHpNB+nu9VPxR5R1mqqUVLKKUy5kvCzPrEKS7vsxOzQ1Xm39NghTrt2cGl90IFE8e6OaZZWop9XioEDvaHPplALMt+ofFFkzTAZ2WR1DzjLPqeEFDiP+p9UJ9K6PWmUVEoIcWSXOe5oRiSr6Ku4xvtCcuk0a1TBLK3TgZQFnIL+twijT35QJdVMExUtSSEhLJAaxJe6+MXnSw3trsVlV8N8t32ujDqlkZpI6wYqKrK9fFdmSCk7nJUCO4xsKerVUF5MqeshQHRQksSLP07DibR2UT2fm1Uz/q13zvd2vnlHo8PDh5006tTDLazfqjRUZWV9GMOSslC6eWFlIYEjELXUp9hvDUUMnpXR0f2R0mf1ehfLhmIUcm8JkIJci7dRWrPPhB2ilJmFYmJMkJ9UqBOO+xget45jIP0bo6RMOE6tFk3UBfEpKTtGWInqBgbm8l/UQP8ACPvEeTkoBYEkOA+8O1n4QTMlSQjEFnEX6PScbiXSzdsAFAppP0U/VHwwi0s3OZIGQVLb65jSSJckodS1BQAte54WjL6XUOcyWdsaG+0LPABi+UWmJoqJ6ApkiYoBgHz3wqTpacCSJqwTmcRcsGDnbYkdsXcpv0uo/iK98LIG8XMcZOOkdA/0zPZtdMbdjLdzxt/yZzVT1zjNmLWUBGElanD43YvHzmN1+TKpKE1RGZEsDg5XCwplZs92fRhRS8TkqffrFP73gyn0LIPzP9SvOM1LmF32xotD6SBVhVZwWPEB2isoWfPdiLS9BJC7I2n5xy74BOjpZZknvPnBU+qE1SSkjI97wQhTZkNDUY7Bm1PEyuToWXbo+J840NRoKRzRKtWXxZ4lbt2KFIq2Hq24mGB08DJ1eEZu79mTRrGMdiJVanifUx1ZQITPSALHid3XD7QdNSJC0zwzthuvi+XZCTTE0Y0rGYf+vGAOf/snvjnnFX5G0a07fUxp+UOipEUa105TjxIyUSWKgDYmPlHOlb/CNbymrAqQoMc059cYuEktgdWp4mFStITE+qspfPCWfui703UPi18x9+NT97wviQ7InMnuxpP0tNAwBTABIDAPYDbFA0rOBJE1bqzOIuWDBztsSO2KKr1j1D3CKYbd+ZMZOPLQP9Mz2bXTG3Yy3c8bf8mc1VQucZq1rKQjCStTh8bsX6o+cxuvyZVJQmqbM6sDg5XCwplZs92fRhRy8TkqfJzMU/vgyn0JIPzD9ZXnGalzCC+2NHofSIKsKrOCx4gO0VlCVee7EOl6CSFWRtPzjl3wCdHyyzJPefOCp9SJqklJDN4wQgtmQ0Uox2DOqeJlcnQsu3R8T5xoajQUjmiTqy+I3xK3bsUKBVsPV7zDE6eBk6vCM3d+G5o0io7ESq1PE+pjqyhQmekAWL7Tu64faEpqMBaZ4Z2w3Xxf1eyEmmJoxpWMw/l98Amv/ZPfHPOKvyNo1p2+pjP8olFSIo1rpynHiRkoksVXsTHyfnKt/hGt5TVmKQoMc059cYyEktgdWfiYXK0jMT6q1JfPCWfui705UO+vmPvxqfveF0SHZE5k92fWOSkxJp5QXk3vKny7IZ1BQFdFynrzt57oT8l8PNpWLcN+9T5QXpIgJ6Di9yCfBx5QzO+oZPVLfoYm6PrO72xDO+2IcLDN+22fjlCNcwvZa22Ob9sETQkSkKTOWZhJxJeyQHbY97bdsJuw1qNpZThJLvZs7wj0kp6iR+/L/nMcJmG7rXlZjt48M/6tHE8/LU7/AEpf85hiuYjlN+l1H8RXvhZDPlN+l1H8RXvhZAMkbz8l0oK5yDa0tjuLrjBxuPyZTWNRxCP98NcwZuTQrysf3Yrn06wCcJGEE9wNzDOQoloP0kSKWe7OUEW7vvi1IhxPnFDVLFUmU/RuLfuk5dkaYCEdJLOLFZxwDntzg8TVbj/XVD5gkHYBtBPXFhQGygBFU2YaC+cA7RAUL9LUrgfdCeZTkD1bRoqiaMiYDmEGIaHoYzlChpSuse+MrG65XSxqFHa6ffGFiQJEiRIALqr1j1D3CKYuqvWPUPcIpgAkbz8l0oK5yDa0tjuIK4wcbj8mU1jUcQj/AHw1zEzcmhXlY9UVz6dYBOFsIJ8DcwzpyS0HaTJFLPdnKCPu++LUicJ85oKpYqhKfo3FuCSRbsjTAQjpJZxYrOOAc9ucHiarcf66ofMEG4BmQ8WmWGyEAIqmzDQXzgbxAUL9LUrgfdCeZTkCyY0NTNGRMCTCDEMasYzlChpR6x74ysbrldLGoUdrp98YWJAkSJEgA+p8mW5tKcP0fvMMmG1LcHMA8klpFNLxJSejtB3q3EWhtrJf0Udyrf6oQXBWDHose3744aGcmUggMJdzhDu+WZ6bAcfwgeopQgspTHO18+owAUYkBhgUTa4yv6z7mF4U6QH94ktlrEfzmHGrR9Pw/GE9eP7xJ/iS/wCcw2yUjCcpv0uo/iK98LIZ8pv0uo/iK98LICiRquQc1KFzVKIFkhyWzd/cIysPuS9GqZrQkPZPY+KAD65oerQpmWk9SgYZcoCeazG3D+ZMfKZXJiaMge6G1HoCcASqZhSLl3a28PArgMqKU7Xb3Qaqj6uwwJoYYiQLttaxHAQ8RKS2TRsldEvQTTaXrigy2h3WSAEuH3m9m7oy9bWguBCegI7qJo/owKKgwIuaN8VUtYlaikrSk71O3hGbkVYp5SzHkK6x74xsbvlTo1SaVSypJS6cn2mMJAwJEiRIQF1V6x6h7hFMXVXrHqHuEUwASNVyDnJQqapRAskOS2bv7hGVh9yXo1TRNCQ9k+OKAD65oerQohlpPUoQy5RE81mNw/mTHymVyZmjIHuhtR6AnAEqm4Ui5d2tvECAZUUoFrsdu6DV0fV2GBNDjESBdtrWI4CHqZSWyaNkroluwlnUx4xQZbQ7rJACXDtmb2bujL1tcC4EJ6AtTuomwKKgwIuaN8VUtYlainGEn9p28IzcirFPKaY8hXWPfGNjd8qdGrTSqWVJKXT6r7TxEYSEwJEiRIANvouqqEykBCVFLWIS42nPtMFc+qvZr+zhroCsw0UlImBBZ7qbaYaI0qAA8xJISzuNrXs26AV9bCCkr5jHWS6jE9tXLSzWzxXfPwyiidXVGI4Jc3DZsSL5XdrZv2RpZel+iAuYhRGG6QlL4dpCWGI3yAjpOlhiKjNd/m4gwHVv4waAZbnlX7OZ9mY8kzJip0kzQUnWywAQxbE7t2xrE6UQzY05BukzecK9IkTKiQcWSpbEXB6Szv8A2YBiTSfIabOnTJomoAWoqALuAouHtnAv9nU720vuV5R7EjHGzLGzz+zud7aX3K8ofcluTk2kMwky5mPD85SWwv8Asl84kSO2hBTjdkuozRidN9lL+1V/xwDpCnnzSAdWEDNIWrpdZwZRIkbZMScxoL0aFSn+RQonM65Q6gPkrBoLXVqP/YQP89X/ABRIkPLSQObPOdrYjUIINrzj/wAUZSbyZmkligB7DEosOvBePIkJ0oy5jVRrkVHkpN+lL+sr4YDnchZpLiZLB61eUSJE9mplZ8yyZyQqjLMo1CMJYkdJrF8mgD+zqd7aX3K8o9iQ+zwQnVkzz+zqd7aX3K8oKlcialKCgT5WEuCMD553KXESJBkQDMZRN/J7OJfXS9n0tgbdHH9nU720vuV5R7Eh5EAzGef2dTvbS+5XlD7ktycm0ZmEmXMx4fnKS2F/2S+fhEiQZER5jNGJ032Uv7VX/HAOkaefNIB1YQM0iYrpdZwZdkeRIMmIlNhmjQqUD8ihROZ1yh1ADVWDQWusUf8AsIH+er/iiRIapoMTZ4atbEGQgg2Lzjl9lGTmcmppJYoAewxKsOvDeJEgdGMuYKbXIqPJSb9KX9ZXwwHN5CzSXEyWD1q8okSI7NTKzplkzkfVGUZRqEYSQSOk1r5NAH9nU720vuV5R7EiuzwQnVkzz+zqd7aX3K8oKl8ialKCgT5WEuCMD553KXESJBkQFjY6oeTy0S0JKkEpDbWNzwi46DVvT4+USJBkQDGyK0IrejsB8osXofoBLJCgSSpzcHYzW2RIkLJiZurJaFXoVW9Hd+EX0eicKwpTFikhthSVXy3EiJEgyIhmy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nvGrpSpPr>
          <p:cNvPr id="7" name="グループ化 6"/>
          <p:cNvGrpSpPr/>
          <p:nvPr/>
        </p:nvGrpSpPr>
        <p:grpSpPr>
          <a:xfrm>
            <a:off x="2909389" y="656793"/>
            <a:ext cx="6050982" cy="3305349"/>
            <a:chOff x="2932972" y="1131590"/>
            <a:chExt cx="6050982" cy="3305349"/>
          </a:xfrm>
        </p:grpSpPr>
        <p:grpSp>
          <p:nvGrpSpPr>
            <p:cNvPr id="5" name="グループ化 4"/>
            <p:cNvGrpSpPr/>
            <p:nvPr/>
          </p:nvGrpSpPr>
          <p:grpSpPr>
            <a:xfrm>
              <a:off x="2932972" y="1131590"/>
              <a:ext cx="6050982" cy="3305349"/>
              <a:chOff x="2951736" y="847067"/>
              <a:chExt cx="6050982" cy="3305349"/>
            </a:xfrm>
          </p:grpSpPr>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1736" y="847067"/>
                <a:ext cx="6050982" cy="3305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http://www.gizmodo.jp/upload_files2/20121010di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55200" y="2131200"/>
                <a:ext cx="1466998" cy="7956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95600" y="1995687"/>
                <a:ext cx="1461600" cy="1002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6" name="図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92280" y="2423821"/>
              <a:ext cx="507085" cy="631371"/>
            </a:xfrm>
            <a:prstGeom prst="rect">
              <a:avLst/>
            </a:prstGeom>
          </p:spPr>
        </p:pic>
        <p:pic>
          <p:nvPicPr>
            <p:cNvPr id="13" name="図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95492" y="3480674"/>
              <a:ext cx="507085" cy="631371"/>
            </a:xfrm>
            <a:prstGeom prst="rect">
              <a:avLst/>
            </a:prstGeom>
          </p:spPr>
        </p:pic>
        <p:pic>
          <p:nvPicPr>
            <p:cNvPr id="14" name="図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771094" flipH="1">
              <a:off x="6643247" y="3283695"/>
              <a:ext cx="501257" cy="631371"/>
            </a:xfrm>
            <a:prstGeom prst="rect">
              <a:avLst/>
            </a:prstGeom>
          </p:spPr>
        </p:pic>
      </p:grpSp>
      <p:pic>
        <p:nvPicPr>
          <p:cNvPr id="16" name="図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496" y="40936"/>
            <a:ext cx="2525688" cy="448310"/>
          </a:xfrm>
          <a:prstGeom prst="rect">
            <a:avLst/>
          </a:prstGeom>
        </p:spPr>
      </p:pic>
      <p:sp>
        <p:nvSpPr>
          <p:cNvPr id="17" name="テキスト ボックス 16"/>
          <p:cNvSpPr txBox="1"/>
          <p:nvPr/>
        </p:nvSpPr>
        <p:spPr>
          <a:xfrm>
            <a:off x="2791928" y="186194"/>
            <a:ext cx="6100552" cy="369332"/>
          </a:xfrm>
          <a:prstGeom prst="rect">
            <a:avLst/>
          </a:prstGeom>
          <a:noFill/>
        </p:spPr>
        <p:txBody>
          <a:bodyPr wrap="square" rtlCol="0">
            <a:spAutoFit/>
          </a:bodyPr>
          <a:lstStyle/>
          <a:p>
            <a:r>
              <a:rPr lang="ja-JP" altLang="en-US" dirty="0">
                <a:solidFill>
                  <a:srgbClr val="00B0F0"/>
                </a:solidFill>
              </a:rPr>
              <a:t>最強のアラーム管理</a:t>
            </a:r>
            <a:endParaRPr kumimoji="1" lang="ja-JP" altLang="en-US" dirty="0">
              <a:solidFill>
                <a:srgbClr val="00B0F0"/>
              </a:solidFill>
            </a:endParaRPr>
          </a:p>
        </p:txBody>
      </p:sp>
      <p:cxnSp>
        <p:nvCxnSpPr>
          <p:cNvPr id="20" name="直線コネクタ 19"/>
          <p:cNvCxnSpPr/>
          <p:nvPr/>
        </p:nvCxnSpPr>
        <p:spPr>
          <a:xfrm>
            <a:off x="2088232" y="4712396"/>
            <a:ext cx="7396696" cy="0"/>
          </a:xfrm>
          <a:prstGeom prst="line">
            <a:avLst/>
          </a:prstGeom>
        </p:spPr>
        <p:style>
          <a:lnRef idx="3">
            <a:schemeClr val="accent1"/>
          </a:lnRef>
          <a:fillRef idx="0">
            <a:schemeClr val="accent1"/>
          </a:fillRef>
          <a:effectRef idx="2">
            <a:schemeClr val="accent1"/>
          </a:effectRef>
          <a:fontRef idx="minor">
            <a:schemeClr val="tx1"/>
          </a:fontRef>
        </p:style>
      </p:cxnSp>
      <p:pic>
        <p:nvPicPr>
          <p:cNvPr id="21" name="図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65359" y="4923779"/>
            <a:ext cx="543145" cy="209635"/>
          </a:xfrm>
          <a:prstGeom prst="rect">
            <a:avLst/>
          </a:prstGeom>
        </p:spPr>
      </p:pic>
      <p:cxnSp>
        <p:nvCxnSpPr>
          <p:cNvPr id="11" name="直線矢印コネクタ 10"/>
          <p:cNvCxnSpPr/>
          <p:nvPr/>
        </p:nvCxnSpPr>
        <p:spPr>
          <a:xfrm>
            <a:off x="2267744" y="1203598"/>
            <a:ext cx="1800200" cy="1105869"/>
          </a:xfrm>
          <a:prstGeom prst="straightConnector1">
            <a:avLst/>
          </a:prstGeom>
          <a:ln>
            <a:solidFill>
              <a:srgbClr val="FF00FF"/>
            </a:solidFill>
            <a:tailEnd type="arrow"/>
          </a:ln>
        </p:spPr>
        <p:style>
          <a:lnRef idx="3">
            <a:schemeClr val="accent2"/>
          </a:lnRef>
          <a:fillRef idx="0">
            <a:schemeClr val="accent2"/>
          </a:fillRef>
          <a:effectRef idx="2">
            <a:schemeClr val="accent2"/>
          </a:effectRef>
          <a:fontRef idx="minor">
            <a:schemeClr val="tx1"/>
          </a:fontRef>
        </p:style>
      </p:cxnSp>
      <p:sp>
        <p:nvSpPr>
          <p:cNvPr id="15" name="テキスト ボックス 14"/>
          <p:cNvSpPr txBox="1"/>
          <p:nvPr/>
        </p:nvSpPr>
        <p:spPr>
          <a:xfrm>
            <a:off x="460375" y="656793"/>
            <a:ext cx="1807369" cy="1477328"/>
          </a:xfrm>
          <a:prstGeom prst="rect">
            <a:avLst/>
          </a:prstGeom>
          <a:noFill/>
        </p:spPr>
        <p:txBody>
          <a:bodyPr wrap="square" rtlCol="0">
            <a:spAutoFit/>
          </a:bodyPr>
          <a:lstStyle/>
          <a:p>
            <a:r>
              <a:rPr kumimoji="1" lang="ja-JP" altLang="en-US" dirty="0">
                <a:solidFill>
                  <a:srgbClr val="FF00FF"/>
                </a:solidFill>
              </a:rPr>
              <a:t>ホストアラーム</a:t>
            </a:r>
          </a:p>
          <a:p>
            <a:r>
              <a:rPr lang="ja-JP" altLang="en-US" dirty="0"/>
              <a:t>殆どのシステムは単にセンサー感知でライブに切り替えるだけ。</a:t>
            </a:r>
            <a:endParaRPr kumimoji="1" lang="ja-JP" altLang="en-US" dirty="0"/>
          </a:p>
        </p:txBody>
      </p:sp>
      <p:sp>
        <p:nvSpPr>
          <p:cNvPr id="27" name="テキスト ボックス 26"/>
          <p:cNvSpPr txBox="1"/>
          <p:nvPr/>
        </p:nvSpPr>
        <p:spPr>
          <a:xfrm>
            <a:off x="467544" y="2211710"/>
            <a:ext cx="1807369" cy="1477328"/>
          </a:xfrm>
          <a:prstGeom prst="rect">
            <a:avLst/>
          </a:prstGeom>
          <a:noFill/>
        </p:spPr>
        <p:txBody>
          <a:bodyPr wrap="square" rtlCol="0">
            <a:spAutoFit/>
          </a:bodyPr>
          <a:lstStyle/>
          <a:p>
            <a:r>
              <a:rPr kumimoji="1" lang="ja-JP" altLang="en-US" dirty="0">
                <a:solidFill>
                  <a:srgbClr val="FF0000"/>
                </a:solidFill>
              </a:rPr>
              <a:t>プリアラーム</a:t>
            </a:r>
          </a:p>
          <a:p>
            <a:r>
              <a:rPr kumimoji="1" lang="ja-JP" altLang="en-US" dirty="0"/>
              <a:t>指定した秒数の過去映像をアラームと同時に表示</a:t>
            </a:r>
          </a:p>
        </p:txBody>
      </p:sp>
      <p:sp>
        <p:nvSpPr>
          <p:cNvPr id="18" name="テキスト ボックス 17"/>
          <p:cNvSpPr txBox="1"/>
          <p:nvPr/>
        </p:nvSpPr>
        <p:spPr>
          <a:xfrm>
            <a:off x="6474248" y="3452582"/>
            <a:ext cx="792088" cy="369332"/>
          </a:xfrm>
          <a:prstGeom prst="rect">
            <a:avLst/>
          </a:prstGeom>
          <a:noFill/>
        </p:spPr>
        <p:txBody>
          <a:bodyPr wrap="square" rtlCol="0">
            <a:spAutoFit/>
          </a:bodyPr>
          <a:lstStyle/>
          <a:p>
            <a:r>
              <a:rPr kumimoji="1" lang="ja-JP" altLang="en-US" dirty="0">
                <a:solidFill>
                  <a:srgbClr val="FFC000"/>
                </a:solidFill>
              </a:rPr>
              <a:t>侵入</a:t>
            </a:r>
          </a:p>
        </p:txBody>
      </p:sp>
      <p:sp>
        <p:nvSpPr>
          <p:cNvPr id="29" name="テキスト ボックス 28"/>
          <p:cNvSpPr txBox="1"/>
          <p:nvPr/>
        </p:nvSpPr>
        <p:spPr>
          <a:xfrm>
            <a:off x="3833363" y="3459124"/>
            <a:ext cx="792088" cy="369332"/>
          </a:xfrm>
          <a:prstGeom prst="rect">
            <a:avLst/>
          </a:prstGeom>
          <a:noFill/>
        </p:spPr>
        <p:txBody>
          <a:bodyPr wrap="square" rtlCol="0">
            <a:spAutoFit/>
          </a:bodyPr>
          <a:lstStyle/>
          <a:p>
            <a:r>
              <a:rPr lang="ja-JP" altLang="en-US" dirty="0">
                <a:solidFill>
                  <a:srgbClr val="FFC000"/>
                </a:solidFill>
              </a:rPr>
              <a:t>逃走</a:t>
            </a:r>
            <a:endParaRPr kumimoji="1" lang="ja-JP" altLang="en-US" dirty="0">
              <a:solidFill>
                <a:srgbClr val="FFC000"/>
              </a:solidFill>
            </a:endParaRPr>
          </a:p>
        </p:txBody>
      </p:sp>
      <p:cxnSp>
        <p:nvCxnSpPr>
          <p:cNvPr id="23" name="直線矢印コネクタ 22"/>
          <p:cNvCxnSpPr/>
          <p:nvPr/>
        </p:nvCxnSpPr>
        <p:spPr>
          <a:xfrm>
            <a:off x="1979712" y="2499742"/>
            <a:ext cx="4392488" cy="0"/>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cxnSp>
        <p:nvCxnSpPr>
          <p:cNvPr id="25" name="直線矢印コネクタ 24"/>
          <p:cNvCxnSpPr/>
          <p:nvPr/>
        </p:nvCxnSpPr>
        <p:spPr>
          <a:xfrm>
            <a:off x="1979712" y="2499742"/>
            <a:ext cx="4516945" cy="952840"/>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pic>
        <p:nvPicPr>
          <p:cNvPr id="34" name="図 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9162" y="4597494"/>
            <a:ext cx="1280550" cy="278512"/>
          </a:xfrm>
          <a:prstGeom prst="rect">
            <a:avLst/>
          </a:prstGeom>
        </p:spPr>
      </p:pic>
      <p:sp>
        <p:nvSpPr>
          <p:cNvPr id="2" name="スライド番号プレースホルダー 1"/>
          <p:cNvSpPr>
            <a:spLocks noGrp="1"/>
          </p:cNvSpPr>
          <p:nvPr>
            <p:ph type="sldNum" sz="quarter" idx="12"/>
          </p:nvPr>
        </p:nvSpPr>
        <p:spPr/>
        <p:txBody>
          <a:bodyPr/>
          <a:lstStyle/>
          <a:p>
            <a:fld id="{E7F9721E-9075-49C7-B164-96523C2653BD}" type="slidenum">
              <a:rPr kumimoji="1" lang="ja-JP" altLang="en-US" smtClean="0"/>
              <a:t>15</a:t>
            </a:fld>
            <a:endParaRPr kumimoji="1" lang="ja-JP" altLang="en-US"/>
          </a:p>
        </p:txBody>
      </p:sp>
    </p:spTree>
    <p:extLst>
      <p:ext uri="{BB962C8B-B14F-4D97-AF65-F5344CB8AC3E}">
        <p14:creationId xmlns:p14="http://schemas.microsoft.com/office/powerpoint/2010/main" val="647282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685800" y="3414311"/>
            <a:ext cx="3034680" cy="525591"/>
          </a:xfrm>
        </p:spPr>
        <p:txBody>
          <a:bodyPr>
            <a:normAutofit/>
          </a:bodyPr>
          <a:lstStyle/>
          <a:p>
            <a:r>
              <a:rPr lang="ja-JP" altLang="en-US" sz="1200" b="1" dirty="0">
                <a:solidFill>
                  <a:srgbClr val="0070C0"/>
                </a:solidFill>
              </a:rPr>
              <a:t>突発のトラブル対応</a:t>
            </a:r>
          </a:p>
          <a:p>
            <a:r>
              <a:rPr kumimoji="1" lang="ja-JP" altLang="en-US" sz="1200" b="1" dirty="0">
                <a:solidFill>
                  <a:srgbClr val="0070C0"/>
                </a:solidFill>
              </a:rPr>
              <a:t>フィールドメンテ</a:t>
            </a:r>
          </a:p>
        </p:txBody>
      </p:sp>
      <p:pic>
        <p:nvPicPr>
          <p:cNvPr id="9218" name="Picture 2" descr="http://i-i-s.net/assets/images/userPics/tinymce/Mobile%20Devices%20in%20Use%20with%20Security%20Cent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0746" y="340520"/>
            <a:ext cx="3445843" cy="32625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http://2.bp.blogspot.com/-XrmY7vlG7NU/U60rMo105fI/AAAAAAAAAjc/er28iO0web0/s1600/mobole_camera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25480" y="3267506"/>
            <a:ext cx="1103372" cy="556152"/>
          </a:xfrm>
          <a:prstGeom prst="rect">
            <a:avLst/>
          </a:prstGeom>
          <a:noFill/>
          <a:extLst>
            <a:ext uri="{909E8E84-426E-40DD-AFC4-6F175D3DCCD1}">
              <a14:hiddenFill xmlns:a14="http://schemas.microsoft.com/office/drawing/2010/main">
                <a:solidFill>
                  <a:srgbClr val="FFFFFF"/>
                </a:solidFill>
              </a14:hiddenFill>
            </a:ext>
          </a:extLst>
        </p:spPr>
      </p:pic>
      <p:pic>
        <p:nvPicPr>
          <p:cNvPr id="6" name="図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9752" y="3363838"/>
            <a:ext cx="1296144" cy="905394"/>
          </a:xfrm>
          <a:prstGeom prst="rect">
            <a:avLst/>
          </a:prstGeom>
        </p:spPr>
      </p:pic>
      <p:sp>
        <p:nvSpPr>
          <p:cNvPr id="8" name="AutoShape 5" descr="data:image/jpeg;base64,/9j/4AAQSkZJRgABAQAAAQABAAD/2wCEAAkGBxQTEhQUExIWFBUXGBwXGBgVFRseGhYYFhoZGhcdGBgYHSggGBolGxcWITEhJSkrLy4uGh8zODMsNygtLisBCgoKDg0OGhAQGywkHyQsLCwsLCw2LSwsLCwsLCwsLCwsLiwsLCwsLCwsLCwtLCwsLCwsLCwsLCwsLCwsLCwsLP/AABEIAKYBMAMBIgACEQEDEQH/xAAbAAACAwEBAQAAAAAAAAAAAAAEBQADBgIBB//EAEwQAAECBAIFCAUHCQcEAwAAAAECEQADBCESMQUTQVFhBhQicYGRodEVMlOx0iNCUpKTweEHMzRUYnJzsvAXJIKDosLTFkOU8URkdP/EABkBAAMBAQEAAAAAAAAAAAAAAAABAgMEBf/EADMRAAIBAgQDBwMEAQUAAAAAAAABAgMREhMhUQQxkRRBUmGh4fAycYEiQrHRwiMkQ1PB/9oADAMBAAIRAxEAPwDMUFZNK6tKDjmCYRLSoApShKy7C2wAP1b4X6d0jPTNAC2VhDplpZIVuAveGUyqwTJ3ySVOpWE4mY4i5ZrwIZkwudWkiznr3lo0fE/6eH/0FwUlVc7u21vfkbek0KEahE1C5pUka2YJihhWXewUAEg4RllvYwV6Klfq8zP25y3+vHznGr2cvw8oNTVS8ABo0lW1Wtsd5w4bd8HaPIvsr3fT3N7J0NJJYypibO5mqbqcKzj2i5MoKqmay5iEISmXJ1qg80OpfSBxHo6tg+ZPBvmmJXspfcPKPXVtlS+4eUS690NcM0769Pc+vS+TtMUIVzOcCodJPOFOhQLN+cvdy42Nvi08maa391m3/wDsKtc5/KcPGPl0iSUoSV6PxbcTlIUDcfNZma4gCo9Y4ZCEjYksW7W3ws/5cvsrte0unufXf+nKZnNJO/8AIWe4CZf+s4D5SckpWBeoSuUUYZhmCapTpSoa1OFZIfBiI2uBHzOnnoCWXSoWb3CwnqcYT90WCplfqaOB1mVh+zvBPa3GHnk9m+/T3N2NDSXV8mo7UtNmMU2uS7A3dg9h2R4nRMot/d5o/wA47/34+chSvZy/DygqjqEANNpkqzulQBGTBmY7e+Gq9vnsJ8M3v09zdnRUr9Xm/bH44H5R6BSKeaafEmalONLLUXw3KWUSLgEdbRjzVynP9zSzhvlbgbXOG8CLmks0mWGDG4Ll87i2y3CDPF2Z+fT3FI0xP9qrw8o99Lz/AGqvDyhprl/QR4eUX0lUx6chKxbJTEZu1r7O6M8x7mmR5PoI/S8/2qvDyj30vP8Aaq8PKNJMrZVwmka1iZrl2LWwtm0Vz6xJSQilSlWwmbia+7CNloMx7hkeT6Gf9Lz/AGqvDyiel5/tVeHlDTWr9mjw8o9M1f0EeHlBmPcMjyfQVel5/tVeHlHnpef7VXh5Q3xTPZJ7vwg7nKf1O+35Tdmww2zG23jBmPcMjyfQzfpef7VXh5RPS8/2qvDyhqZkz2aN2zPuiaxeerS3Z5QZj3DI8n0FXpef7VXh5RPTE/2qvDyjRSakJSy6QKVvx4c8rYf/AHAWtX9BHh5QZr3DI8n0FJ0xP9qrw8oZcmqoTcXOayZKZm6SEO+J+lMSQWYWF7x3rV+zR4eUTWr9mjw8oTm33lwpYXrG/wB17nWnKhEpcrU1syYlT4+khZQxDF5aQMntErqmXLnSgmtmLlkHHcKwnogF5abeso4TfocRHOtX7NHh5RNav2aPDyhYpeL1KcE1bD6e4dpSqppEzCitm1CChKsXrYTfEnFKADnotuYvnGeOmlFQabPA1hdwGEtzhZrm2F7vnDPWr9mjw8omtX7NHh5RrHiJKCi7O3f3v7nL2P8AU5Xlr3dy+wBP0yXn4Js1mTqXB9b5z2y3PAY0vOYfLzn2jCN29t8O9av2aPDyia1fs0eHlBKu276FR4Wyt+roJV6YnXadOfZZLdtodaL03K1A10xZmh3Hyrm5YjCnDk23ZE1q/Zo8PKJrV+zR4eUS6rKXD236B9Vygo2Rq9a7dNzNueHRtHdVpukUqUmnVOKlYArHrPXKg4YhiG3wt1q/Zo8PKGmjlJISFITjKnDDIJUnI/4kxLqPctUVazXVHUpc4TJ2qD/KdL1c8SsPrdsAJWrpFwDiDhy5L5hrZwTMlS1TJmsVh6Zbou4xKfq2QKkIYgg5hr7Nrhs2498YSO+A/Cq5h0A1+k0rLrbb4wj0jNXrDrE4V2cBhsDWTbJjBXMqZv0g9WpJvs2t2wHUSkBTJVjFmVhIew2HJsuyKZMV8sUa3hE1vCO8I3CJhG4Qi9TWT5VVzeSSuVgMtBQGLhOEYX6ObNGekKmCd0ACu+5si+fB4YTUUerRhmK1mFOMdJgphiA6LZvCtEuWVsVMneznhbrjP9/z+Ttk/wDbNX2/d/iMyurbIcbovc993HY0VpXVMphZy90Z4lP/AKsXfAxpadvzp+ofL+njwU0i/wAoeHQOTke5i0a3POt8sd186ex1hDYw4Ck+vhDWH7LcINx1j5B+tHH8etuEK6iTJHqKKrjNLDC1+14v5rT+1Lfwz5f08A2vlghEyqxWHSYbUZdNs7fTiudNqcPSsMC9qB0LYxvva23ZA6aaQ95hbfqzxe31e8x4qnkgWWSWNghukPVFzkb32QBb5YP0Yur1fySApDbRLO026QexctA2mJk9k69IFyx6Fywe6M9nfHFNSyFJdc7VqbLVlW3eNhGyK6qnlJA1czHc2KClsr3JBf7oAS19gPW8Imt4R3hG4RMI3CEXqca3hBdDNmNN1ZwjVqx9MJdHzhfPqF4HwjcItky5bKxuCEkpwgF1bAXNhxgFLkHSVz8MtpiWthGJLp6NncdG1ni9C6rGGmoCr9LWIt6r9JmGzugBMqQyXK3+dYNlfD279kdpk02K6pmH91L7G2tv8IZDXyxZRzajpYFpHSOL5RAvZ7q2G2Ru2VoEmzV6pLkFD2GIEg37tsdypUi+JSxcsyUlxZnvY5xUtEvCGfG93AZr5eEBVguiVNCiJcxILJc42229cXYufGB9JTpmIa04lNYhaVWc7UuM3jqUiST08YDDJlF/nOSzWytFVRLlg9AkhvnJAL32AnhEx5Df1fP5B9bwia3hHeEbhEwjcIY9TjW8Imt4R3hG4RMI3CANTjW8Imt4R3hG4RMI3CANTjW8Imt4R3hG4RMI3CANTjW8Imt4R3hG4RMI3CANTjW8INoS65XUv+eVAuEbhBdEPlJXUv8Amkw0RU5flHSh8pN+S1nTO+zKVawOf3QNKlqwqZIIdL2Fi9hk98rQxmowrmNWU6HWpxrFPZRZ+jmHgYUaP1ql+udn+GCUWyY1YLvLtciwNEl7/OmB/pW4F+qF1SkFRKUBAt0XJawe5vc3hyKyazekZLfxlfDCvS8yYiaROJUtknEGIWkgYFJUCyklLMfveG7ocHGT0fqC6o8ImqMezZpS2JKkvliSz9Tm+Y74r52OPd+MTc1sa6dPnaiUDSAAIQAvGnpgJDFm25txjPpB1jmWFZ9DsO4bM+yIrlBNKUpMxRSkAJGFNgmw7mgZGkSFYgSFb2HnEW/Vc6XVTounr6W/sZE2/RB1sq3+m2Y7o4Tt/uwN9yrdJVsrbU/4eEC+mZn01/0538T3x4nTCxktYfdxJJ27yYu5x4GXVQJB+QSgYhcBVreq535tBOK/6IOpldvzer+jC2bpNSvWWtV3ve4DDbutFp03M9ovw48eJ74LhgYUiyn5qDlYhV/W3B73+rwjiY5BanSnoqDsotk6huKfB4GGmFguFrBtfbZ228T3x5M0ss2K1nMdis9u2C4YGGUq0pQy6VMy3rOtNnLHo2zs/BoprsKmaSJRcuylXysystscU2nJksYUTFpG4ZX4PHNTpdcwALWtbXGK7P28ILjUNSnVHhE1R4Rzzoce78YnOhx7vxguVhOtUeEE0iFALaWmY6CHKSrVj6YbIjeYE50OPd+MdJrmcAqAIYttBzBvccILicdBjLSvCj+7SyLMTLLr6O0j1rX8YtRrMYajlE36OpUQfV+a99nfxhYnSagGC1gDIAm1m+lutHXpZeesmdeI/FBcnAF04WMTUyF9I5y1HDk4DHIbtjwPMQrVpGrSA9lhJc52Ktv4RUjSig7LWHLlibnj0rmODXWYlTbtnc8Fx4BjKTMC/wAwiYWTYy3YbLIYXy8IGrUKKry0yi3qpSoA3N2USf8A1FEvSBT6qlJ/dtllkYk2vKi6ipRydV/eYS0VinG7ueao8ImqPCOedDj3fjE50OPd+MO4YTrVHhE1R4Rzzoce78YnOhx7vxguGE61R4RNUeEc86HHu/GJzoce78YLhhOtUeETVHhHPOhx7vxic6HHu/GC4YTrVHhE1R4Rzzoce78YnOhx7vxguGE61R4QdQBlyepf88qF/Ohx7vxhjRVgGrBlqdShhWQ1ioAsdocB+oQJkzg2tDt1ylTTq5U1BnKXhWFnERiASoJbGOkDhLh2MeHSygog6PpsSc080UCl2IdOzIs42mFulqxetmpBYBasuv3wGirmAqUJi8SmxHEXUwYOczYkR0VO7AeTRw2eZ6bHc2WpXSwkBrYZagGuc2uL5kktttDqgCZ0pMioRNeW5lLQnpiWpypCkrAxId1Av0XVsMJDXzWbWrZmbEWbqyjS8jVKnTJhmTJiikJwkrNnxO0ZvEdEZUYu6uOhpNZP5+eVZvzaS7ZbDkzDqgSvKZ4AXUTyz5SpST0gxBKVOQRsyh1zNJU5Usk2czC7d8E0+gpJ+afrGFaRarU1v6GDnaPpUljMqLbpcv4445nSe0qPs5fxxoNL6PlBdgcztOUAnRsuzA95ilTb7iu1Q3foLxQUvtKj7OX8cdnRdMz46hv4cv44dSdCItY95jQ1GgJHNEqwqfFniO7ri1Qb2JfGQ3fofPDT0jtrKl/4cv447XR0gD6yp+zl/HBVXo9CZ6QBY8eEPtB0NIy0zyzthdR4vl2RlKDTtoaLiYW5v0MiuXRj/uVP2cv444ei9pU/ZS/jjScstE0iKZS5CklWJOS3zLG0YPDCwy8g7TDd+hoKSip5v5vni7hPRkyzc5Oy7RZ6Lks+rr2y/RRs/wAXEQgkT1ofBMWh88C1JfrY3i/0pPfFzic+/Wr84eF7EviY7seeiqXAF62oYgM0pBLkAgWVcsRaKVUNKCUk1gUM083DpfJw7jtgRKVKSka+WgMGBUxGEJ7ibMfKKsC0kqFWglRGI6wkqYFsRzNrPl4PM8OmG/L1LoqrZucvtbboHc1pGfHVtm+oDN14oup9GUqjhC6oFnZUgAte4BOVjC5esbDzxBSBkJpa7uG7N20QXo+pmawvUGayQQoKUcL4rdJiD5xBvhe/zoGp0DTksJtQ+f5pOW/OL5GjZKUlKaieAXcatF3YF78BFfPVlWIzFE5OVF2juUYLjwPvfzoV1yJBdMypqFbT8lL84E5jR+2n/Zo+KOa1fS7TA0MWC3J/x/QaNHUntp/2aPijs6JpQH1s9v4aPigaXLhnNvJHXFKIYXu/QWmko3bXVD/wkfFHSqGjAfW1H2SPigGaGmDj5QxoJiAFBZGxn7Yh6MrB5v0/oHXJoh/3qj7JHxRxhofbVH2SPijrTcuXqyUlLuMjxhFIl4lBOJKX2qLAW2mFcMHm/n4NJSaOppv5tVWu4T0ZCTc5OyrR36IkM+Gub/8AL+MKZNIuX6lZJQ+eCoUH+qLxembOJxc/uwP6Qt3IdrnMZcD3wyHF+L50HdJydpJiUEVU0FaQsJ1ct8J2tjygn/pGm/WJ32SPjgTk/RY5EtZnrQWKQEpl2SksACUvshjzC7c7md0v4Y2tFczhdWtucyeRUhb4Z09TXLSUG3Vji1XIGWPn1P8A46fijk0BGVXN2bJe0j9mPVURb9Mm90v4YdohmVtyhfI+nBINROBBY/JIsRn8+LZPJinCpf8AeJxwKBA1SN4P04goH/8AlzO6X8MDYjLnJSZylglGEkJzKiD6qcrQJRYpVay5syGl1fLzf31e8wJignTH5+b++r3wHFnMd4o0vIyqKBPIzIQBwcrjLxqOREnFrw7WQx3EFcNcxMdS5pd9saPQ+kQVYVWcFjxAdoSGiXuB/diudJWAThIwgnjYG53RrZMi9jipqBNUkpIyJ7Xi+WWZ2aMvQVShUplWCbi2Xqk5dkaYCFaxSdwkVbD1bcYZHTqTJ1eHa74uzJoSFA2gmLDKG4Q1KwmribTE0Y0rGYf+vGAjX8D74ZaWpXAy7ITrp22GMppNlq6RTpKsCkEXzGcKMUGVqGEARK0Bs7xRMUcRIYF9Qq/Yn+URXijqo9bsT/KIqhLkgO8UabkbVYBPIzIQBwcrjLRqOREnFrw7WQx3EFcUuYmx1Lml32xo9D6QSVYVWcFj1B2hIaJYtY/uxXOlLAJwkYQTxyNzujWyZF2jioqBNUkpIyJ7Xi9BbNmjMaPqlCpEqwTcWysknLsjSgQuRSdwkVTD1bcYZK04kydXh2u+LsyhIUDaCYsMsNkIalYTVxNpiaAtKxmH8vvgI1/A++GWlqVwMuyE65DbC0ZSSbNE2kUaSrApBF8xmIU4oMrEMIAiUrA2d4omKOIkMVzb8np4FOjov6239o8YbJqJeAuhWsezHotte7vn4RlNE6XlolJSpRBDv0T9IwX6dlfTP1TGTmr8z0I8PUcU1FjlU/8AZ3bTvHGIaj9nxPnAejdKpUSpCVTMIuAg2fIluowJM0xLSSlSlAixBQbEQsa3H2eo3bCxuiq3obhi/GFlct6iVZulL2/tGKfTsr6Z+qYqTWJmTpRSXAXLGTfOJ++KU03oZVqFSELyT/Ij0x+fm/vq98BwVpj8/N/fV7zAcaHGdRpeRc1jN4hP+6MxDjk1MCVqJIFgLls3f3CAD6JIUS0H6SJFLPcXKCPu++FuiJyVEMQeoww5Qk81mNmwHepMO4mjB0ko4sbDENuEOe1nhgJytxjiilO12O78YNVRnZ4GNBFKKreGgszwdvjAU2mO8xQZbQgDamYMjAcxjAtRN/p4FFQ0JjRVpqUAgna4hDDbSkx0HrEJ4hjOokcxIALqj1uxP8oiuOqj1uxP8oiuEuSA6jS8iprGbxCf90ZiHPJmYlK1EkCwFy2bv7hDA+iSFEtBukyRSz3Fygj7vvhdoiclRDEHtg/lETzWY2dh3qTDTFYwlJLOLGwxDbhDntZ4YCcrcYEogFJmEzMJS/R6N2GTlYPcDEK+ilWtS6iAQCcSHJDqszW2E5iLuIPRVbxBevB2jvhNXMiYpAnomAAELBOFTgEgM9w5HYYXHSDFul93fCuBo6lYyMBzGgObOtnsgYVBgY7lem5YCCdriEMNtKTHQesQniBnUSOYkADKsVJkyZC1StYqaFkkqZsCgBkL2PhAXpWR+rD7Q/DE5Wfo1F1Tf5kxloVh4pbmp9KyP1YfaH4YnpWR+rD7Q/DCCRUJAYywrPbvZtmxvExTOWCSQMI3DZB+Axy8zS+lZH6sPtD8MaKlkoSqlVLThEzVTGd2Kjva+Qj5pH0ylyof3JHvgsDk3zYj0x+fm/vq95gOHWl9ELK5swEMZimAcl3yZs4XK0ZNClIMuYFJbEnVqdL5ONjw5LDzCEXP6dQaC6CkMwLCQ9h4vFXMpjYsK8LO+As2990PuSyVylzAqUolQSQFApLDEXDguPKJxIvJqbCuTydnJuAR2H7oc0eiKkjpTSEZkKUprXuMo0Q0gt21BdnZy7b/AFMoA0hUTJzDopl7QFF1dZw5Q7x3GqFR/tJojpEgXbuPVDtEpLZNCai0tLkEhUkqVtKVsG2AOmCV8qJZykKH+YPhjVTjbmS6FXuiGVcgBNiYzFbWi4Bh4OUkspI1JINi6xl9WMrO0eq5DBLlnJ8s4Upx7hxoVO9Fa5vGKqaqStRTjSk/tFh3xSqnL4fvPlAk/QqvWCgO/wAoxdQ0XDz2Hml9HLRJKyUlLjInaeqM/FlQqamSUGd0XFgDsO4wrwq9qfq/jDxpkvh6i7hhHmIb44oND1E/8zrJlwnoJdicnvYcTaCkaBrQgjUTikuC9KSq+dyMSc87Q8SJdKex7PlKJcJJsnYfoiK9Sr6Ku4wd6MxS0zRMWxCQAEOSrCLDp3NxaOBTTEKKGqErR6yeb9JOIWd19FxCd42uTCOO+EE1Kvoq7jBNJRKWFDCctts33w45L6X5pLqHlVEwT5aUhWrwhISrFi9Y4vCGdHpErUUmVOQWBAWhiQXuA+VjGM6slyVxTp1k/wBML/lGVk6CmJyLf1whzR6NnkMZ7J2hSy1r5Q+Ssu2GY7ORg2b88o9lVIxBVyxByzY9cRnT8JODiH/xvqhZQUkuYo4gCRtcgK6riGydFUzeqB/jPxRdyn5SonzzMKFo6IDBiLPtce6FI0rL/b+qn4o07RNO2G4Sp8Reypu33QXVaJpwHSAf8Z84QVcqW/RQe9Te+HHpNB+nu9VPxR5R1mqqUVLKKUy5kvCzPrEKS7vsxOzQ1Xm39NghTrt2cGl90IFE8e6OaZZWop9XioEDvaHPplALMt+ofFFkzTAZ2WR1DzjLPqeEFDiP+p9UJ9K6PWmUVEoIcWSXOe5oRiSr6Ku4xvtCcuk0a1TBLK3TgZQFnIL+twijT35QJdVMExUtSSEhLJAaxJe6+MXnSw3trsVlV8N8t32ujDqlkZpI6wYqKrK9fFdmSCk7nJUCO4xsKerVUF5MqeshQHRQksSLP07DibR2UT2fm1Uz/q13zvd2vnlHo8PDh5006tTDLazfqjRUZWV9GMOSslC6eWFlIYEjELXUp9hvDUUMnpXR0f2R0mf1ehfLhmIUcm8JkIJci7dRWrPPhB2ilJmFYmJMkJ9UqBOO+xget45jIP0bo6RMOE6tFk3UBfEpKTtGWInqBgbm8l/UQP8ACPvEeTkoBYEkOA+8O1n4QTMlSQjEFnEX6PScbiXSzdsAFAppP0U/VHwwi0s3OZIGQVLb65jSSJckodS1BQAte54WjL6XUOcyWdsaG+0LPABi+UWmJoqJ6ApkiYoBgHz3wqTpacCSJqwTmcRcsGDnbYkdsXcpv0uo/iK98LIG8XMcZOOkdA/0zPZtdMbdjLdzxt/yZzVT1zjNmLWUBGElanD43YvHzmN1+TKpKE1RGZEsDg5XCwplZs92fRhRS8TkqffrFP73gyn0LIPzP9SvOM1LmF32xotD6SBVhVZwWPEB2isoWfPdiLS9BJC7I2n5xy74BOjpZZknvPnBU+qE1SSkjI97wQhTZkNDUY7Bm1PEyuToWXbo+J840NRoKRzRKtWXxZ4lbt2KFIq2Hq24mGB08DJ1eEZu79mTRrGMdiJVanifUx1ZQITPSALHid3XD7QdNSJC0zwzthuvi+XZCTTE0Y0rGYf+vGAOf/snvjnnFX5G0a07fUxp+UOipEUa105TjxIyUSWKgDYmPlHOlb/CNbymrAqQoMc059cYuEktgdWp4mFStITE+qspfPCWfui703UPi18x9+NT97wviQ7InMnuxpP0tNAwBTABIDAPYDbFA0rOBJE1bqzOIuWDBztsSO2KKr1j1D3CKYbd+ZMZOPLQP9Mz2bXTG3Yy3c8bf8mc1VQucZq1rKQjCStTh8bsX6o+cxuvyZVJQmqbM6sDg5XCwplZs92fRhRy8TkqfJzMU/vgyn0JIPzD9ZXnGalzCC+2NHofSIKsKrOCx4gO0VlCVee7EOl6CSFWRtPzjl3wCdHyyzJPefOCp9SJqklJDN4wQgtmQ0Uox2DOqeJlcnQsu3R8T5xoajQUjmiTqy+I3xK3bsUKBVsPV7zDE6eBk6vCM3d+G5o0io7ESq1PE+pjqyhQmekAWL7Tu64faEpqMBaZ4Z2w3Xxf1eyEmmJoxpWMw/l98Amv/ZPfHPOKvyNo1p2+pjP8olFSIo1rpynHiRkoksVXsTHyfnKt/hGt5TVmKQoMc059cYyEktgdWfiYXK0jMT6q1JfPCWfui705UO+vmPvxqfveF0SHZE5k92fWOSkxJp5QXk3vKny7IZ1BQFdFynrzt57oT8l8PNpWLcN+9T5QXpIgJ6Di9yCfBx5QzO+oZPVLfoYm6PrO72xDO+2IcLDN+22fjlCNcwvZa22Ob9sETQkSkKTOWZhJxJeyQHbY97bdsJuw1qNpZThJLvZs7wj0kp6iR+/L/nMcJmG7rXlZjt48M/6tHE8/LU7/AEpf85hiuYjlN+l1H8RXvhZDPlN+l1H8RXvhZAMkbz8l0oK5yDa0tjuLrjBxuPyZTWNRxCP98NcwZuTQrysf3Yrn06wCcJGEE9wNzDOQoloP0kSKWe7OUEW7vvi1IhxPnFDVLFUmU/RuLfuk5dkaYCEdJLOLFZxwDntzg8TVbj/XVD5gkHYBtBPXFhQGygBFU2YaC+cA7RAUL9LUrgfdCeZTkD1bRoqiaMiYDmEGIaHoYzlChpSuse+MrG65XSxqFHa6ffGFiQJEiRIALqr1j1D3CKYuqvWPUPcIpgAkbz8l0oK5yDa0tjuIK4wcbj8mU1jUcQj/AHw1zEzcmhXlY9UVz6dYBOFsIJ8DcwzpyS0HaTJFLPdnKCPu++LUicJ85oKpYqhKfo3FuCSRbsjTAQjpJZxYrOOAc9ucHiarcf66ofMEG4BmQ8WmWGyEAIqmzDQXzgbxAUL9LUrgfdCeZTkCyY0NTNGRMCTCDEMasYzlChpR6x74ysbrldLGoUdrp98YWJAkSJEgA+p8mW5tKcP0fvMMmG1LcHMA8klpFNLxJSejtB3q3EWhtrJf0Udyrf6oQXBWDHose3744aGcmUggMJdzhDu+WZ6bAcfwgeopQgspTHO18+owAUYkBhgUTa4yv6z7mF4U6QH94ktlrEfzmHGrR9Pw/GE9eP7xJ/iS/wCcw2yUjCcpv0uo/iK98LIZ8pv0uo/iK98LICiRquQc1KFzVKIFkhyWzd/cIysPuS9GqZrQkPZPY+KAD65oerQpmWk9SgYZcoCeazG3D+ZMfKZXJiaMge6G1HoCcASqZhSLl3a28PArgMqKU7Xb3Qaqj6uwwJoYYiQLttaxHAQ8RKS2TRsldEvQTTaXrigy2h3WSAEuH3m9m7oy9bWguBCegI7qJo/owKKgwIuaN8VUtYlaikrSk71O3hGbkVYp5SzHkK6x74xsbvlTo1SaVSypJS6cn2mMJAwJEiRIQF1V6x6h7hFMXVXrHqHuEUwASNVyDnJQqapRAskOS2bv7hGVh9yXo1TRNCQ9k+OKAD65oerQohlpPUoQy5RE81mNw/mTHymVyZmjIHuhtR6AnAEqm4Ui5d2tvECAZUUoFrsdu6DV0fV2GBNDjESBdtrWI4CHqZSWyaNkroluwlnUx4xQZbQ7rJACXDtmb2bujL1tcC4EJ6AtTuomwKKgwIuaN8VUtYlainGEn9p28IzcirFPKaY8hXWPfGNjd8qdGrTSqWVJKXT6r7TxEYSEwJEiRIANvouqqEykBCVFLWIS42nPtMFc+qvZr+zhroCsw0UlImBBZ7qbaYaI0qAA8xJISzuNrXs26AV9bCCkr5jHWS6jE9tXLSzWzxXfPwyiidXVGI4Jc3DZsSL5XdrZv2RpZel+iAuYhRGG6QlL4dpCWGI3yAjpOlhiKjNd/m4gwHVv4waAZbnlX7OZ9mY8kzJip0kzQUnWywAQxbE7t2xrE6UQzY05BukzecK9IkTKiQcWSpbEXB6Szv8A2YBiTSfIabOnTJomoAWoqALuAouHtnAv9nU720vuV5R7EjHGzLGzz+zud7aX3K8ofcluTk2kMwky5mPD85SWwv8Asl84kSO2hBTjdkuozRidN9lL+1V/xwDpCnnzSAdWEDNIWrpdZwZRIkbZMScxoL0aFSn+RQonM65Q6gPkrBoLXVqP/YQP89X/ABRIkPLSQObPOdrYjUIINrzj/wAUZSbyZmkligB7DEosOvBePIkJ0oy5jVRrkVHkpN+lL+sr4YDnchZpLiZLB61eUSJE9mplZ8yyZyQqjLMo1CMJYkdJrF8mgD+zqd7aX3K8o9iQ+zwQnVkzz+zqd7aX3K8oKlcialKCgT5WEuCMD553KXESJBkQDMZRN/J7OJfXS9n0tgbdHH9nU720vuV5R7Eh5EAzGef2dTvbS+5XlD7ktycm0ZmEmXMx4fnKS2F/2S+fhEiQZER5jNGJ032Uv7VX/HAOkaefNIB1YQM0iYrpdZwZdkeRIMmIlNhmjQqUD8ihROZ1yh1ADVWDQWusUf8AsIH+er/iiRIapoMTZ4atbEGQgg2Lzjl9lGTmcmppJYoAewxKsOvDeJEgdGMuYKbXIqPJSb9KX9ZXwwHN5CzSXEyWD1q8okSI7NTKzplkzkfVGUZRqEYSQSOk1r5NAH9nU720vuV5R7EiuzwQnVkzz+zqd7aX3K8oKl8ialKCgT5WEuCMD553KXESJBkQFjY6oeTy0S0JKkEpDbWNzwi46DVvT4+USJBkQDGyK0IrejsB8osXofoBLJCgSSpzcHYzW2RIkLJiZurJaFXoVW9Hd+EX0eicKwpTFikhthSVXy3EiJEgyIhmy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9" name="図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496" y="40936"/>
            <a:ext cx="2525688" cy="448310"/>
          </a:xfrm>
          <a:prstGeom prst="rect">
            <a:avLst/>
          </a:prstGeom>
        </p:spPr>
      </p:pic>
      <p:sp>
        <p:nvSpPr>
          <p:cNvPr id="10" name="テキスト ボックス 9"/>
          <p:cNvSpPr txBox="1"/>
          <p:nvPr/>
        </p:nvSpPr>
        <p:spPr>
          <a:xfrm>
            <a:off x="2791928" y="123478"/>
            <a:ext cx="6100552" cy="369332"/>
          </a:xfrm>
          <a:prstGeom prst="rect">
            <a:avLst/>
          </a:prstGeom>
          <a:noFill/>
        </p:spPr>
        <p:txBody>
          <a:bodyPr wrap="square" rtlCol="0">
            <a:spAutoFit/>
          </a:bodyPr>
          <a:lstStyle/>
          <a:p>
            <a:r>
              <a:rPr lang="en-US" altLang="ja-JP" b="1" i="1" dirty="0">
                <a:solidFill>
                  <a:srgbClr val="00B0F0"/>
                </a:solidFill>
              </a:rPr>
              <a:t>GSC </a:t>
            </a:r>
            <a:r>
              <a:rPr lang="ja-JP" altLang="en-US" b="1" i="1" dirty="0">
                <a:solidFill>
                  <a:srgbClr val="00B0F0"/>
                </a:solidFill>
              </a:rPr>
              <a:t>モバイル</a:t>
            </a:r>
            <a:endParaRPr kumimoji="1" lang="ja-JP" altLang="en-US" dirty="0">
              <a:solidFill>
                <a:srgbClr val="00B0F0"/>
              </a:solidFill>
            </a:endParaRPr>
          </a:p>
        </p:txBody>
      </p:sp>
      <p:sp>
        <p:nvSpPr>
          <p:cNvPr id="7" name="正方形/長方形 6"/>
          <p:cNvSpPr/>
          <p:nvPr/>
        </p:nvSpPr>
        <p:spPr>
          <a:xfrm>
            <a:off x="0" y="690250"/>
            <a:ext cx="3304110" cy="369332"/>
          </a:xfrm>
          <a:prstGeom prst="rect">
            <a:avLst/>
          </a:prstGeom>
        </p:spPr>
        <p:txBody>
          <a:bodyPr wrap="none">
            <a:spAutoFit/>
          </a:bodyPr>
          <a:lstStyle/>
          <a:p>
            <a:pPr fontAlgn="base"/>
            <a:r>
              <a:rPr lang="ja-JP" altLang="en-US" b="1" dirty="0"/>
              <a:t>外出中も管理室との連携を維持</a:t>
            </a:r>
          </a:p>
        </p:txBody>
      </p:sp>
      <p:sp>
        <p:nvSpPr>
          <p:cNvPr id="11" name="正方形/長方形 10"/>
          <p:cNvSpPr/>
          <p:nvPr/>
        </p:nvSpPr>
        <p:spPr>
          <a:xfrm>
            <a:off x="72008" y="1067716"/>
            <a:ext cx="4024403" cy="923330"/>
          </a:xfrm>
          <a:prstGeom prst="rect">
            <a:avLst/>
          </a:prstGeom>
        </p:spPr>
        <p:txBody>
          <a:bodyPr wrap="square">
            <a:spAutoFit/>
          </a:bodyPr>
          <a:lstStyle/>
          <a:p>
            <a:r>
              <a:rPr lang="ja-JP" altLang="en-US" sz="900" dirty="0"/>
              <a:t>現場で生じたインシデントや緊急事態に対応するために、オペレーターが管理室を離れなければならない場合があります。</a:t>
            </a:r>
            <a:r>
              <a:rPr lang="en-US" altLang="ja-JP" sz="900" dirty="0"/>
              <a:t>Security Center Mobile</a:t>
            </a:r>
            <a:r>
              <a:rPr lang="ja-JP" altLang="en-US" sz="900" dirty="0"/>
              <a:t>を使用すれば、セキュリティ担当者は、外出中でもモバイルアプリやウェブクライアントなどの最新のモバイルツールを利用して、</a:t>
            </a:r>
            <a:r>
              <a:rPr lang="en-US" altLang="ja-JP" sz="900" dirty="0"/>
              <a:t>Security Center</a:t>
            </a:r>
            <a:r>
              <a:rPr lang="ja-JP" altLang="en-US" sz="900" dirty="0"/>
              <a:t>（セキュリティ・センター）との接続を維持できます。つまり、常に最新の情報を利用できる状態が確保されています。</a:t>
            </a:r>
          </a:p>
        </p:txBody>
      </p:sp>
      <p:sp>
        <p:nvSpPr>
          <p:cNvPr id="12" name="正方形/長方形 11"/>
          <p:cNvSpPr/>
          <p:nvPr/>
        </p:nvSpPr>
        <p:spPr>
          <a:xfrm>
            <a:off x="685800" y="1995686"/>
            <a:ext cx="3310596" cy="800219"/>
          </a:xfrm>
          <a:prstGeom prst="rect">
            <a:avLst/>
          </a:prstGeom>
        </p:spPr>
        <p:txBody>
          <a:bodyPr wrap="square">
            <a:spAutoFit/>
          </a:bodyPr>
          <a:lstStyle/>
          <a:p>
            <a:pPr fontAlgn="base"/>
            <a:r>
              <a:rPr lang="ja-JP" altLang="en-US" sz="1000" b="1" dirty="0"/>
              <a:t>ビデオと入退室管理の統合</a:t>
            </a:r>
          </a:p>
          <a:p>
            <a:pPr fontAlgn="base"/>
            <a:r>
              <a:rPr lang="ja-JP" altLang="en-US" sz="900" dirty="0"/>
              <a:t>モバイルデバイスから、ビデオと入退室管理のどちらにもアクセスできます。</a:t>
            </a:r>
            <a:r>
              <a:rPr lang="en-US" altLang="ja-JP" sz="900" dirty="0"/>
              <a:t>Security Center Mobile</a:t>
            </a:r>
            <a:r>
              <a:rPr lang="ja-JP" altLang="en-US" sz="900" dirty="0"/>
              <a:t>やウェブアプリを使用して、入退室管理イベントを監視できるだけでなく、関連付けられたビデオやカード保有者の画像も確認できます。</a:t>
            </a:r>
          </a:p>
        </p:txBody>
      </p:sp>
      <p:pic>
        <p:nvPicPr>
          <p:cNvPr id="3074" name="Picture 2" descr="ビデオ、入退室管理、およびナンバープレート認識統合アイコンのサムネイル"/>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067694"/>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ライブビデオストリーム・アイコンのサムネイル"/>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859782"/>
            <a:ext cx="685800" cy="685800"/>
          </a:xfrm>
          <a:prstGeom prst="rect">
            <a:avLst/>
          </a:prstGeom>
          <a:noFill/>
          <a:extLst>
            <a:ext uri="{909E8E84-426E-40DD-AFC4-6F175D3DCCD1}">
              <a14:hiddenFill xmlns:a14="http://schemas.microsoft.com/office/drawing/2010/main">
                <a:solidFill>
                  <a:srgbClr val="FFFFFF"/>
                </a:solidFill>
              </a14:hiddenFill>
            </a:ext>
          </a:extLst>
        </p:spPr>
      </p:pic>
      <p:sp>
        <p:nvSpPr>
          <p:cNvPr id="14" name="正方形/長方形 13"/>
          <p:cNvSpPr/>
          <p:nvPr/>
        </p:nvSpPr>
        <p:spPr>
          <a:xfrm>
            <a:off x="683568" y="2816905"/>
            <a:ext cx="3312828" cy="669414"/>
          </a:xfrm>
          <a:prstGeom prst="rect">
            <a:avLst/>
          </a:prstGeom>
        </p:spPr>
        <p:txBody>
          <a:bodyPr wrap="square">
            <a:spAutoFit/>
          </a:bodyPr>
          <a:lstStyle/>
          <a:p>
            <a:pPr fontAlgn="base"/>
            <a:r>
              <a:rPr lang="ja-JP" altLang="en-US" sz="1050" b="1" dirty="0">
                <a:solidFill>
                  <a:srgbClr val="0070C0"/>
                </a:solidFill>
              </a:rPr>
              <a:t>リアルタイムのビデオストリーミング　</a:t>
            </a:r>
            <a:r>
              <a:rPr lang="en-US" altLang="ja-JP" sz="1050" b="1" dirty="0">
                <a:solidFill>
                  <a:srgbClr val="0070C0"/>
                </a:solidFill>
              </a:rPr>
              <a:t>(</a:t>
            </a:r>
            <a:r>
              <a:rPr lang="ja-JP" altLang="en-US" sz="1050" b="1" dirty="0">
                <a:solidFill>
                  <a:srgbClr val="0070C0"/>
                </a:solidFill>
              </a:rPr>
              <a:t>モバイルカメラ</a:t>
            </a:r>
            <a:r>
              <a:rPr lang="en-US" altLang="ja-JP" sz="1050" b="1" dirty="0">
                <a:solidFill>
                  <a:srgbClr val="0070C0"/>
                </a:solidFill>
              </a:rPr>
              <a:t>)</a:t>
            </a:r>
            <a:endParaRPr lang="ja-JP" altLang="en-US" sz="1050" b="1" dirty="0">
              <a:solidFill>
                <a:srgbClr val="0070C0"/>
              </a:solidFill>
            </a:endParaRPr>
          </a:p>
          <a:p>
            <a:pPr fontAlgn="base"/>
            <a:r>
              <a:rPr lang="ja-JP" altLang="en-US" sz="900" dirty="0"/>
              <a:t>ライブビデオをキャプチャして、</a:t>
            </a:r>
            <a:r>
              <a:rPr lang="en-US" altLang="ja-JP" sz="900" dirty="0"/>
              <a:t>Security Center</a:t>
            </a:r>
            <a:r>
              <a:rPr lang="ja-JP" altLang="en-US" sz="900" dirty="0"/>
              <a:t>（セキュリティ・センター）伝送できるため、</a:t>
            </a:r>
            <a:r>
              <a:rPr lang="en-US" altLang="ja-JP" sz="900" dirty="0"/>
              <a:t>Apple</a:t>
            </a:r>
            <a:r>
              <a:rPr lang="ja-JP" altLang="en-US" sz="900" dirty="0"/>
              <a:t>スマートフォンや</a:t>
            </a:r>
            <a:r>
              <a:rPr lang="en-US" altLang="ja-JP" sz="900" dirty="0" err="1"/>
              <a:t>Andoroid</a:t>
            </a:r>
            <a:r>
              <a:rPr lang="ja-JP" altLang="en-US" sz="900" dirty="0"/>
              <a:t>スマートフォンを本物のモバイル監視カメラのように利用できます。</a:t>
            </a:r>
          </a:p>
        </p:txBody>
      </p:sp>
      <p:sp>
        <p:nvSpPr>
          <p:cNvPr id="15" name="正方形/長方形 14"/>
          <p:cNvSpPr/>
          <p:nvPr/>
        </p:nvSpPr>
        <p:spPr>
          <a:xfrm>
            <a:off x="683568" y="3913043"/>
            <a:ext cx="3359514" cy="530915"/>
          </a:xfrm>
          <a:prstGeom prst="rect">
            <a:avLst/>
          </a:prstGeom>
        </p:spPr>
        <p:txBody>
          <a:bodyPr wrap="square">
            <a:spAutoFit/>
          </a:bodyPr>
          <a:lstStyle/>
          <a:p>
            <a:pPr fontAlgn="base"/>
            <a:r>
              <a:rPr lang="ja-JP" altLang="en-US" sz="1050" b="1" dirty="0">
                <a:solidFill>
                  <a:srgbClr val="FF0000"/>
                </a:solidFill>
              </a:rPr>
              <a:t>アラーム通知と管理</a:t>
            </a:r>
          </a:p>
          <a:p>
            <a:pPr fontAlgn="base"/>
            <a:r>
              <a:rPr lang="ja-JP" altLang="en-US" sz="900" dirty="0"/>
              <a:t>アクティブなアラームのインスタントプッシュ通知を受け取り、スマートフォンから直接アラートに確認応答できます。</a:t>
            </a:r>
          </a:p>
        </p:txBody>
      </p:sp>
      <p:pic>
        <p:nvPicPr>
          <p:cNvPr id="3078" name="Picture 6" descr="Security Center Mobileアラーム・アイコンのサムネイル"/>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3955391"/>
            <a:ext cx="685800" cy="685800"/>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直線コネクタ 19"/>
          <p:cNvCxnSpPr/>
          <p:nvPr/>
        </p:nvCxnSpPr>
        <p:spPr>
          <a:xfrm>
            <a:off x="2088232" y="4712396"/>
            <a:ext cx="7396696" cy="0"/>
          </a:xfrm>
          <a:prstGeom prst="line">
            <a:avLst/>
          </a:prstGeom>
        </p:spPr>
        <p:style>
          <a:lnRef idx="3">
            <a:schemeClr val="accent1"/>
          </a:lnRef>
          <a:fillRef idx="0">
            <a:schemeClr val="accent1"/>
          </a:fillRef>
          <a:effectRef idx="2">
            <a:schemeClr val="accent1"/>
          </a:effectRef>
          <a:fontRef idx="minor">
            <a:schemeClr val="tx1"/>
          </a:fontRef>
        </p:style>
      </p:cxnSp>
      <p:pic>
        <p:nvPicPr>
          <p:cNvPr id="21" name="図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65359" y="4923779"/>
            <a:ext cx="543145" cy="209635"/>
          </a:xfrm>
          <a:prstGeom prst="rect">
            <a:avLst/>
          </a:prstGeom>
        </p:spPr>
      </p:pic>
      <p:sp>
        <p:nvSpPr>
          <p:cNvPr id="16" name="正方形/長方形 15"/>
          <p:cNvSpPr/>
          <p:nvPr/>
        </p:nvSpPr>
        <p:spPr>
          <a:xfrm>
            <a:off x="4608512" y="3913043"/>
            <a:ext cx="3995936" cy="530915"/>
          </a:xfrm>
          <a:prstGeom prst="rect">
            <a:avLst/>
          </a:prstGeom>
        </p:spPr>
        <p:txBody>
          <a:bodyPr wrap="square">
            <a:spAutoFit/>
          </a:bodyPr>
          <a:lstStyle/>
          <a:p>
            <a:pPr fontAlgn="base"/>
            <a:r>
              <a:rPr lang="ja-JP" altLang="en-US" sz="1050" b="1" dirty="0"/>
              <a:t>遠隔ドア管理</a:t>
            </a:r>
          </a:p>
          <a:p>
            <a:pPr fontAlgn="base"/>
            <a:r>
              <a:rPr lang="ja-JP" altLang="en-US" sz="900" dirty="0"/>
              <a:t>ドアの状態情報を監視したり、ドアを保守モードに設定したり、さらに離れた場所からスマートフォンを使用してドアを解錠することもできます。</a:t>
            </a:r>
          </a:p>
        </p:txBody>
      </p:sp>
      <p:pic>
        <p:nvPicPr>
          <p:cNvPr id="3080" name="Picture 8" descr="Security Center Mobile遠隔ドア管理アイコンのサムネイル"/>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23928" y="3974182"/>
            <a:ext cx="685800" cy="685800"/>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p:cNvSpPr>
            <a:spLocks noGrp="1"/>
          </p:cNvSpPr>
          <p:nvPr>
            <p:ph type="sldNum" sz="quarter" idx="12"/>
          </p:nvPr>
        </p:nvSpPr>
        <p:spPr/>
        <p:txBody>
          <a:bodyPr/>
          <a:lstStyle/>
          <a:p>
            <a:fld id="{E7F9721E-9075-49C7-B164-96523C2653BD}" type="slidenum">
              <a:rPr kumimoji="1" lang="ja-JP" altLang="en-US" smtClean="0"/>
              <a:t>16</a:t>
            </a:fld>
            <a:endParaRPr kumimoji="1" lang="ja-JP" altLang="en-US"/>
          </a:p>
        </p:txBody>
      </p:sp>
    </p:spTree>
    <p:extLst>
      <p:ext uri="{BB962C8B-B14F-4D97-AF65-F5344CB8AC3E}">
        <p14:creationId xmlns:p14="http://schemas.microsoft.com/office/powerpoint/2010/main" val="9773289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www.johf.com/parts/12/11/nec.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2365" y="3328739"/>
            <a:ext cx="1715339" cy="1231613"/>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p:cNvSpPr/>
          <p:nvPr/>
        </p:nvSpPr>
        <p:spPr>
          <a:xfrm>
            <a:off x="4283968" y="987574"/>
            <a:ext cx="4860032" cy="3354765"/>
          </a:xfrm>
          <a:prstGeom prst="rect">
            <a:avLst/>
          </a:prstGeom>
        </p:spPr>
        <p:txBody>
          <a:bodyPr wrap="square">
            <a:spAutoFit/>
          </a:bodyPr>
          <a:lstStyle/>
          <a:p>
            <a:r>
              <a:rPr lang="en-US" altLang="ja-JP" sz="1400" i="1" dirty="0">
                <a:solidFill>
                  <a:srgbClr val="0070C0"/>
                </a:solidFill>
                <a:latin typeface="Arial Black" panose="020B0A04020102020204" pitchFamily="34" charset="0"/>
              </a:rPr>
              <a:t>NEC</a:t>
            </a:r>
            <a:r>
              <a:rPr lang="ja-JP" altLang="en-US" sz="1100" dirty="0"/>
              <a:t>は、米国国立標準技術研究所（以下 </a:t>
            </a:r>
            <a:r>
              <a:rPr lang="en-US" altLang="ja-JP" sz="1100" dirty="0"/>
              <a:t>NIST</a:t>
            </a:r>
            <a:r>
              <a:rPr lang="ja-JP" altLang="en-US" sz="1100" dirty="0" err="1"/>
              <a:t>、</a:t>
            </a:r>
            <a:r>
              <a:rPr lang="ja-JP" altLang="en-US" sz="1100" dirty="0">
                <a:hlinkClick r:id="rId4"/>
              </a:rPr>
              <a:t>注</a:t>
            </a:r>
            <a:r>
              <a:rPr lang="en-US" altLang="ja-JP" sz="1100" dirty="0">
                <a:hlinkClick r:id="rId4"/>
              </a:rPr>
              <a:t>1</a:t>
            </a:r>
            <a:r>
              <a:rPr lang="ja-JP" altLang="en-US" sz="1100" dirty="0"/>
              <a:t>）が実施した顔認証技術ベンチマークテスト（以下 </a:t>
            </a:r>
            <a:r>
              <a:rPr lang="en-US" altLang="ja-JP" sz="1100" dirty="0"/>
              <a:t>FRVT2013</a:t>
            </a:r>
            <a:r>
              <a:rPr lang="ja-JP" altLang="en-US" sz="1100" dirty="0" err="1"/>
              <a:t>、</a:t>
            </a:r>
            <a:r>
              <a:rPr lang="ja-JP" altLang="en-US" sz="1100" dirty="0">
                <a:hlinkClick r:id="rId5"/>
              </a:rPr>
              <a:t>注</a:t>
            </a:r>
            <a:r>
              <a:rPr lang="en-US" altLang="ja-JP" sz="1100" dirty="0">
                <a:hlinkClick r:id="rId5"/>
              </a:rPr>
              <a:t>2</a:t>
            </a:r>
            <a:r>
              <a:rPr lang="ja-JP" altLang="en-US" sz="1100" dirty="0"/>
              <a:t>）の「静止画像からの顔照合部門」（</a:t>
            </a:r>
            <a:r>
              <a:rPr lang="ja-JP" altLang="en-US" sz="1100" dirty="0">
                <a:hlinkClick r:id="rId6"/>
              </a:rPr>
              <a:t>注</a:t>
            </a:r>
            <a:r>
              <a:rPr lang="en-US" altLang="ja-JP" sz="1100" dirty="0">
                <a:hlinkClick r:id="rId6"/>
              </a:rPr>
              <a:t>3</a:t>
            </a:r>
            <a:r>
              <a:rPr lang="ja-JP" altLang="en-US" sz="1100" dirty="0"/>
              <a:t>）において、当社の顔認証技術が第</a:t>
            </a:r>
            <a:r>
              <a:rPr lang="en-US" altLang="ja-JP" sz="1100" dirty="0"/>
              <a:t>1</a:t>
            </a:r>
            <a:r>
              <a:rPr lang="ja-JP" altLang="en-US" sz="1100" dirty="0"/>
              <a:t>位の性能を有するとの評価を獲得しました。</a:t>
            </a:r>
            <a:br>
              <a:rPr lang="ja-JP" altLang="en-US" sz="1100" dirty="0"/>
            </a:br>
            <a:r>
              <a:rPr lang="ja-JP" altLang="en-US" sz="1100" dirty="0"/>
              <a:t>今回、</a:t>
            </a:r>
            <a:r>
              <a:rPr lang="en-US" altLang="ja-JP" sz="1100" dirty="0"/>
              <a:t>2009</a:t>
            </a:r>
            <a:r>
              <a:rPr lang="ja-JP" altLang="en-US" sz="1100" dirty="0"/>
              <a:t>年･</a:t>
            </a:r>
            <a:r>
              <a:rPr lang="en-US" altLang="ja-JP" sz="1100" dirty="0"/>
              <a:t>2010</a:t>
            </a:r>
            <a:r>
              <a:rPr lang="ja-JP" altLang="en-US" sz="1100" dirty="0"/>
              <a:t>年のテスト（</a:t>
            </a:r>
            <a:r>
              <a:rPr lang="ja-JP" altLang="en-US" sz="1100" dirty="0">
                <a:hlinkClick r:id="rId7"/>
              </a:rPr>
              <a:t>注</a:t>
            </a:r>
            <a:r>
              <a:rPr lang="en-US" altLang="ja-JP" sz="1100" dirty="0">
                <a:hlinkClick r:id="rId7"/>
              </a:rPr>
              <a:t>4</a:t>
            </a:r>
            <a:r>
              <a:rPr lang="ja-JP" altLang="en-US" sz="1100" dirty="0"/>
              <a:t>） に続き</a:t>
            </a:r>
            <a:r>
              <a:rPr lang="en-US" altLang="ja-JP" sz="1100" dirty="0"/>
              <a:t>3</a:t>
            </a:r>
            <a:r>
              <a:rPr lang="ja-JP" altLang="en-US" sz="1100" dirty="0"/>
              <a:t>回連続の第</a:t>
            </a:r>
            <a:r>
              <a:rPr lang="en-US" altLang="ja-JP" sz="1100" dirty="0"/>
              <a:t>1</a:t>
            </a:r>
            <a:r>
              <a:rPr lang="ja-JP" altLang="en-US" sz="1100" dirty="0"/>
              <a:t>位獲得となり、顔認証における</a:t>
            </a:r>
            <a:r>
              <a:rPr lang="en-US" altLang="ja-JP" sz="1100" dirty="0"/>
              <a:t>NEC</a:t>
            </a:r>
            <a:r>
              <a:rPr lang="ja-JP" altLang="en-US" sz="1100" dirty="0"/>
              <a:t>の技術力の高さを確実なものとしました（</a:t>
            </a:r>
            <a:r>
              <a:rPr lang="ja-JP" altLang="en-US" sz="1100" dirty="0">
                <a:hlinkClick r:id="rId8"/>
              </a:rPr>
              <a:t>注</a:t>
            </a:r>
            <a:r>
              <a:rPr lang="en-US" altLang="ja-JP" sz="1100" dirty="0">
                <a:hlinkClick r:id="rId8"/>
              </a:rPr>
              <a:t>5</a:t>
            </a:r>
            <a:r>
              <a:rPr lang="ja-JP" altLang="en-US" sz="1100" dirty="0"/>
              <a:t>）。</a:t>
            </a:r>
            <a:br>
              <a:rPr lang="ja-JP" altLang="en-US" sz="1100" dirty="0"/>
            </a:br>
            <a:r>
              <a:rPr lang="ja-JP" altLang="en-US" sz="1100" dirty="0"/>
              <a:t>本テストでは、約</a:t>
            </a:r>
            <a:r>
              <a:rPr lang="en-US" altLang="ja-JP" sz="1100" dirty="0"/>
              <a:t>160</a:t>
            </a:r>
            <a:r>
              <a:rPr lang="ja-JP" altLang="en-US" sz="1100" dirty="0"/>
              <a:t>万人の顔画像データから任意の顔画像を検索する、「</a:t>
            </a:r>
            <a:r>
              <a:rPr lang="en-US" altLang="ja-JP" sz="1100" dirty="0"/>
              <a:t>1</a:t>
            </a:r>
            <a:r>
              <a:rPr lang="ja-JP" altLang="en-US" sz="1100" dirty="0"/>
              <a:t>対</a:t>
            </a:r>
            <a:r>
              <a:rPr lang="en-US" altLang="ja-JP" sz="1100" dirty="0"/>
              <a:t>N</a:t>
            </a:r>
            <a:r>
              <a:rPr lang="ja-JP" altLang="en-US" sz="1100" dirty="0"/>
              <a:t>照合」を対象とした精度の評価が行われました。その結果、</a:t>
            </a:r>
            <a:r>
              <a:rPr lang="en-US" altLang="ja-JP" sz="1100" dirty="0"/>
              <a:t>NEC</a:t>
            </a:r>
            <a:r>
              <a:rPr lang="ja-JP" altLang="en-US" sz="1100" dirty="0"/>
              <a:t>の顔認証アルゴリズムは、検索精度と速度の両方で他社を大きく引き離す第</a:t>
            </a:r>
            <a:r>
              <a:rPr lang="en-US" altLang="ja-JP" sz="1100" dirty="0"/>
              <a:t>1</a:t>
            </a:r>
            <a:r>
              <a:rPr lang="ja-JP" altLang="en-US" sz="1100" dirty="0"/>
              <a:t>位の評価を獲得しました。</a:t>
            </a:r>
            <a:br>
              <a:rPr lang="ja-JP" altLang="en-US" sz="1100" dirty="0"/>
            </a:br>
            <a:br>
              <a:rPr lang="ja-JP" altLang="en-US" sz="1100" dirty="0"/>
            </a:br>
            <a:r>
              <a:rPr lang="ja-JP" altLang="en-US" sz="1100" dirty="0"/>
              <a:t>さらに、</a:t>
            </a:r>
            <a:r>
              <a:rPr lang="en-US" altLang="ja-JP" sz="1100" dirty="0"/>
              <a:t>2</a:t>
            </a:r>
            <a:r>
              <a:rPr lang="ja-JP" altLang="en-US" sz="1100" dirty="0"/>
              <a:t>枚の顔画像が同一人物であるかを判定する「</a:t>
            </a:r>
            <a:r>
              <a:rPr lang="en-US" altLang="ja-JP" sz="1100" dirty="0"/>
              <a:t>1</a:t>
            </a:r>
            <a:r>
              <a:rPr lang="ja-JP" altLang="en-US" sz="1100" dirty="0"/>
              <a:t>対</a:t>
            </a:r>
            <a:r>
              <a:rPr lang="en-US" altLang="ja-JP" sz="1100" dirty="0"/>
              <a:t>1</a:t>
            </a:r>
            <a:r>
              <a:rPr lang="ja-JP" altLang="en-US" sz="1100" dirty="0"/>
              <a:t>照合」において、</a:t>
            </a:r>
            <a:r>
              <a:rPr lang="en-US" altLang="ja-JP" sz="1100" dirty="0"/>
              <a:t>NEC</a:t>
            </a:r>
            <a:r>
              <a:rPr lang="ja-JP" altLang="en-US" sz="1100" dirty="0"/>
              <a:t>が独自で評価を行った結果、当社の従来技術（</a:t>
            </a:r>
            <a:r>
              <a:rPr lang="ja-JP" altLang="en-US" sz="1100" dirty="0">
                <a:hlinkClick r:id="rId9"/>
              </a:rPr>
              <a:t>注</a:t>
            </a:r>
            <a:r>
              <a:rPr lang="en-US" altLang="ja-JP" sz="1100" dirty="0">
                <a:hlinkClick r:id="rId9"/>
              </a:rPr>
              <a:t>6</a:t>
            </a:r>
            <a:r>
              <a:rPr lang="ja-JP" altLang="en-US" sz="1100" dirty="0"/>
              <a:t>）と比べ、認証エラー率を約</a:t>
            </a:r>
            <a:r>
              <a:rPr lang="en-US" altLang="ja-JP" sz="1100" dirty="0"/>
              <a:t>1/3</a:t>
            </a:r>
            <a:r>
              <a:rPr lang="ja-JP" altLang="en-US" sz="1100" dirty="0"/>
              <a:t>に低減できました。</a:t>
            </a:r>
            <a:br>
              <a:rPr lang="ja-JP" altLang="en-US" sz="1100" dirty="0"/>
            </a:br>
            <a:br>
              <a:rPr lang="ja-JP" altLang="en-US" sz="1100" dirty="0"/>
            </a:br>
            <a:r>
              <a:rPr lang="en-US" altLang="ja-JP" sz="1100" dirty="0"/>
              <a:t>NEC</a:t>
            </a:r>
            <a:r>
              <a:rPr lang="ja-JP" altLang="en-US" sz="1100" dirty="0"/>
              <a:t>は「社会ソリューション事業」に注力しており、中でもグローバル成長戦略の柱として、「セーフティ事業」を強化しています。</a:t>
            </a:r>
            <a:r>
              <a:rPr lang="en-US" altLang="ja-JP" sz="1100" dirty="0"/>
              <a:t>NEC</a:t>
            </a:r>
            <a:r>
              <a:rPr lang="ja-JP" altLang="en-US" sz="1100" dirty="0"/>
              <a:t>は最先端の顔認証技術を、国民</a:t>
            </a:r>
            <a:r>
              <a:rPr lang="en-US" altLang="ja-JP" sz="1100" dirty="0"/>
              <a:t>ID</a:t>
            </a:r>
            <a:r>
              <a:rPr lang="ja-JP" altLang="en-US" sz="1100" dirty="0"/>
              <a:t>や出入国管理などの国家インフラから、官公庁･企業でのセキュリティ対策などに提供することで、安全･安心な社会づくりに貢献していきます。</a:t>
            </a:r>
          </a:p>
        </p:txBody>
      </p:sp>
      <p:sp>
        <p:nvSpPr>
          <p:cNvPr id="5" name="正方形/長方形 4"/>
          <p:cNvSpPr/>
          <p:nvPr/>
        </p:nvSpPr>
        <p:spPr>
          <a:xfrm>
            <a:off x="4247311" y="577012"/>
            <a:ext cx="4896689" cy="338554"/>
          </a:xfrm>
          <a:prstGeom prst="rect">
            <a:avLst/>
          </a:prstGeom>
          <a:gradFill>
            <a:gsLst>
              <a:gs pos="0">
                <a:srgbClr val="0070C0"/>
              </a:gs>
              <a:gs pos="91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altLang="ja-JP" sz="1600" dirty="0">
                <a:solidFill>
                  <a:schemeClr val="bg1"/>
                </a:solidFill>
              </a:rPr>
              <a:t>【</a:t>
            </a:r>
            <a:r>
              <a:rPr lang="ja-JP" altLang="en-US" sz="1600" dirty="0">
                <a:solidFill>
                  <a:schemeClr val="bg1"/>
                </a:solidFill>
              </a:rPr>
              <a:t>世界が認める顔認証技術 ベンチマーク</a:t>
            </a:r>
            <a:r>
              <a:rPr lang="en-US" altLang="ja-JP" sz="1600" dirty="0">
                <a:solidFill>
                  <a:schemeClr val="bg1"/>
                </a:solidFill>
              </a:rPr>
              <a:t>1</a:t>
            </a:r>
            <a:r>
              <a:rPr lang="ja-JP" altLang="en-US" sz="1600" dirty="0">
                <a:solidFill>
                  <a:schemeClr val="bg1"/>
                </a:solidFill>
              </a:rPr>
              <a:t>位を獲得！</a:t>
            </a:r>
            <a:r>
              <a:rPr lang="en-US" altLang="ja-JP" sz="1600" dirty="0">
                <a:solidFill>
                  <a:schemeClr val="bg1"/>
                </a:solidFill>
              </a:rPr>
              <a:t>】</a:t>
            </a:r>
            <a:endParaRPr lang="ja-JP" altLang="en-US" sz="1600" dirty="0">
              <a:solidFill>
                <a:schemeClr val="bg1"/>
              </a:solidFill>
            </a:endParaRPr>
          </a:p>
        </p:txBody>
      </p:sp>
      <p:pic>
        <p:nvPicPr>
          <p:cNvPr id="7" name="図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88232" y="3363838"/>
            <a:ext cx="2123728" cy="648917"/>
          </a:xfrm>
          <a:prstGeom prst="rect">
            <a:avLst/>
          </a:prstGeom>
        </p:spPr>
      </p:pic>
      <p:cxnSp>
        <p:nvCxnSpPr>
          <p:cNvPr id="10" name="直線コネクタ 9"/>
          <p:cNvCxnSpPr/>
          <p:nvPr/>
        </p:nvCxnSpPr>
        <p:spPr>
          <a:xfrm>
            <a:off x="2088232" y="4712396"/>
            <a:ext cx="7396696" cy="0"/>
          </a:xfrm>
          <a:prstGeom prst="line">
            <a:avLst/>
          </a:prstGeom>
        </p:spPr>
        <p:style>
          <a:lnRef idx="3">
            <a:schemeClr val="accent1"/>
          </a:lnRef>
          <a:fillRef idx="0">
            <a:schemeClr val="accent1"/>
          </a:fillRef>
          <a:effectRef idx="2">
            <a:schemeClr val="accent1"/>
          </a:effectRef>
          <a:fontRef idx="minor">
            <a:schemeClr val="tx1"/>
          </a:fontRef>
        </p:style>
      </p:cxnSp>
      <p:pic>
        <p:nvPicPr>
          <p:cNvPr id="13" name="図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565359" y="4923779"/>
            <a:ext cx="543145" cy="209635"/>
          </a:xfrm>
          <a:prstGeom prst="rect">
            <a:avLst/>
          </a:prstGeom>
        </p:spPr>
      </p:pic>
      <p:sp>
        <p:nvSpPr>
          <p:cNvPr id="14" name="テキスト ボックス 13"/>
          <p:cNvSpPr txBox="1"/>
          <p:nvPr/>
        </p:nvSpPr>
        <p:spPr>
          <a:xfrm>
            <a:off x="2791928" y="186194"/>
            <a:ext cx="5164448" cy="369332"/>
          </a:xfrm>
          <a:prstGeom prst="rect">
            <a:avLst/>
          </a:prstGeom>
          <a:noFill/>
        </p:spPr>
        <p:txBody>
          <a:bodyPr wrap="square" rtlCol="0">
            <a:spAutoFit/>
          </a:bodyPr>
          <a:lstStyle/>
          <a:p>
            <a:r>
              <a:rPr kumimoji="1" lang="ja-JP" altLang="en-US" dirty="0">
                <a:solidFill>
                  <a:srgbClr val="00B0F0"/>
                </a:solidFill>
              </a:rPr>
              <a:t>豊富な画像解析プラグイン　オンボード画像解析</a:t>
            </a:r>
          </a:p>
        </p:txBody>
      </p:sp>
      <p:pic>
        <p:nvPicPr>
          <p:cNvPr id="15" name="図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496" y="40936"/>
            <a:ext cx="2525688" cy="448310"/>
          </a:xfrm>
          <a:prstGeom prst="rect">
            <a:avLst/>
          </a:prstGeom>
        </p:spPr>
      </p:pic>
      <p:pic>
        <p:nvPicPr>
          <p:cNvPr id="16" name="図 1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32674" y="4582247"/>
            <a:ext cx="1280550" cy="278512"/>
          </a:xfrm>
          <a:prstGeom prst="rect">
            <a:avLst/>
          </a:prstGeom>
        </p:spPr>
      </p:pic>
      <p:sp>
        <p:nvSpPr>
          <p:cNvPr id="9" name="スライド番号プレースホルダー 8"/>
          <p:cNvSpPr>
            <a:spLocks noGrp="1"/>
          </p:cNvSpPr>
          <p:nvPr>
            <p:ph type="sldNum" sz="quarter" idx="12"/>
          </p:nvPr>
        </p:nvSpPr>
        <p:spPr/>
        <p:txBody>
          <a:bodyPr/>
          <a:lstStyle/>
          <a:p>
            <a:fld id="{E7F9721E-9075-49C7-B164-96523C2653BD}" type="slidenum">
              <a:rPr kumimoji="1" lang="ja-JP" altLang="en-US" smtClean="0"/>
              <a:t>17</a:t>
            </a:fld>
            <a:endParaRPr kumimoji="1" lang="ja-JP" altLang="en-US"/>
          </a:p>
        </p:txBody>
      </p:sp>
      <p:pic>
        <p:nvPicPr>
          <p:cNvPr id="11" name="図 10"/>
          <p:cNvPicPr>
            <a:picLocks noChangeAspect="1"/>
          </p:cNvPicPr>
          <p:nvPr/>
        </p:nvPicPr>
        <p:blipFill>
          <a:blip r:embed="rId14"/>
          <a:stretch>
            <a:fillRect/>
          </a:stretch>
        </p:blipFill>
        <p:spPr>
          <a:xfrm>
            <a:off x="307624" y="597072"/>
            <a:ext cx="3776224" cy="1932434"/>
          </a:xfrm>
          <a:prstGeom prst="rect">
            <a:avLst/>
          </a:prstGeom>
        </p:spPr>
      </p:pic>
    </p:spTree>
    <p:extLst>
      <p:ext uri="{BB962C8B-B14F-4D97-AF65-F5344CB8AC3E}">
        <p14:creationId xmlns:p14="http://schemas.microsoft.com/office/powerpoint/2010/main" val="26353118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直線コネクタ 9"/>
          <p:cNvCxnSpPr/>
          <p:nvPr/>
        </p:nvCxnSpPr>
        <p:spPr>
          <a:xfrm>
            <a:off x="2088232" y="4712396"/>
            <a:ext cx="7396696" cy="0"/>
          </a:xfrm>
          <a:prstGeom prst="line">
            <a:avLst/>
          </a:prstGeom>
        </p:spPr>
        <p:style>
          <a:lnRef idx="3">
            <a:schemeClr val="accent1"/>
          </a:lnRef>
          <a:fillRef idx="0">
            <a:schemeClr val="accent1"/>
          </a:fillRef>
          <a:effectRef idx="2">
            <a:schemeClr val="accent1"/>
          </a:effectRef>
          <a:fontRef idx="minor">
            <a:schemeClr val="tx1"/>
          </a:fontRef>
        </p:style>
      </p:cxnSp>
      <p:pic>
        <p:nvPicPr>
          <p:cNvPr id="13" name="図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5359" y="4923779"/>
            <a:ext cx="543145" cy="209635"/>
          </a:xfrm>
          <a:prstGeom prst="rect">
            <a:avLst/>
          </a:prstGeom>
        </p:spPr>
      </p:pic>
      <p:sp>
        <p:nvSpPr>
          <p:cNvPr id="14" name="テキスト ボックス 13"/>
          <p:cNvSpPr txBox="1"/>
          <p:nvPr/>
        </p:nvSpPr>
        <p:spPr>
          <a:xfrm>
            <a:off x="2791928" y="186194"/>
            <a:ext cx="5164448" cy="369332"/>
          </a:xfrm>
          <a:prstGeom prst="rect">
            <a:avLst/>
          </a:prstGeom>
          <a:noFill/>
        </p:spPr>
        <p:txBody>
          <a:bodyPr wrap="square" rtlCol="0">
            <a:spAutoFit/>
          </a:bodyPr>
          <a:lstStyle/>
          <a:p>
            <a:r>
              <a:rPr kumimoji="1" lang="ja-JP" altLang="en-US" dirty="0">
                <a:solidFill>
                  <a:srgbClr val="00B0F0"/>
                </a:solidFill>
              </a:rPr>
              <a:t>豊富な画像解析プラグイン　オンボード画像解析</a:t>
            </a:r>
          </a:p>
        </p:txBody>
      </p:sp>
      <p:pic>
        <p:nvPicPr>
          <p:cNvPr id="15" name="図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96" y="40936"/>
            <a:ext cx="2525688" cy="448310"/>
          </a:xfrm>
          <a:prstGeom prst="rect">
            <a:avLst/>
          </a:prstGeom>
        </p:spPr>
      </p:pic>
      <p:pic>
        <p:nvPicPr>
          <p:cNvPr id="16" name="図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2674" y="4582247"/>
            <a:ext cx="1280550" cy="278512"/>
          </a:xfrm>
          <a:prstGeom prst="rect">
            <a:avLst/>
          </a:prstGeom>
        </p:spPr>
      </p:pic>
      <p:sp>
        <p:nvSpPr>
          <p:cNvPr id="9" name="スライド番号プレースホルダー 8"/>
          <p:cNvSpPr>
            <a:spLocks noGrp="1"/>
          </p:cNvSpPr>
          <p:nvPr>
            <p:ph type="sldNum" sz="quarter" idx="12"/>
          </p:nvPr>
        </p:nvSpPr>
        <p:spPr/>
        <p:txBody>
          <a:bodyPr/>
          <a:lstStyle/>
          <a:p>
            <a:fld id="{E7F9721E-9075-49C7-B164-96523C2653BD}" type="slidenum">
              <a:rPr kumimoji="1" lang="ja-JP" altLang="en-US" smtClean="0"/>
              <a:t>18</a:t>
            </a:fld>
            <a:endParaRPr kumimoji="1" lang="ja-JP" altLang="en-US"/>
          </a:p>
        </p:txBody>
      </p:sp>
      <p:pic>
        <p:nvPicPr>
          <p:cNvPr id="2" name="図 1"/>
          <p:cNvPicPr>
            <a:picLocks noChangeAspect="1"/>
          </p:cNvPicPr>
          <p:nvPr/>
        </p:nvPicPr>
        <p:blipFill>
          <a:blip r:embed="rId6"/>
          <a:stretch>
            <a:fillRect/>
          </a:stretch>
        </p:blipFill>
        <p:spPr>
          <a:xfrm>
            <a:off x="484769" y="483518"/>
            <a:ext cx="7183575" cy="4065221"/>
          </a:xfrm>
          <a:prstGeom prst="rect">
            <a:avLst/>
          </a:prstGeom>
        </p:spPr>
      </p:pic>
    </p:spTree>
    <p:extLst>
      <p:ext uri="{BB962C8B-B14F-4D97-AF65-F5344CB8AC3E}">
        <p14:creationId xmlns:p14="http://schemas.microsoft.com/office/powerpoint/2010/main" val="35457644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直線コネクタ 9"/>
          <p:cNvCxnSpPr/>
          <p:nvPr/>
        </p:nvCxnSpPr>
        <p:spPr>
          <a:xfrm>
            <a:off x="2088232" y="4712396"/>
            <a:ext cx="7396696" cy="0"/>
          </a:xfrm>
          <a:prstGeom prst="line">
            <a:avLst/>
          </a:prstGeom>
        </p:spPr>
        <p:style>
          <a:lnRef idx="3">
            <a:schemeClr val="accent1"/>
          </a:lnRef>
          <a:fillRef idx="0">
            <a:schemeClr val="accent1"/>
          </a:fillRef>
          <a:effectRef idx="2">
            <a:schemeClr val="accent1"/>
          </a:effectRef>
          <a:fontRef idx="minor">
            <a:schemeClr val="tx1"/>
          </a:fontRef>
        </p:style>
      </p:cxnSp>
      <p:pic>
        <p:nvPicPr>
          <p:cNvPr id="13" name="図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5359" y="4923779"/>
            <a:ext cx="543145" cy="209635"/>
          </a:xfrm>
          <a:prstGeom prst="rect">
            <a:avLst/>
          </a:prstGeom>
        </p:spPr>
      </p:pic>
      <p:sp>
        <p:nvSpPr>
          <p:cNvPr id="14" name="テキスト ボックス 13"/>
          <p:cNvSpPr txBox="1"/>
          <p:nvPr/>
        </p:nvSpPr>
        <p:spPr>
          <a:xfrm>
            <a:off x="2791928" y="186194"/>
            <a:ext cx="5164448" cy="369332"/>
          </a:xfrm>
          <a:prstGeom prst="rect">
            <a:avLst/>
          </a:prstGeom>
          <a:noFill/>
        </p:spPr>
        <p:txBody>
          <a:bodyPr wrap="square" rtlCol="0">
            <a:spAutoFit/>
          </a:bodyPr>
          <a:lstStyle/>
          <a:p>
            <a:r>
              <a:rPr kumimoji="1" lang="ja-JP" altLang="en-US" dirty="0">
                <a:solidFill>
                  <a:srgbClr val="00B0F0"/>
                </a:solidFill>
              </a:rPr>
              <a:t>豊富な画像解析プラグイン　オンボード画像解析</a:t>
            </a:r>
          </a:p>
        </p:txBody>
      </p:sp>
      <p:pic>
        <p:nvPicPr>
          <p:cNvPr id="15" name="図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96" y="40936"/>
            <a:ext cx="2525688" cy="448310"/>
          </a:xfrm>
          <a:prstGeom prst="rect">
            <a:avLst/>
          </a:prstGeom>
        </p:spPr>
      </p:pic>
      <p:pic>
        <p:nvPicPr>
          <p:cNvPr id="16" name="図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2674" y="4582247"/>
            <a:ext cx="1280550" cy="278512"/>
          </a:xfrm>
          <a:prstGeom prst="rect">
            <a:avLst/>
          </a:prstGeom>
        </p:spPr>
      </p:pic>
      <p:sp>
        <p:nvSpPr>
          <p:cNvPr id="9" name="スライド番号プレースホルダー 8"/>
          <p:cNvSpPr>
            <a:spLocks noGrp="1"/>
          </p:cNvSpPr>
          <p:nvPr>
            <p:ph type="sldNum" sz="quarter" idx="12"/>
          </p:nvPr>
        </p:nvSpPr>
        <p:spPr/>
        <p:txBody>
          <a:bodyPr/>
          <a:lstStyle/>
          <a:p>
            <a:fld id="{E7F9721E-9075-49C7-B164-96523C2653BD}" type="slidenum">
              <a:rPr kumimoji="1" lang="ja-JP" altLang="en-US" smtClean="0"/>
              <a:t>19</a:t>
            </a:fld>
            <a:endParaRPr kumimoji="1" lang="ja-JP" altLang="en-US"/>
          </a:p>
        </p:txBody>
      </p:sp>
      <p:pic>
        <p:nvPicPr>
          <p:cNvPr id="3" name="図 2"/>
          <p:cNvPicPr>
            <a:picLocks noChangeAspect="1"/>
          </p:cNvPicPr>
          <p:nvPr/>
        </p:nvPicPr>
        <p:blipFill>
          <a:blip r:embed="rId6"/>
          <a:stretch>
            <a:fillRect/>
          </a:stretch>
        </p:blipFill>
        <p:spPr>
          <a:xfrm>
            <a:off x="539552" y="537884"/>
            <a:ext cx="7185497" cy="4048167"/>
          </a:xfrm>
          <a:prstGeom prst="rect">
            <a:avLst/>
          </a:prstGeom>
        </p:spPr>
      </p:pic>
    </p:spTree>
    <p:extLst>
      <p:ext uri="{BB962C8B-B14F-4D97-AF65-F5344CB8AC3E}">
        <p14:creationId xmlns:p14="http://schemas.microsoft.com/office/powerpoint/2010/main" val="5210248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2088232" y="4712396"/>
            <a:ext cx="7396696" cy="0"/>
          </a:xfrm>
          <a:prstGeom prst="line">
            <a:avLst/>
          </a:prstGeom>
        </p:spPr>
        <p:style>
          <a:lnRef idx="3">
            <a:schemeClr val="accent1"/>
          </a:lnRef>
          <a:fillRef idx="0">
            <a:schemeClr val="accent1"/>
          </a:fillRef>
          <a:effectRef idx="2">
            <a:schemeClr val="accent1"/>
          </a:effectRef>
          <a:fontRef idx="minor">
            <a:schemeClr val="tx1"/>
          </a:fontRef>
        </p:style>
      </p:cxn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5359" y="4923779"/>
            <a:ext cx="543145" cy="209635"/>
          </a:xfrm>
          <a:prstGeom prst="rect">
            <a:avLst/>
          </a:prstGeom>
        </p:spPr>
      </p:pic>
      <p:sp>
        <p:nvSpPr>
          <p:cNvPr id="8" name="スライド番号プレースホルダー 7"/>
          <p:cNvSpPr>
            <a:spLocks noGrp="1"/>
          </p:cNvSpPr>
          <p:nvPr>
            <p:ph type="sldNum" sz="quarter" idx="12"/>
          </p:nvPr>
        </p:nvSpPr>
        <p:spPr/>
        <p:txBody>
          <a:bodyPr/>
          <a:lstStyle/>
          <a:p>
            <a:fld id="{E7F9721E-9075-49C7-B164-96523C2653BD}" type="slidenum">
              <a:rPr kumimoji="1" lang="ja-JP" altLang="en-US" smtClean="0"/>
              <a:t>2</a:t>
            </a:fld>
            <a:endParaRPr kumimoji="1" lang="ja-JP" altLang="en-US" dirty="0"/>
          </a:p>
        </p:txBody>
      </p:sp>
      <p:sp>
        <p:nvSpPr>
          <p:cNvPr id="9" name="テキスト ボックス 8"/>
          <p:cNvSpPr txBox="1"/>
          <p:nvPr/>
        </p:nvSpPr>
        <p:spPr>
          <a:xfrm>
            <a:off x="8244408" y="4371950"/>
            <a:ext cx="864096" cy="230832"/>
          </a:xfrm>
          <a:prstGeom prst="rect">
            <a:avLst/>
          </a:prstGeom>
          <a:noFill/>
        </p:spPr>
        <p:txBody>
          <a:bodyPr wrap="square" rtlCol="0">
            <a:spAutoFit/>
          </a:bodyPr>
          <a:lstStyle/>
          <a:p>
            <a:r>
              <a:rPr kumimoji="1" lang="en-US" altLang="ja-JP" sz="900" dirty="0"/>
              <a:t>2016/10/10</a:t>
            </a:r>
            <a:r>
              <a:rPr kumimoji="1" lang="ja-JP" altLang="en-US" sz="900" dirty="0"/>
              <a:t>版</a:t>
            </a:r>
          </a:p>
        </p:txBody>
      </p:sp>
      <p:pic>
        <p:nvPicPr>
          <p:cNvPr id="1026" name="Picture 2" descr="「security center genetec logo」の画像検索結果"/>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33319"/>
            <a:ext cx="3184721" cy="973719"/>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1643336" y="1707654"/>
            <a:ext cx="5976664" cy="1569660"/>
          </a:xfrm>
          <a:prstGeom prst="rect">
            <a:avLst/>
          </a:prstGeom>
          <a:noFill/>
        </p:spPr>
        <p:txBody>
          <a:bodyPr wrap="square" rtlCol="0">
            <a:spAutoFit/>
          </a:bodyPr>
          <a:lstStyle/>
          <a:p>
            <a:r>
              <a:rPr kumimoji="1" lang="ja-JP" altLang="en-US" sz="9600" dirty="0"/>
              <a:t>映像を見る</a:t>
            </a:r>
          </a:p>
        </p:txBody>
      </p:sp>
    </p:spTree>
    <p:extLst>
      <p:ext uri="{BB962C8B-B14F-4D97-AF65-F5344CB8AC3E}">
        <p14:creationId xmlns:p14="http://schemas.microsoft.com/office/powerpoint/2010/main" val="22203604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直線コネクタ 9"/>
          <p:cNvCxnSpPr/>
          <p:nvPr/>
        </p:nvCxnSpPr>
        <p:spPr>
          <a:xfrm>
            <a:off x="2088232" y="4712396"/>
            <a:ext cx="7396696" cy="0"/>
          </a:xfrm>
          <a:prstGeom prst="line">
            <a:avLst/>
          </a:prstGeom>
        </p:spPr>
        <p:style>
          <a:lnRef idx="3">
            <a:schemeClr val="accent1"/>
          </a:lnRef>
          <a:fillRef idx="0">
            <a:schemeClr val="accent1"/>
          </a:fillRef>
          <a:effectRef idx="2">
            <a:schemeClr val="accent1"/>
          </a:effectRef>
          <a:fontRef idx="minor">
            <a:schemeClr val="tx1"/>
          </a:fontRef>
        </p:style>
      </p:cxnSp>
      <p:pic>
        <p:nvPicPr>
          <p:cNvPr id="13" name="図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5359" y="4923779"/>
            <a:ext cx="543145" cy="209635"/>
          </a:xfrm>
          <a:prstGeom prst="rect">
            <a:avLst/>
          </a:prstGeom>
        </p:spPr>
      </p:pic>
      <p:sp>
        <p:nvSpPr>
          <p:cNvPr id="14" name="テキスト ボックス 13"/>
          <p:cNvSpPr txBox="1"/>
          <p:nvPr/>
        </p:nvSpPr>
        <p:spPr>
          <a:xfrm>
            <a:off x="2791928" y="186194"/>
            <a:ext cx="5164448" cy="369332"/>
          </a:xfrm>
          <a:prstGeom prst="rect">
            <a:avLst/>
          </a:prstGeom>
          <a:noFill/>
        </p:spPr>
        <p:txBody>
          <a:bodyPr wrap="square" rtlCol="0">
            <a:spAutoFit/>
          </a:bodyPr>
          <a:lstStyle/>
          <a:p>
            <a:r>
              <a:rPr kumimoji="1" lang="ja-JP" altLang="en-US" dirty="0">
                <a:solidFill>
                  <a:srgbClr val="00B0F0"/>
                </a:solidFill>
              </a:rPr>
              <a:t>豊富な画像解析プラグイン　オンボード画像解析</a:t>
            </a:r>
          </a:p>
        </p:txBody>
      </p:sp>
      <p:pic>
        <p:nvPicPr>
          <p:cNvPr id="15" name="図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96" y="40936"/>
            <a:ext cx="2525688" cy="448310"/>
          </a:xfrm>
          <a:prstGeom prst="rect">
            <a:avLst/>
          </a:prstGeom>
        </p:spPr>
      </p:pic>
      <p:pic>
        <p:nvPicPr>
          <p:cNvPr id="16" name="図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2674" y="4582247"/>
            <a:ext cx="1280550" cy="278512"/>
          </a:xfrm>
          <a:prstGeom prst="rect">
            <a:avLst/>
          </a:prstGeom>
        </p:spPr>
      </p:pic>
      <p:sp>
        <p:nvSpPr>
          <p:cNvPr id="9" name="スライド番号プレースホルダー 8"/>
          <p:cNvSpPr>
            <a:spLocks noGrp="1"/>
          </p:cNvSpPr>
          <p:nvPr>
            <p:ph type="sldNum" sz="quarter" idx="12"/>
          </p:nvPr>
        </p:nvSpPr>
        <p:spPr/>
        <p:txBody>
          <a:bodyPr/>
          <a:lstStyle/>
          <a:p>
            <a:fld id="{E7F9721E-9075-49C7-B164-96523C2653BD}" type="slidenum">
              <a:rPr kumimoji="1" lang="ja-JP" altLang="en-US" smtClean="0"/>
              <a:t>20</a:t>
            </a:fld>
            <a:endParaRPr kumimoji="1" lang="ja-JP" altLang="en-US"/>
          </a:p>
        </p:txBody>
      </p:sp>
      <p:pic>
        <p:nvPicPr>
          <p:cNvPr id="2" name="図 1"/>
          <p:cNvPicPr>
            <a:picLocks noChangeAspect="1"/>
          </p:cNvPicPr>
          <p:nvPr/>
        </p:nvPicPr>
        <p:blipFill>
          <a:blip r:embed="rId6"/>
          <a:stretch>
            <a:fillRect/>
          </a:stretch>
        </p:blipFill>
        <p:spPr>
          <a:xfrm>
            <a:off x="611560" y="544112"/>
            <a:ext cx="7029664" cy="3983269"/>
          </a:xfrm>
          <a:prstGeom prst="rect">
            <a:avLst/>
          </a:prstGeom>
        </p:spPr>
      </p:pic>
    </p:spTree>
    <p:extLst>
      <p:ext uri="{BB962C8B-B14F-4D97-AF65-F5344CB8AC3E}">
        <p14:creationId xmlns:p14="http://schemas.microsoft.com/office/powerpoint/2010/main" val="7295579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直線コネクタ 9"/>
          <p:cNvCxnSpPr/>
          <p:nvPr/>
        </p:nvCxnSpPr>
        <p:spPr>
          <a:xfrm>
            <a:off x="2088232" y="4712396"/>
            <a:ext cx="7396696" cy="0"/>
          </a:xfrm>
          <a:prstGeom prst="line">
            <a:avLst/>
          </a:prstGeom>
        </p:spPr>
        <p:style>
          <a:lnRef idx="3">
            <a:schemeClr val="accent1"/>
          </a:lnRef>
          <a:fillRef idx="0">
            <a:schemeClr val="accent1"/>
          </a:fillRef>
          <a:effectRef idx="2">
            <a:schemeClr val="accent1"/>
          </a:effectRef>
          <a:fontRef idx="minor">
            <a:schemeClr val="tx1"/>
          </a:fontRef>
        </p:style>
      </p:cxnSp>
      <p:pic>
        <p:nvPicPr>
          <p:cNvPr id="13" name="図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5359" y="4923779"/>
            <a:ext cx="543145" cy="209635"/>
          </a:xfrm>
          <a:prstGeom prst="rect">
            <a:avLst/>
          </a:prstGeom>
        </p:spPr>
      </p:pic>
      <p:sp>
        <p:nvSpPr>
          <p:cNvPr id="14" name="テキスト ボックス 13"/>
          <p:cNvSpPr txBox="1"/>
          <p:nvPr/>
        </p:nvSpPr>
        <p:spPr>
          <a:xfrm>
            <a:off x="2791928" y="186194"/>
            <a:ext cx="5164448" cy="369332"/>
          </a:xfrm>
          <a:prstGeom prst="rect">
            <a:avLst/>
          </a:prstGeom>
          <a:noFill/>
        </p:spPr>
        <p:txBody>
          <a:bodyPr wrap="square" rtlCol="0">
            <a:spAutoFit/>
          </a:bodyPr>
          <a:lstStyle/>
          <a:p>
            <a:r>
              <a:rPr kumimoji="1" lang="ja-JP" altLang="en-US" dirty="0">
                <a:solidFill>
                  <a:srgbClr val="00B0F0"/>
                </a:solidFill>
              </a:rPr>
              <a:t>豊富な画像解析プラグイン　オンボード画像解析</a:t>
            </a:r>
          </a:p>
        </p:txBody>
      </p:sp>
      <p:pic>
        <p:nvPicPr>
          <p:cNvPr id="15" name="図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96" y="40936"/>
            <a:ext cx="2525688" cy="448310"/>
          </a:xfrm>
          <a:prstGeom prst="rect">
            <a:avLst/>
          </a:prstGeom>
        </p:spPr>
      </p:pic>
      <p:pic>
        <p:nvPicPr>
          <p:cNvPr id="16" name="図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2674" y="4582247"/>
            <a:ext cx="1280550" cy="278512"/>
          </a:xfrm>
          <a:prstGeom prst="rect">
            <a:avLst/>
          </a:prstGeom>
        </p:spPr>
      </p:pic>
      <p:sp>
        <p:nvSpPr>
          <p:cNvPr id="9" name="スライド番号プレースホルダー 8"/>
          <p:cNvSpPr>
            <a:spLocks noGrp="1"/>
          </p:cNvSpPr>
          <p:nvPr>
            <p:ph type="sldNum" sz="quarter" idx="12"/>
          </p:nvPr>
        </p:nvSpPr>
        <p:spPr/>
        <p:txBody>
          <a:bodyPr/>
          <a:lstStyle/>
          <a:p>
            <a:fld id="{E7F9721E-9075-49C7-B164-96523C2653BD}" type="slidenum">
              <a:rPr kumimoji="1" lang="ja-JP" altLang="en-US" smtClean="0"/>
              <a:t>21</a:t>
            </a:fld>
            <a:endParaRPr kumimoji="1" lang="ja-JP" altLang="en-US"/>
          </a:p>
        </p:txBody>
      </p:sp>
      <p:pic>
        <p:nvPicPr>
          <p:cNvPr id="3" name="図 2"/>
          <p:cNvPicPr>
            <a:picLocks noChangeAspect="1"/>
          </p:cNvPicPr>
          <p:nvPr/>
        </p:nvPicPr>
        <p:blipFill>
          <a:blip r:embed="rId6"/>
          <a:stretch>
            <a:fillRect/>
          </a:stretch>
        </p:blipFill>
        <p:spPr>
          <a:xfrm>
            <a:off x="539552" y="524126"/>
            <a:ext cx="6964808" cy="3965814"/>
          </a:xfrm>
          <a:prstGeom prst="rect">
            <a:avLst/>
          </a:prstGeom>
        </p:spPr>
      </p:pic>
    </p:spTree>
    <p:extLst>
      <p:ext uri="{BB962C8B-B14F-4D97-AF65-F5344CB8AC3E}">
        <p14:creationId xmlns:p14="http://schemas.microsoft.com/office/powerpoint/2010/main" val="32250459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直線コネクタ 9"/>
          <p:cNvCxnSpPr/>
          <p:nvPr/>
        </p:nvCxnSpPr>
        <p:spPr>
          <a:xfrm>
            <a:off x="2088232" y="4712396"/>
            <a:ext cx="7396696" cy="0"/>
          </a:xfrm>
          <a:prstGeom prst="line">
            <a:avLst/>
          </a:prstGeom>
        </p:spPr>
        <p:style>
          <a:lnRef idx="3">
            <a:schemeClr val="accent1"/>
          </a:lnRef>
          <a:fillRef idx="0">
            <a:schemeClr val="accent1"/>
          </a:fillRef>
          <a:effectRef idx="2">
            <a:schemeClr val="accent1"/>
          </a:effectRef>
          <a:fontRef idx="minor">
            <a:schemeClr val="tx1"/>
          </a:fontRef>
        </p:style>
      </p:cxnSp>
      <p:pic>
        <p:nvPicPr>
          <p:cNvPr id="13" name="図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5359" y="4923779"/>
            <a:ext cx="543145" cy="209635"/>
          </a:xfrm>
          <a:prstGeom prst="rect">
            <a:avLst/>
          </a:prstGeom>
        </p:spPr>
      </p:pic>
      <p:sp>
        <p:nvSpPr>
          <p:cNvPr id="14" name="テキスト ボックス 13"/>
          <p:cNvSpPr txBox="1"/>
          <p:nvPr/>
        </p:nvSpPr>
        <p:spPr>
          <a:xfrm>
            <a:off x="2791928" y="186194"/>
            <a:ext cx="5164448" cy="369332"/>
          </a:xfrm>
          <a:prstGeom prst="rect">
            <a:avLst/>
          </a:prstGeom>
          <a:noFill/>
        </p:spPr>
        <p:txBody>
          <a:bodyPr wrap="square" rtlCol="0">
            <a:spAutoFit/>
          </a:bodyPr>
          <a:lstStyle/>
          <a:p>
            <a:r>
              <a:rPr kumimoji="1" lang="ja-JP" altLang="en-US" dirty="0">
                <a:solidFill>
                  <a:srgbClr val="00B0F0"/>
                </a:solidFill>
              </a:rPr>
              <a:t>豊富な画像解析プラグイン　オンボード画像解析</a:t>
            </a:r>
          </a:p>
        </p:txBody>
      </p:sp>
      <p:pic>
        <p:nvPicPr>
          <p:cNvPr id="15" name="図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96" y="40936"/>
            <a:ext cx="2525688" cy="448310"/>
          </a:xfrm>
          <a:prstGeom prst="rect">
            <a:avLst/>
          </a:prstGeom>
        </p:spPr>
      </p:pic>
      <p:pic>
        <p:nvPicPr>
          <p:cNvPr id="16" name="図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2674" y="4582247"/>
            <a:ext cx="1280550" cy="278512"/>
          </a:xfrm>
          <a:prstGeom prst="rect">
            <a:avLst/>
          </a:prstGeom>
        </p:spPr>
      </p:pic>
      <p:sp>
        <p:nvSpPr>
          <p:cNvPr id="9" name="スライド番号プレースホルダー 8"/>
          <p:cNvSpPr>
            <a:spLocks noGrp="1"/>
          </p:cNvSpPr>
          <p:nvPr>
            <p:ph type="sldNum" sz="quarter" idx="12"/>
          </p:nvPr>
        </p:nvSpPr>
        <p:spPr/>
        <p:txBody>
          <a:bodyPr/>
          <a:lstStyle/>
          <a:p>
            <a:fld id="{E7F9721E-9075-49C7-B164-96523C2653BD}" type="slidenum">
              <a:rPr kumimoji="1" lang="ja-JP" altLang="en-US" smtClean="0"/>
              <a:t>22</a:t>
            </a:fld>
            <a:endParaRPr kumimoji="1" lang="ja-JP" altLang="en-US"/>
          </a:p>
        </p:txBody>
      </p:sp>
      <p:pic>
        <p:nvPicPr>
          <p:cNvPr id="2" name="図 1"/>
          <p:cNvPicPr>
            <a:picLocks noChangeAspect="1"/>
          </p:cNvPicPr>
          <p:nvPr/>
        </p:nvPicPr>
        <p:blipFill>
          <a:blip r:embed="rId6"/>
          <a:stretch>
            <a:fillRect/>
          </a:stretch>
        </p:blipFill>
        <p:spPr>
          <a:xfrm>
            <a:off x="467544" y="652394"/>
            <a:ext cx="6822302" cy="3837545"/>
          </a:xfrm>
          <a:prstGeom prst="rect">
            <a:avLst/>
          </a:prstGeom>
        </p:spPr>
      </p:pic>
    </p:spTree>
    <p:extLst>
      <p:ext uri="{BB962C8B-B14F-4D97-AF65-F5344CB8AC3E}">
        <p14:creationId xmlns:p14="http://schemas.microsoft.com/office/powerpoint/2010/main" val="26410781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直線コネクタ 9"/>
          <p:cNvCxnSpPr/>
          <p:nvPr/>
        </p:nvCxnSpPr>
        <p:spPr>
          <a:xfrm>
            <a:off x="2088232" y="4712396"/>
            <a:ext cx="7396696" cy="0"/>
          </a:xfrm>
          <a:prstGeom prst="line">
            <a:avLst/>
          </a:prstGeom>
        </p:spPr>
        <p:style>
          <a:lnRef idx="3">
            <a:schemeClr val="accent1"/>
          </a:lnRef>
          <a:fillRef idx="0">
            <a:schemeClr val="accent1"/>
          </a:fillRef>
          <a:effectRef idx="2">
            <a:schemeClr val="accent1"/>
          </a:effectRef>
          <a:fontRef idx="minor">
            <a:schemeClr val="tx1"/>
          </a:fontRef>
        </p:style>
      </p:cxnSp>
      <p:pic>
        <p:nvPicPr>
          <p:cNvPr id="13" name="図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5359" y="4923779"/>
            <a:ext cx="543145" cy="209635"/>
          </a:xfrm>
          <a:prstGeom prst="rect">
            <a:avLst/>
          </a:prstGeom>
        </p:spPr>
      </p:pic>
      <p:sp>
        <p:nvSpPr>
          <p:cNvPr id="14" name="テキスト ボックス 13"/>
          <p:cNvSpPr txBox="1"/>
          <p:nvPr/>
        </p:nvSpPr>
        <p:spPr>
          <a:xfrm>
            <a:off x="2791928" y="186194"/>
            <a:ext cx="5164448" cy="369332"/>
          </a:xfrm>
          <a:prstGeom prst="rect">
            <a:avLst/>
          </a:prstGeom>
          <a:noFill/>
        </p:spPr>
        <p:txBody>
          <a:bodyPr wrap="square" rtlCol="0">
            <a:spAutoFit/>
          </a:bodyPr>
          <a:lstStyle/>
          <a:p>
            <a:r>
              <a:rPr kumimoji="1" lang="ja-JP" altLang="en-US" dirty="0">
                <a:solidFill>
                  <a:srgbClr val="00B0F0"/>
                </a:solidFill>
              </a:rPr>
              <a:t>豊富な画像解析プラグイン　オンボード画像解析</a:t>
            </a:r>
          </a:p>
        </p:txBody>
      </p:sp>
      <p:pic>
        <p:nvPicPr>
          <p:cNvPr id="15" name="図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96" y="40936"/>
            <a:ext cx="2525688" cy="448310"/>
          </a:xfrm>
          <a:prstGeom prst="rect">
            <a:avLst/>
          </a:prstGeom>
        </p:spPr>
      </p:pic>
      <p:pic>
        <p:nvPicPr>
          <p:cNvPr id="16" name="図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2674" y="4582247"/>
            <a:ext cx="1280550" cy="278512"/>
          </a:xfrm>
          <a:prstGeom prst="rect">
            <a:avLst/>
          </a:prstGeom>
        </p:spPr>
      </p:pic>
      <p:sp>
        <p:nvSpPr>
          <p:cNvPr id="9" name="スライド番号プレースホルダー 8"/>
          <p:cNvSpPr>
            <a:spLocks noGrp="1"/>
          </p:cNvSpPr>
          <p:nvPr>
            <p:ph type="sldNum" sz="quarter" idx="12"/>
          </p:nvPr>
        </p:nvSpPr>
        <p:spPr/>
        <p:txBody>
          <a:bodyPr/>
          <a:lstStyle/>
          <a:p>
            <a:fld id="{E7F9721E-9075-49C7-B164-96523C2653BD}" type="slidenum">
              <a:rPr kumimoji="1" lang="ja-JP" altLang="en-US" smtClean="0"/>
              <a:t>23</a:t>
            </a:fld>
            <a:endParaRPr kumimoji="1" lang="ja-JP" altLang="en-US"/>
          </a:p>
        </p:txBody>
      </p:sp>
      <p:pic>
        <p:nvPicPr>
          <p:cNvPr id="3" name="図 2"/>
          <p:cNvPicPr>
            <a:picLocks noChangeAspect="1"/>
          </p:cNvPicPr>
          <p:nvPr/>
        </p:nvPicPr>
        <p:blipFill>
          <a:blip r:embed="rId6"/>
          <a:stretch>
            <a:fillRect/>
          </a:stretch>
        </p:blipFill>
        <p:spPr>
          <a:xfrm>
            <a:off x="467544" y="530182"/>
            <a:ext cx="6925938" cy="3948892"/>
          </a:xfrm>
          <a:prstGeom prst="rect">
            <a:avLst/>
          </a:prstGeom>
        </p:spPr>
      </p:pic>
    </p:spTree>
    <p:extLst>
      <p:ext uri="{BB962C8B-B14F-4D97-AF65-F5344CB8AC3E}">
        <p14:creationId xmlns:p14="http://schemas.microsoft.com/office/powerpoint/2010/main" val="40034612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直線コネクタ 9"/>
          <p:cNvCxnSpPr/>
          <p:nvPr/>
        </p:nvCxnSpPr>
        <p:spPr>
          <a:xfrm>
            <a:off x="2088232" y="4712396"/>
            <a:ext cx="7396696" cy="0"/>
          </a:xfrm>
          <a:prstGeom prst="line">
            <a:avLst/>
          </a:prstGeom>
        </p:spPr>
        <p:style>
          <a:lnRef idx="3">
            <a:schemeClr val="accent1"/>
          </a:lnRef>
          <a:fillRef idx="0">
            <a:schemeClr val="accent1"/>
          </a:fillRef>
          <a:effectRef idx="2">
            <a:schemeClr val="accent1"/>
          </a:effectRef>
          <a:fontRef idx="minor">
            <a:schemeClr val="tx1"/>
          </a:fontRef>
        </p:style>
      </p:cxnSp>
      <p:pic>
        <p:nvPicPr>
          <p:cNvPr id="13" name="図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5359" y="4923779"/>
            <a:ext cx="543145" cy="209635"/>
          </a:xfrm>
          <a:prstGeom prst="rect">
            <a:avLst/>
          </a:prstGeom>
        </p:spPr>
      </p:pic>
      <p:sp>
        <p:nvSpPr>
          <p:cNvPr id="14" name="テキスト ボックス 13"/>
          <p:cNvSpPr txBox="1"/>
          <p:nvPr/>
        </p:nvSpPr>
        <p:spPr>
          <a:xfrm>
            <a:off x="2791928" y="186194"/>
            <a:ext cx="5164448" cy="369332"/>
          </a:xfrm>
          <a:prstGeom prst="rect">
            <a:avLst/>
          </a:prstGeom>
          <a:noFill/>
        </p:spPr>
        <p:txBody>
          <a:bodyPr wrap="square" rtlCol="0">
            <a:spAutoFit/>
          </a:bodyPr>
          <a:lstStyle/>
          <a:p>
            <a:r>
              <a:rPr kumimoji="1" lang="ja-JP" altLang="en-US" dirty="0">
                <a:solidFill>
                  <a:srgbClr val="00B0F0"/>
                </a:solidFill>
              </a:rPr>
              <a:t>豊富な画像解析プラグイン　オンボード画像解析</a:t>
            </a:r>
          </a:p>
        </p:txBody>
      </p:sp>
      <p:pic>
        <p:nvPicPr>
          <p:cNvPr id="15" name="図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96" y="40936"/>
            <a:ext cx="2525688" cy="448310"/>
          </a:xfrm>
          <a:prstGeom prst="rect">
            <a:avLst/>
          </a:prstGeom>
        </p:spPr>
      </p:pic>
      <p:pic>
        <p:nvPicPr>
          <p:cNvPr id="16" name="図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2674" y="4582247"/>
            <a:ext cx="1280550" cy="278512"/>
          </a:xfrm>
          <a:prstGeom prst="rect">
            <a:avLst/>
          </a:prstGeom>
        </p:spPr>
      </p:pic>
      <p:sp>
        <p:nvSpPr>
          <p:cNvPr id="9" name="スライド番号プレースホルダー 8"/>
          <p:cNvSpPr>
            <a:spLocks noGrp="1"/>
          </p:cNvSpPr>
          <p:nvPr>
            <p:ph type="sldNum" sz="quarter" idx="12"/>
          </p:nvPr>
        </p:nvSpPr>
        <p:spPr/>
        <p:txBody>
          <a:bodyPr/>
          <a:lstStyle/>
          <a:p>
            <a:fld id="{E7F9721E-9075-49C7-B164-96523C2653BD}" type="slidenum">
              <a:rPr kumimoji="1" lang="ja-JP" altLang="en-US" smtClean="0"/>
              <a:t>24</a:t>
            </a:fld>
            <a:endParaRPr kumimoji="1" lang="ja-JP" altLang="en-US"/>
          </a:p>
        </p:txBody>
      </p:sp>
      <p:pic>
        <p:nvPicPr>
          <p:cNvPr id="2" name="図 1"/>
          <p:cNvPicPr>
            <a:picLocks noChangeAspect="1"/>
          </p:cNvPicPr>
          <p:nvPr/>
        </p:nvPicPr>
        <p:blipFill>
          <a:blip r:embed="rId6"/>
          <a:stretch>
            <a:fillRect/>
          </a:stretch>
        </p:blipFill>
        <p:spPr>
          <a:xfrm>
            <a:off x="467544" y="578092"/>
            <a:ext cx="6801900" cy="3911848"/>
          </a:xfrm>
          <a:prstGeom prst="rect">
            <a:avLst/>
          </a:prstGeom>
        </p:spPr>
      </p:pic>
    </p:spTree>
    <p:extLst>
      <p:ext uri="{BB962C8B-B14F-4D97-AF65-F5344CB8AC3E}">
        <p14:creationId xmlns:p14="http://schemas.microsoft.com/office/powerpoint/2010/main" val="21221438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100" name="直線コネクタ 4099"/>
          <p:cNvCxnSpPr/>
          <p:nvPr/>
        </p:nvCxnSpPr>
        <p:spPr>
          <a:xfrm flipH="1" flipV="1">
            <a:off x="1455490" y="2571750"/>
            <a:ext cx="307187" cy="860828"/>
          </a:xfrm>
          <a:prstGeom prst="line">
            <a:avLst/>
          </a:prstGeom>
        </p:spPr>
        <p:style>
          <a:lnRef idx="3">
            <a:schemeClr val="accent1"/>
          </a:lnRef>
          <a:fillRef idx="0">
            <a:schemeClr val="accent1"/>
          </a:fillRef>
          <a:effectRef idx="2">
            <a:schemeClr val="accent1"/>
          </a:effectRef>
          <a:fontRef idx="minor">
            <a:schemeClr val="tx1"/>
          </a:fontRef>
        </p:style>
      </p:cxnSp>
      <p:pic>
        <p:nvPicPr>
          <p:cNvPr id="4098" name="Picture 2" descr="http://www.genetec.com/Images/EN/Feature%20Focus/%5bCloud-Camera-Connections%5d-Feature-Focus-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360" y="-170883"/>
            <a:ext cx="4320480" cy="4320481"/>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1455490" y="1152246"/>
            <a:ext cx="1296144" cy="523220"/>
          </a:xfrm>
          <a:prstGeom prst="rect">
            <a:avLst/>
          </a:prstGeom>
          <a:noFill/>
        </p:spPr>
        <p:txBody>
          <a:bodyPr wrap="square" rtlCol="0">
            <a:spAutoFit/>
          </a:bodyPr>
          <a:lstStyle/>
          <a:p>
            <a:r>
              <a:rPr kumimoji="1" lang="ja-JP" altLang="en-US" sz="1400" b="1" dirty="0">
                <a:solidFill>
                  <a:srgbClr val="00B0F0"/>
                </a:solidFill>
                <a:latin typeface="HG丸ｺﾞｼｯｸM-PRO" panose="020F0600000000000000" pitchFamily="50" charset="-128"/>
                <a:ea typeface="HG丸ｺﾞｼｯｸM-PRO" panose="020F0600000000000000" pitchFamily="50" charset="-128"/>
              </a:rPr>
              <a:t>プライベートクラウド</a:t>
            </a:r>
          </a:p>
        </p:txBody>
      </p:sp>
      <p:pic>
        <p:nvPicPr>
          <p:cNvPr id="7" name="Picture 2" descr="Picture">
            <a:hlinkClick r:id="rId4"/>
          </p:cNvPr>
          <p:cNvPicPr>
            <a:picLocks noChangeAspect="1" noChangeArrowheads="1"/>
          </p:cNvPicPr>
          <p:nvPr/>
        </p:nvPicPr>
        <p:blipFill>
          <a:blip r:embed="rId5" cstate="print"/>
          <a:srcRect/>
          <a:stretch>
            <a:fillRect/>
          </a:stretch>
        </p:blipFill>
        <p:spPr bwMode="auto">
          <a:xfrm>
            <a:off x="2964642" y="1419622"/>
            <a:ext cx="601110" cy="575040"/>
          </a:xfrm>
          <a:prstGeom prst="rect">
            <a:avLst/>
          </a:prstGeom>
          <a:noFill/>
        </p:spPr>
      </p:pic>
      <p:pic>
        <p:nvPicPr>
          <p:cNvPr id="8" name="Picture 2" descr="Picture">
            <a:hlinkClick r:id="rId4"/>
          </p:cNvPr>
          <p:cNvPicPr>
            <a:picLocks noChangeAspect="1" noChangeArrowheads="1"/>
          </p:cNvPicPr>
          <p:nvPr/>
        </p:nvPicPr>
        <p:blipFill>
          <a:blip r:embed="rId5" cstate="print"/>
          <a:srcRect/>
          <a:stretch>
            <a:fillRect/>
          </a:stretch>
        </p:blipFill>
        <p:spPr bwMode="auto">
          <a:xfrm>
            <a:off x="3218922" y="1554651"/>
            <a:ext cx="601110" cy="575040"/>
          </a:xfrm>
          <a:prstGeom prst="rect">
            <a:avLst/>
          </a:prstGeom>
          <a:noFill/>
        </p:spPr>
      </p:pic>
      <p:grpSp>
        <p:nvGrpSpPr>
          <p:cNvPr id="16" name="グループ化 15"/>
          <p:cNvGrpSpPr/>
          <p:nvPr/>
        </p:nvGrpSpPr>
        <p:grpSpPr>
          <a:xfrm>
            <a:off x="3820032" y="3566305"/>
            <a:ext cx="885316" cy="1042020"/>
            <a:chOff x="6819032" y="2980202"/>
            <a:chExt cx="1209352" cy="1584176"/>
          </a:xfrm>
        </p:grpSpPr>
        <p:pic>
          <p:nvPicPr>
            <p:cNvPr id="17" name="Picture 4" descr="Picture">
              <a:hlinkClick r:id="rId6"/>
            </p:cNvPr>
            <p:cNvPicPr>
              <a:picLocks noChangeAspect="1" noChangeArrowheads="1"/>
            </p:cNvPicPr>
            <p:nvPr/>
          </p:nvPicPr>
          <p:blipFill>
            <a:blip r:embed="rId7" cstate="print"/>
            <a:srcRect/>
            <a:stretch>
              <a:fillRect/>
            </a:stretch>
          </p:blipFill>
          <p:spPr bwMode="auto">
            <a:xfrm>
              <a:off x="7380312" y="3124218"/>
              <a:ext cx="648072" cy="329246"/>
            </a:xfrm>
            <a:prstGeom prst="rect">
              <a:avLst/>
            </a:prstGeom>
            <a:noFill/>
          </p:spPr>
        </p:pic>
        <p:pic>
          <p:nvPicPr>
            <p:cNvPr id="18" name="Picture 4" descr="Picture">
              <a:hlinkClick r:id="rId6"/>
            </p:cNvPr>
            <p:cNvPicPr>
              <a:picLocks noChangeAspect="1" noChangeArrowheads="1"/>
            </p:cNvPicPr>
            <p:nvPr/>
          </p:nvPicPr>
          <p:blipFill>
            <a:blip r:embed="rId7" cstate="print"/>
            <a:srcRect/>
            <a:stretch>
              <a:fillRect/>
            </a:stretch>
          </p:blipFill>
          <p:spPr bwMode="auto">
            <a:xfrm>
              <a:off x="7380312" y="3659068"/>
              <a:ext cx="648072" cy="329246"/>
            </a:xfrm>
            <a:prstGeom prst="rect">
              <a:avLst/>
            </a:prstGeom>
            <a:noFill/>
          </p:spPr>
        </p:pic>
        <p:pic>
          <p:nvPicPr>
            <p:cNvPr id="19" name="Picture 4" descr="Picture">
              <a:hlinkClick r:id="rId6"/>
            </p:cNvPr>
            <p:cNvPicPr>
              <a:picLocks noChangeAspect="1" noChangeArrowheads="1"/>
            </p:cNvPicPr>
            <p:nvPr/>
          </p:nvPicPr>
          <p:blipFill>
            <a:blip r:embed="rId7" cstate="print"/>
            <a:srcRect/>
            <a:stretch>
              <a:fillRect/>
            </a:stretch>
          </p:blipFill>
          <p:spPr bwMode="auto">
            <a:xfrm>
              <a:off x="7380312" y="4163124"/>
              <a:ext cx="648072" cy="329246"/>
            </a:xfrm>
            <a:prstGeom prst="rect">
              <a:avLst/>
            </a:prstGeom>
            <a:noFill/>
          </p:spPr>
        </p:pic>
        <p:pic>
          <p:nvPicPr>
            <p:cNvPr id="20" name="Picture 2" descr="C:\Documents and Settings\jpalatsoukas\Desktop\Work\Icons\Camera Dome (blue).png"/>
            <p:cNvPicPr>
              <a:picLocks noChangeAspect="1" noChangeArrowheads="1"/>
            </p:cNvPicPr>
            <p:nvPr/>
          </p:nvPicPr>
          <p:blipFill>
            <a:blip r:embed="rId8" cstate="print"/>
            <a:srcRect/>
            <a:stretch>
              <a:fillRect/>
            </a:stretch>
          </p:blipFill>
          <p:spPr bwMode="auto">
            <a:xfrm>
              <a:off x="6819032" y="2980202"/>
              <a:ext cx="489272" cy="504056"/>
            </a:xfrm>
            <a:prstGeom prst="rect">
              <a:avLst/>
            </a:prstGeom>
            <a:noFill/>
          </p:spPr>
        </p:pic>
        <p:pic>
          <p:nvPicPr>
            <p:cNvPr id="21" name="Picture 2" descr="C:\Documents and Settings\jpalatsoukas\Desktop\Work\Icons\Camera Dome (blue).png"/>
            <p:cNvPicPr>
              <a:picLocks noChangeAspect="1" noChangeArrowheads="1"/>
            </p:cNvPicPr>
            <p:nvPr/>
          </p:nvPicPr>
          <p:blipFill>
            <a:blip r:embed="rId8" cstate="print"/>
            <a:srcRect/>
            <a:stretch>
              <a:fillRect/>
            </a:stretch>
          </p:blipFill>
          <p:spPr bwMode="auto">
            <a:xfrm>
              <a:off x="6819032" y="3522358"/>
              <a:ext cx="489272" cy="504056"/>
            </a:xfrm>
            <a:prstGeom prst="rect">
              <a:avLst/>
            </a:prstGeom>
            <a:noFill/>
          </p:spPr>
        </p:pic>
        <p:pic>
          <p:nvPicPr>
            <p:cNvPr id="22" name="Picture 2" descr="C:\Documents and Settings\jpalatsoukas\Desktop\Work\Icons\Camera Dome (blue).png"/>
            <p:cNvPicPr>
              <a:picLocks noChangeAspect="1" noChangeArrowheads="1"/>
            </p:cNvPicPr>
            <p:nvPr/>
          </p:nvPicPr>
          <p:blipFill>
            <a:blip r:embed="rId8" cstate="print"/>
            <a:srcRect/>
            <a:stretch>
              <a:fillRect/>
            </a:stretch>
          </p:blipFill>
          <p:spPr bwMode="auto">
            <a:xfrm>
              <a:off x="6819032" y="4060322"/>
              <a:ext cx="489272" cy="504056"/>
            </a:xfrm>
            <a:prstGeom prst="rect">
              <a:avLst/>
            </a:prstGeom>
            <a:noFill/>
          </p:spPr>
        </p:pic>
      </p:grpSp>
      <p:grpSp>
        <p:nvGrpSpPr>
          <p:cNvPr id="23" name="グループ化 22"/>
          <p:cNvGrpSpPr/>
          <p:nvPr/>
        </p:nvGrpSpPr>
        <p:grpSpPr>
          <a:xfrm>
            <a:off x="5630900" y="1434539"/>
            <a:ext cx="885316" cy="1042020"/>
            <a:chOff x="6819032" y="2980202"/>
            <a:chExt cx="1209352" cy="1584176"/>
          </a:xfrm>
        </p:grpSpPr>
        <p:pic>
          <p:nvPicPr>
            <p:cNvPr id="24" name="Picture 4" descr="Picture">
              <a:hlinkClick r:id="rId6"/>
            </p:cNvPr>
            <p:cNvPicPr>
              <a:picLocks noChangeAspect="1" noChangeArrowheads="1"/>
            </p:cNvPicPr>
            <p:nvPr/>
          </p:nvPicPr>
          <p:blipFill>
            <a:blip r:embed="rId7" cstate="print"/>
            <a:srcRect/>
            <a:stretch>
              <a:fillRect/>
            </a:stretch>
          </p:blipFill>
          <p:spPr bwMode="auto">
            <a:xfrm>
              <a:off x="7380312" y="3124218"/>
              <a:ext cx="648072" cy="329246"/>
            </a:xfrm>
            <a:prstGeom prst="rect">
              <a:avLst/>
            </a:prstGeom>
            <a:noFill/>
          </p:spPr>
        </p:pic>
        <p:pic>
          <p:nvPicPr>
            <p:cNvPr id="25" name="Picture 4" descr="Picture">
              <a:hlinkClick r:id="rId6"/>
            </p:cNvPr>
            <p:cNvPicPr>
              <a:picLocks noChangeAspect="1" noChangeArrowheads="1"/>
            </p:cNvPicPr>
            <p:nvPr/>
          </p:nvPicPr>
          <p:blipFill>
            <a:blip r:embed="rId7" cstate="print"/>
            <a:srcRect/>
            <a:stretch>
              <a:fillRect/>
            </a:stretch>
          </p:blipFill>
          <p:spPr bwMode="auto">
            <a:xfrm>
              <a:off x="7380312" y="3659068"/>
              <a:ext cx="648072" cy="329246"/>
            </a:xfrm>
            <a:prstGeom prst="rect">
              <a:avLst/>
            </a:prstGeom>
            <a:noFill/>
          </p:spPr>
        </p:pic>
        <p:pic>
          <p:nvPicPr>
            <p:cNvPr id="26" name="Picture 4" descr="Picture">
              <a:hlinkClick r:id="rId6"/>
            </p:cNvPr>
            <p:cNvPicPr>
              <a:picLocks noChangeAspect="1" noChangeArrowheads="1"/>
            </p:cNvPicPr>
            <p:nvPr/>
          </p:nvPicPr>
          <p:blipFill>
            <a:blip r:embed="rId7" cstate="print"/>
            <a:srcRect/>
            <a:stretch>
              <a:fillRect/>
            </a:stretch>
          </p:blipFill>
          <p:spPr bwMode="auto">
            <a:xfrm>
              <a:off x="7380312" y="4163124"/>
              <a:ext cx="648072" cy="329246"/>
            </a:xfrm>
            <a:prstGeom prst="rect">
              <a:avLst/>
            </a:prstGeom>
            <a:noFill/>
          </p:spPr>
        </p:pic>
        <p:pic>
          <p:nvPicPr>
            <p:cNvPr id="27" name="Picture 2" descr="C:\Documents and Settings\jpalatsoukas\Desktop\Work\Icons\Camera Dome (blue).png"/>
            <p:cNvPicPr>
              <a:picLocks noChangeAspect="1" noChangeArrowheads="1"/>
            </p:cNvPicPr>
            <p:nvPr/>
          </p:nvPicPr>
          <p:blipFill>
            <a:blip r:embed="rId8" cstate="print"/>
            <a:srcRect/>
            <a:stretch>
              <a:fillRect/>
            </a:stretch>
          </p:blipFill>
          <p:spPr bwMode="auto">
            <a:xfrm>
              <a:off x="6819032" y="2980202"/>
              <a:ext cx="489272" cy="504056"/>
            </a:xfrm>
            <a:prstGeom prst="rect">
              <a:avLst/>
            </a:prstGeom>
            <a:noFill/>
          </p:spPr>
        </p:pic>
        <p:pic>
          <p:nvPicPr>
            <p:cNvPr id="28" name="Picture 2" descr="C:\Documents and Settings\jpalatsoukas\Desktop\Work\Icons\Camera Dome (blue).png"/>
            <p:cNvPicPr>
              <a:picLocks noChangeAspect="1" noChangeArrowheads="1"/>
            </p:cNvPicPr>
            <p:nvPr/>
          </p:nvPicPr>
          <p:blipFill>
            <a:blip r:embed="rId8" cstate="print"/>
            <a:srcRect/>
            <a:stretch>
              <a:fillRect/>
            </a:stretch>
          </p:blipFill>
          <p:spPr bwMode="auto">
            <a:xfrm>
              <a:off x="6819032" y="3522358"/>
              <a:ext cx="489272" cy="504056"/>
            </a:xfrm>
            <a:prstGeom prst="rect">
              <a:avLst/>
            </a:prstGeom>
            <a:noFill/>
          </p:spPr>
        </p:pic>
        <p:pic>
          <p:nvPicPr>
            <p:cNvPr id="29" name="Picture 2" descr="C:\Documents and Settings\jpalatsoukas\Desktop\Work\Icons\Camera Dome (blue).png"/>
            <p:cNvPicPr>
              <a:picLocks noChangeAspect="1" noChangeArrowheads="1"/>
            </p:cNvPicPr>
            <p:nvPr/>
          </p:nvPicPr>
          <p:blipFill>
            <a:blip r:embed="rId8" cstate="print"/>
            <a:srcRect/>
            <a:stretch>
              <a:fillRect/>
            </a:stretch>
          </p:blipFill>
          <p:spPr bwMode="auto">
            <a:xfrm>
              <a:off x="6819032" y="4060322"/>
              <a:ext cx="489272" cy="504056"/>
            </a:xfrm>
            <a:prstGeom prst="rect">
              <a:avLst/>
            </a:prstGeom>
            <a:noFill/>
          </p:spPr>
        </p:pic>
      </p:grpSp>
      <p:pic>
        <p:nvPicPr>
          <p:cNvPr id="30" name="図 29"/>
          <p:cNvPicPr>
            <a:picLocks noChangeAspect="1"/>
          </p:cNvPicPr>
          <p:nvPr/>
        </p:nvPicPr>
        <p:blipFill>
          <a:blip r:embed="rId9"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825777" y="1754031"/>
            <a:ext cx="753264" cy="564948"/>
          </a:xfrm>
          <a:prstGeom prst="rect">
            <a:avLst/>
          </a:prstGeom>
        </p:spPr>
      </p:pic>
      <p:pic>
        <p:nvPicPr>
          <p:cNvPr id="31" name="図 30"/>
          <p:cNvPicPr>
            <a:picLocks noChangeAspect="1"/>
          </p:cNvPicPr>
          <p:nvPr/>
        </p:nvPicPr>
        <p:blipFill>
          <a:blip r:embed="rId9"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167178" y="3874560"/>
            <a:ext cx="753264" cy="564948"/>
          </a:xfrm>
          <a:prstGeom prst="rect">
            <a:avLst/>
          </a:prstGeom>
        </p:spPr>
      </p:pic>
      <p:grpSp>
        <p:nvGrpSpPr>
          <p:cNvPr id="39" name="グループ化 38"/>
          <p:cNvGrpSpPr/>
          <p:nvPr/>
        </p:nvGrpSpPr>
        <p:grpSpPr>
          <a:xfrm>
            <a:off x="149807" y="3138665"/>
            <a:ext cx="1136706" cy="1279818"/>
            <a:chOff x="4852866" y="2841266"/>
            <a:chExt cx="1136706" cy="1279818"/>
          </a:xfrm>
        </p:grpSpPr>
        <p:grpSp>
          <p:nvGrpSpPr>
            <p:cNvPr id="6" name="グループ化 5"/>
            <p:cNvGrpSpPr/>
            <p:nvPr/>
          </p:nvGrpSpPr>
          <p:grpSpPr>
            <a:xfrm>
              <a:off x="5048191" y="3079064"/>
              <a:ext cx="885316" cy="1042020"/>
              <a:chOff x="6819032" y="2980202"/>
              <a:chExt cx="1209352" cy="1584176"/>
            </a:xfrm>
          </p:grpSpPr>
          <p:pic>
            <p:nvPicPr>
              <p:cNvPr id="9" name="Picture 4" descr="Picture">
                <a:hlinkClick r:id="rId6"/>
              </p:cNvPr>
              <p:cNvPicPr>
                <a:picLocks noChangeAspect="1" noChangeArrowheads="1"/>
              </p:cNvPicPr>
              <p:nvPr/>
            </p:nvPicPr>
            <p:blipFill>
              <a:blip r:embed="rId7" cstate="print"/>
              <a:srcRect/>
              <a:stretch>
                <a:fillRect/>
              </a:stretch>
            </p:blipFill>
            <p:spPr bwMode="auto">
              <a:xfrm>
                <a:off x="7380312" y="3124218"/>
                <a:ext cx="648072" cy="329246"/>
              </a:xfrm>
              <a:prstGeom prst="rect">
                <a:avLst/>
              </a:prstGeom>
              <a:noFill/>
            </p:spPr>
          </p:pic>
          <p:pic>
            <p:nvPicPr>
              <p:cNvPr id="10" name="Picture 4" descr="Picture">
                <a:hlinkClick r:id="rId6"/>
              </p:cNvPr>
              <p:cNvPicPr>
                <a:picLocks noChangeAspect="1" noChangeArrowheads="1"/>
              </p:cNvPicPr>
              <p:nvPr/>
            </p:nvPicPr>
            <p:blipFill>
              <a:blip r:embed="rId7" cstate="print"/>
              <a:srcRect/>
              <a:stretch>
                <a:fillRect/>
              </a:stretch>
            </p:blipFill>
            <p:spPr bwMode="auto">
              <a:xfrm>
                <a:off x="7380312" y="3659068"/>
                <a:ext cx="648072" cy="329246"/>
              </a:xfrm>
              <a:prstGeom prst="rect">
                <a:avLst/>
              </a:prstGeom>
              <a:noFill/>
            </p:spPr>
          </p:pic>
          <p:pic>
            <p:nvPicPr>
              <p:cNvPr id="11" name="Picture 4" descr="Picture">
                <a:hlinkClick r:id="rId6"/>
              </p:cNvPr>
              <p:cNvPicPr>
                <a:picLocks noChangeAspect="1" noChangeArrowheads="1"/>
              </p:cNvPicPr>
              <p:nvPr/>
            </p:nvPicPr>
            <p:blipFill>
              <a:blip r:embed="rId7" cstate="print"/>
              <a:srcRect/>
              <a:stretch>
                <a:fillRect/>
              </a:stretch>
            </p:blipFill>
            <p:spPr bwMode="auto">
              <a:xfrm>
                <a:off x="7380312" y="4163124"/>
                <a:ext cx="648072" cy="329246"/>
              </a:xfrm>
              <a:prstGeom prst="rect">
                <a:avLst/>
              </a:prstGeom>
              <a:noFill/>
            </p:spPr>
          </p:pic>
          <p:pic>
            <p:nvPicPr>
              <p:cNvPr id="12" name="Picture 2" descr="C:\Documents and Settings\jpalatsoukas\Desktop\Work\Icons\Camera Dome (blue).png"/>
              <p:cNvPicPr>
                <a:picLocks noChangeAspect="1" noChangeArrowheads="1"/>
              </p:cNvPicPr>
              <p:nvPr/>
            </p:nvPicPr>
            <p:blipFill>
              <a:blip r:embed="rId8" cstate="print"/>
              <a:srcRect/>
              <a:stretch>
                <a:fillRect/>
              </a:stretch>
            </p:blipFill>
            <p:spPr bwMode="auto">
              <a:xfrm>
                <a:off x="6819032" y="2980202"/>
                <a:ext cx="489272" cy="504056"/>
              </a:xfrm>
              <a:prstGeom prst="rect">
                <a:avLst/>
              </a:prstGeom>
              <a:noFill/>
            </p:spPr>
          </p:pic>
          <p:pic>
            <p:nvPicPr>
              <p:cNvPr id="13" name="Picture 2" descr="C:\Documents and Settings\jpalatsoukas\Desktop\Work\Icons\Camera Dome (blue).png"/>
              <p:cNvPicPr>
                <a:picLocks noChangeAspect="1" noChangeArrowheads="1"/>
              </p:cNvPicPr>
              <p:nvPr/>
            </p:nvPicPr>
            <p:blipFill>
              <a:blip r:embed="rId8" cstate="print"/>
              <a:srcRect/>
              <a:stretch>
                <a:fillRect/>
              </a:stretch>
            </p:blipFill>
            <p:spPr bwMode="auto">
              <a:xfrm>
                <a:off x="6819032" y="3522358"/>
                <a:ext cx="489272" cy="504056"/>
              </a:xfrm>
              <a:prstGeom prst="rect">
                <a:avLst/>
              </a:prstGeom>
              <a:noFill/>
            </p:spPr>
          </p:pic>
          <p:pic>
            <p:nvPicPr>
              <p:cNvPr id="14" name="Picture 2" descr="C:\Documents and Settings\jpalatsoukas\Desktop\Work\Icons\Camera Dome (blue).png"/>
              <p:cNvPicPr>
                <a:picLocks noChangeAspect="1" noChangeArrowheads="1"/>
              </p:cNvPicPr>
              <p:nvPr/>
            </p:nvPicPr>
            <p:blipFill>
              <a:blip r:embed="rId8" cstate="print"/>
              <a:srcRect/>
              <a:stretch>
                <a:fillRect/>
              </a:stretch>
            </p:blipFill>
            <p:spPr bwMode="auto">
              <a:xfrm>
                <a:off x="6819032" y="4060322"/>
                <a:ext cx="489272" cy="504056"/>
              </a:xfrm>
              <a:prstGeom prst="rect">
                <a:avLst/>
              </a:prstGeom>
              <a:noFill/>
            </p:spPr>
          </p:pic>
        </p:grpSp>
        <p:pic>
          <p:nvPicPr>
            <p:cNvPr id="40" name="図 39"/>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852866" y="2841266"/>
              <a:ext cx="390649" cy="482283"/>
            </a:xfrm>
            <a:prstGeom prst="rect">
              <a:avLst/>
            </a:prstGeom>
          </p:spPr>
        </p:pic>
        <p:pic>
          <p:nvPicPr>
            <p:cNvPr id="41" name="図 40"/>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700862" y="3037028"/>
              <a:ext cx="198489" cy="245048"/>
            </a:xfrm>
            <a:prstGeom prst="rect">
              <a:avLst/>
            </a:prstGeom>
          </p:spPr>
        </p:pic>
        <p:pic>
          <p:nvPicPr>
            <p:cNvPr id="42" name="図 41"/>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747155" y="3388835"/>
              <a:ext cx="198489" cy="245048"/>
            </a:xfrm>
            <a:prstGeom prst="rect">
              <a:avLst/>
            </a:prstGeom>
          </p:spPr>
        </p:pic>
        <p:pic>
          <p:nvPicPr>
            <p:cNvPr id="43" name="図 42"/>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791083" y="3720003"/>
              <a:ext cx="198489" cy="245048"/>
            </a:xfrm>
            <a:prstGeom prst="rect">
              <a:avLst/>
            </a:prstGeom>
          </p:spPr>
        </p:pic>
        <p:pic>
          <p:nvPicPr>
            <p:cNvPr id="44" name="図 43"/>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948945" y="3432952"/>
              <a:ext cx="198489" cy="245048"/>
            </a:xfrm>
            <a:prstGeom prst="rect">
              <a:avLst/>
            </a:prstGeom>
          </p:spPr>
        </p:pic>
        <p:pic>
          <p:nvPicPr>
            <p:cNvPr id="45" name="図 44"/>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956781" y="3757310"/>
              <a:ext cx="198489" cy="245048"/>
            </a:xfrm>
            <a:prstGeom prst="rect">
              <a:avLst/>
            </a:prstGeom>
          </p:spPr>
        </p:pic>
      </p:grpSp>
      <p:grpSp>
        <p:nvGrpSpPr>
          <p:cNvPr id="47" name="グループ化 46"/>
          <p:cNvGrpSpPr/>
          <p:nvPr/>
        </p:nvGrpSpPr>
        <p:grpSpPr>
          <a:xfrm>
            <a:off x="1559518" y="3432578"/>
            <a:ext cx="1136706" cy="1279818"/>
            <a:chOff x="4852866" y="2841266"/>
            <a:chExt cx="1136706" cy="1279818"/>
          </a:xfrm>
        </p:grpSpPr>
        <p:grpSp>
          <p:nvGrpSpPr>
            <p:cNvPr id="48" name="グループ化 47"/>
            <p:cNvGrpSpPr/>
            <p:nvPr/>
          </p:nvGrpSpPr>
          <p:grpSpPr>
            <a:xfrm>
              <a:off x="5048191" y="3079064"/>
              <a:ext cx="885316" cy="1042020"/>
              <a:chOff x="6819032" y="2980202"/>
              <a:chExt cx="1209352" cy="1584176"/>
            </a:xfrm>
          </p:grpSpPr>
          <p:pic>
            <p:nvPicPr>
              <p:cNvPr id="55" name="Picture 4" descr="Picture">
                <a:hlinkClick r:id="rId6"/>
              </p:cNvPr>
              <p:cNvPicPr>
                <a:picLocks noChangeAspect="1" noChangeArrowheads="1"/>
              </p:cNvPicPr>
              <p:nvPr/>
            </p:nvPicPr>
            <p:blipFill>
              <a:blip r:embed="rId7" cstate="print"/>
              <a:srcRect/>
              <a:stretch>
                <a:fillRect/>
              </a:stretch>
            </p:blipFill>
            <p:spPr bwMode="auto">
              <a:xfrm>
                <a:off x="7380312" y="3124218"/>
                <a:ext cx="648072" cy="329246"/>
              </a:xfrm>
              <a:prstGeom prst="rect">
                <a:avLst/>
              </a:prstGeom>
              <a:noFill/>
            </p:spPr>
          </p:pic>
          <p:pic>
            <p:nvPicPr>
              <p:cNvPr id="56" name="Picture 4" descr="Picture">
                <a:hlinkClick r:id="rId6"/>
              </p:cNvPr>
              <p:cNvPicPr>
                <a:picLocks noChangeAspect="1" noChangeArrowheads="1"/>
              </p:cNvPicPr>
              <p:nvPr/>
            </p:nvPicPr>
            <p:blipFill>
              <a:blip r:embed="rId7" cstate="print"/>
              <a:srcRect/>
              <a:stretch>
                <a:fillRect/>
              </a:stretch>
            </p:blipFill>
            <p:spPr bwMode="auto">
              <a:xfrm>
                <a:off x="7380312" y="3659068"/>
                <a:ext cx="648072" cy="329246"/>
              </a:xfrm>
              <a:prstGeom prst="rect">
                <a:avLst/>
              </a:prstGeom>
              <a:noFill/>
            </p:spPr>
          </p:pic>
          <p:pic>
            <p:nvPicPr>
              <p:cNvPr id="57" name="Picture 4" descr="Picture">
                <a:hlinkClick r:id="rId6"/>
              </p:cNvPr>
              <p:cNvPicPr>
                <a:picLocks noChangeAspect="1" noChangeArrowheads="1"/>
              </p:cNvPicPr>
              <p:nvPr/>
            </p:nvPicPr>
            <p:blipFill>
              <a:blip r:embed="rId7" cstate="print"/>
              <a:srcRect/>
              <a:stretch>
                <a:fillRect/>
              </a:stretch>
            </p:blipFill>
            <p:spPr bwMode="auto">
              <a:xfrm>
                <a:off x="7380312" y="4163124"/>
                <a:ext cx="648072" cy="329246"/>
              </a:xfrm>
              <a:prstGeom prst="rect">
                <a:avLst/>
              </a:prstGeom>
              <a:noFill/>
            </p:spPr>
          </p:pic>
          <p:pic>
            <p:nvPicPr>
              <p:cNvPr id="58" name="Picture 2" descr="C:\Documents and Settings\jpalatsoukas\Desktop\Work\Icons\Camera Dome (blue).png"/>
              <p:cNvPicPr>
                <a:picLocks noChangeAspect="1" noChangeArrowheads="1"/>
              </p:cNvPicPr>
              <p:nvPr/>
            </p:nvPicPr>
            <p:blipFill>
              <a:blip r:embed="rId8" cstate="print"/>
              <a:srcRect/>
              <a:stretch>
                <a:fillRect/>
              </a:stretch>
            </p:blipFill>
            <p:spPr bwMode="auto">
              <a:xfrm>
                <a:off x="6819032" y="2980202"/>
                <a:ext cx="489272" cy="504056"/>
              </a:xfrm>
              <a:prstGeom prst="rect">
                <a:avLst/>
              </a:prstGeom>
              <a:noFill/>
            </p:spPr>
          </p:pic>
          <p:pic>
            <p:nvPicPr>
              <p:cNvPr id="59" name="Picture 2" descr="C:\Documents and Settings\jpalatsoukas\Desktop\Work\Icons\Camera Dome (blue).png"/>
              <p:cNvPicPr>
                <a:picLocks noChangeAspect="1" noChangeArrowheads="1"/>
              </p:cNvPicPr>
              <p:nvPr/>
            </p:nvPicPr>
            <p:blipFill>
              <a:blip r:embed="rId8" cstate="print"/>
              <a:srcRect/>
              <a:stretch>
                <a:fillRect/>
              </a:stretch>
            </p:blipFill>
            <p:spPr bwMode="auto">
              <a:xfrm>
                <a:off x="6819032" y="3522358"/>
                <a:ext cx="489272" cy="504056"/>
              </a:xfrm>
              <a:prstGeom prst="rect">
                <a:avLst/>
              </a:prstGeom>
              <a:noFill/>
            </p:spPr>
          </p:pic>
          <p:pic>
            <p:nvPicPr>
              <p:cNvPr id="60" name="Picture 2" descr="C:\Documents and Settings\jpalatsoukas\Desktop\Work\Icons\Camera Dome (blue).png"/>
              <p:cNvPicPr>
                <a:picLocks noChangeAspect="1" noChangeArrowheads="1"/>
              </p:cNvPicPr>
              <p:nvPr/>
            </p:nvPicPr>
            <p:blipFill>
              <a:blip r:embed="rId8" cstate="print"/>
              <a:srcRect/>
              <a:stretch>
                <a:fillRect/>
              </a:stretch>
            </p:blipFill>
            <p:spPr bwMode="auto">
              <a:xfrm>
                <a:off x="6819032" y="4060322"/>
                <a:ext cx="489272" cy="504056"/>
              </a:xfrm>
              <a:prstGeom prst="rect">
                <a:avLst/>
              </a:prstGeom>
              <a:noFill/>
            </p:spPr>
          </p:pic>
        </p:grpSp>
        <p:pic>
          <p:nvPicPr>
            <p:cNvPr id="49" name="図 48"/>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852866" y="2841266"/>
              <a:ext cx="390649" cy="482283"/>
            </a:xfrm>
            <a:prstGeom prst="rect">
              <a:avLst/>
            </a:prstGeom>
          </p:spPr>
        </p:pic>
        <p:pic>
          <p:nvPicPr>
            <p:cNvPr id="50" name="図 49"/>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700862" y="3037028"/>
              <a:ext cx="198489" cy="245048"/>
            </a:xfrm>
            <a:prstGeom prst="rect">
              <a:avLst/>
            </a:prstGeom>
          </p:spPr>
        </p:pic>
        <p:pic>
          <p:nvPicPr>
            <p:cNvPr id="51" name="図 50"/>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747155" y="3388835"/>
              <a:ext cx="198489" cy="245048"/>
            </a:xfrm>
            <a:prstGeom prst="rect">
              <a:avLst/>
            </a:prstGeom>
          </p:spPr>
        </p:pic>
        <p:pic>
          <p:nvPicPr>
            <p:cNvPr id="52" name="図 51"/>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791083" y="3720003"/>
              <a:ext cx="198489" cy="245048"/>
            </a:xfrm>
            <a:prstGeom prst="rect">
              <a:avLst/>
            </a:prstGeom>
          </p:spPr>
        </p:pic>
        <p:pic>
          <p:nvPicPr>
            <p:cNvPr id="53" name="図 52"/>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948945" y="3432952"/>
              <a:ext cx="198489" cy="245048"/>
            </a:xfrm>
            <a:prstGeom prst="rect">
              <a:avLst/>
            </a:prstGeom>
          </p:spPr>
        </p:pic>
        <p:pic>
          <p:nvPicPr>
            <p:cNvPr id="54" name="図 53"/>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956781" y="3757310"/>
              <a:ext cx="198489" cy="245048"/>
            </a:xfrm>
            <a:prstGeom prst="rect">
              <a:avLst/>
            </a:prstGeom>
          </p:spPr>
        </p:pic>
      </p:grpSp>
      <p:grpSp>
        <p:nvGrpSpPr>
          <p:cNvPr id="61" name="グループ化 60"/>
          <p:cNvGrpSpPr/>
          <p:nvPr/>
        </p:nvGrpSpPr>
        <p:grpSpPr>
          <a:xfrm>
            <a:off x="4863855" y="2675490"/>
            <a:ext cx="1136706" cy="1279818"/>
            <a:chOff x="4852866" y="2841266"/>
            <a:chExt cx="1136706" cy="1279818"/>
          </a:xfrm>
        </p:grpSpPr>
        <p:grpSp>
          <p:nvGrpSpPr>
            <p:cNvPr id="62" name="グループ化 61"/>
            <p:cNvGrpSpPr/>
            <p:nvPr/>
          </p:nvGrpSpPr>
          <p:grpSpPr>
            <a:xfrm>
              <a:off x="5048191" y="3079064"/>
              <a:ext cx="885316" cy="1042020"/>
              <a:chOff x="6819032" y="2980202"/>
              <a:chExt cx="1209352" cy="1584176"/>
            </a:xfrm>
          </p:grpSpPr>
          <p:pic>
            <p:nvPicPr>
              <p:cNvPr id="69" name="Picture 4" descr="Picture">
                <a:hlinkClick r:id="rId6"/>
              </p:cNvPr>
              <p:cNvPicPr>
                <a:picLocks noChangeAspect="1" noChangeArrowheads="1"/>
              </p:cNvPicPr>
              <p:nvPr/>
            </p:nvPicPr>
            <p:blipFill>
              <a:blip r:embed="rId7" cstate="print"/>
              <a:srcRect/>
              <a:stretch>
                <a:fillRect/>
              </a:stretch>
            </p:blipFill>
            <p:spPr bwMode="auto">
              <a:xfrm>
                <a:off x="7380312" y="3124218"/>
                <a:ext cx="648072" cy="329246"/>
              </a:xfrm>
              <a:prstGeom prst="rect">
                <a:avLst/>
              </a:prstGeom>
              <a:noFill/>
            </p:spPr>
          </p:pic>
          <p:pic>
            <p:nvPicPr>
              <p:cNvPr id="70" name="Picture 4" descr="Picture">
                <a:hlinkClick r:id="rId6"/>
              </p:cNvPr>
              <p:cNvPicPr>
                <a:picLocks noChangeAspect="1" noChangeArrowheads="1"/>
              </p:cNvPicPr>
              <p:nvPr/>
            </p:nvPicPr>
            <p:blipFill>
              <a:blip r:embed="rId7" cstate="print"/>
              <a:srcRect/>
              <a:stretch>
                <a:fillRect/>
              </a:stretch>
            </p:blipFill>
            <p:spPr bwMode="auto">
              <a:xfrm>
                <a:off x="7380312" y="3659068"/>
                <a:ext cx="648072" cy="329246"/>
              </a:xfrm>
              <a:prstGeom prst="rect">
                <a:avLst/>
              </a:prstGeom>
              <a:noFill/>
            </p:spPr>
          </p:pic>
          <p:pic>
            <p:nvPicPr>
              <p:cNvPr id="71" name="Picture 4" descr="Picture">
                <a:hlinkClick r:id="rId6"/>
              </p:cNvPr>
              <p:cNvPicPr>
                <a:picLocks noChangeAspect="1" noChangeArrowheads="1"/>
              </p:cNvPicPr>
              <p:nvPr/>
            </p:nvPicPr>
            <p:blipFill>
              <a:blip r:embed="rId7" cstate="print"/>
              <a:srcRect/>
              <a:stretch>
                <a:fillRect/>
              </a:stretch>
            </p:blipFill>
            <p:spPr bwMode="auto">
              <a:xfrm>
                <a:off x="7380312" y="4163124"/>
                <a:ext cx="648072" cy="329246"/>
              </a:xfrm>
              <a:prstGeom prst="rect">
                <a:avLst/>
              </a:prstGeom>
              <a:noFill/>
            </p:spPr>
          </p:pic>
          <p:pic>
            <p:nvPicPr>
              <p:cNvPr id="72" name="Picture 2" descr="C:\Documents and Settings\jpalatsoukas\Desktop\Work\Icons\Camera Dome (blue).png"/>
              <p:cNvPicPr>
                <a:picLocks noChangeAspect="1" noChangeArrowheads="1"/>
              </p:cNvPicPr>
              <p:nvPr/>
            </p:nvPicPr>
            <p:blipFill>
              <a:blip r:embed="rId8" cstate="print"/>
              <a:srcRect/>
              <a:stretch>
                <a:fillRect/>
              </a:stretch>
            </p:blipFill>
            <p:spPr bwMode="auto">
              <a:xfrm>
                <a:off x="6819032" y="2980202"/>
                <a:ext cx="489272" cy="504056"/>
              </a:xfrm>
              <a:prstGeom prst="rect">
                <a:avLst/>
              </a:prstGeom>
              <a:noFill/>
            </p:spPr>
          </p:pic>
          <p:pic>
            <p:nvPicPr>
              <p:cNvPr id="73" name="Picture 2" descr="C:\Documents and Settings\jpalatsoukas\Desktop\Work\Icons\Camera Dome (blue).png"/>
              <p:cNvPicPr>
                <a:picLocks noChangeAspect="1" noChangeArrowheads="1"/>
              </p:cNvPicPr>
              <p:nvPr/>
            </p:nvPicPr>
            <p:blipFill>
              <a:blip r:embed="rId8" cstate="print"/>
              <a:srcRect/>
              <a:stretch>
                <a:fillRect/>
              </a:stretch>
            </p:blipFill>
            <p:spPr bwMode="auto">
              <a:xfrm>
                <a:off x="6819032" y="3522358"/>
                <a:ext cx="489272" cy="504056"/>
              </a:xfrm>
              <a:prstGeom prst="rect">
                <a:avLst/>
              </a:prstGeom>
              <a:noFill/>
            </p:spPr>
          </p:pic>
          <p:pic>
            <p:nvPicPr>
              <p:cNvPr id="74" name="Picture 2" descr="C:\Documents and Settings\jpalatsoukas\Desktop\Work\Icons\Camera Dome (blue).png"/>
              <p:cNvPicPr>
                <a:picLocks noChangeAspect="1" noChangeArrowheads="1"/>
              </p:cNvPicPr>
              <p:nvPr/>
            </p:nvPicPr>
            <p:blipFill>
              <a:blip r:embed="rId8" cstate="print"/>
              <a:srcRect/>
              <a:stretch>
                <a:fillRect/>
              </a:stretch>
            </p:blipFill>
            <p:spPr bwMode="auto">
              <a:xfrm>
                <a:off x="6819032" y="4060322"/>
                <a:ext cx="489272" cy="504056"/>
              </a:xfrm>
              <a:prstGeom prst="rect">
                <a:avLst/>
              </a:prstGeom>
              <a:noFill/>
            </p:spPr>
          </p:pic>
        </p:grpSp>
        <p:pic>
          <p:nvPicPr>
            <p:cNvPr id="63" name="図 62"/>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852866" y="2841266"/>
              <a:ext cx="390649" cy="482283"/>
            </a:xfrm>
            <a:prstGeom prst="rect">
              <a:avLst/>
            </a:prstGeom>
          </p:spPr>
        </p:pic>
        <p:pic>
          <p:nvPicPr>
            <p:cNvPr id="64" name="図 63"/>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700862" y="3037028"/>
              <a:ext cx="198489" cy="245048"/>
            </a:xfrm>
            <a:prstGeom prst="rect">
              <a:avLst/>
            </a:prstGeom>
          </p:spPr>
        </p:pic>
        <p:pic>
          <p:nvPicPr>
            <p:cNvPr id="65" name="図 64"/>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747155" y="3388835"/>
              <a:ext cx="198489" cy="245048"/>
            </a:xfrm>
            <a:prstGeom prst="rect">
              <a:avLst/>
            </a:prstGeom>
          </p:spPr>
        </p:pic>
        <p:pic>
          <p:nvPicPr>
            <p:cNvPr id="66" name="図 65"/>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791083" y="3720003"/>
              <a:ext cx="198489" cy="245048"/>
            </a:xfrm>
            <a:prstGeom prst="rect">
              <a:avLst/>
            </a:prstGeom>
          </p:spPr>
        </p:pic>
        <p:pic>
          <p:nvPicPr>
            <p:cNvPr id="67" name="図 66"/>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948945" y="3432952"/>
              <a:ext cx="198489" cy="245048"/>
            </a:xfrm>
            <a:prstGeom prst="rect">
              <a:avLst/>
            </a:prstGeom>
          </p:spPr>
        </p:pic>
        <p:pic>
          <p:nvPicPr>
            <p:cNvPr id="68" name="図 67"/>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956781" y="3757310"/>
              <a:ext cx="198489" cy="245048"/>
            </a:xfrm>
            <a:prstGeom prst="rect">
              <a:avLst/>
            </a:prstGeom>
          </p:spPr>
        </p:pic>
      </p:grpSp>
      <p:pic>
        <p:nvPicPr>
          <p:cNvPr id="75" name="図 7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496" y="40936"/>
            <a:ext cx="2525688" cy="448310"/>
          </a:xfrm>
          <a:prstGeom prst="rect">
            <a:avLst/>
          </a:prstGeom>
        </p:spPr>
      </p:pic>
      <p:cxnSp>
        <p:nvCxnSpPr>
          <p:cNvPr id="76" name="直線コネクタ 75"/>
          <p:cNvCxnSpPr/>
          <p:nvPr/>
        </p:nvCxnSpPr>
        <p:spPr>
          <a:xfrm>
            <a:off x="2088232" y="4712396"/>
            <a:ext cx="7396696" cy="0"/>
          </a:xfrm>
          <a:prstGeom prst="line">
            <a:avLst/>
          </a:prstGeom>
        </p:spPr>
        <p:style>
          <a:lnRef idx="3">
            <a:schemeClr val="accent1"/>
          </a:lnRef>
          <a:fillRef idx="0">
            <a:schemeClr val="accent1"/>
          </a:fillRef>
          <a:effectRef idx="2">
            <a:schemeClr val="accent1"/>
          </a:effectRef>
          <a:fontRef idx="minor">
            <a:schemeClr val="tx1"/>
          </a:fontRef>
        </p:style>
      </p:cxnSp>
      <p:pic>
        <p:nvPicPr>
          <p:cNvPr id="77" name="図 7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65359" y="4923779"/>
            <a:ext cx="543145" cy="209635"/>
          </a:xfrm>
          <a:prstGeom prst="rect">
            <a:avLst/>
          </a:prstGeom>
        </p:spPr>
      </p:pic>
      <p:cxnSp>
        <p:nvCxnSpPr>
          <p:cNvPr id="4096" name="直線コネクタ 4095"/>
          <p:cNvCxnSpPr>
            <a:stCxn id="40" idx="0"/>
          </p:cNvCxnSpPr>
          <p:nvPr/>
        </p:nvCxnSpPr>
        <p:spPr>
          <a:xfrm flipV="1">
            <a:off x="345132" y="2476559"/>
            <a:ext cx="410890" cy="662106"/>
          </a:xfrm>
          <a:prstGeom prst="line">
            <a:avLst/>
          </a:prstGeom>
        </p:spPr>
        <p:style>
          <a:lnRef idx="3">
            <a:schemeClr val="accent1"/>
          </a:lnRef>
          <a:fillRef idx="0">
            <a:schemeClr val="accent1"/>
          </a:fillRef>
          <a:effectRef idx="2">
            <a:schemeClr val="accent1"/>
          </a:effectRef>
          <a:fontRef idx="minor">
            <a:schemeClr val="tx1"/>
          </a:fontRef>
        </p:style>
      </p:cxnSp>
      <p:cxnSp>
        <p:nvCxnSpPr>
          <p:cNvPr id="4102" name="直線コネクタ 4101"/>
          <p:cNvCxnSpPr/>
          <p:nvPr/>
        </p:nvCxnSpPr>
        <p:spPr>
          <a:xfrm flipH="1" flipV="1">
            <a:off x="3519477" y="2212627"/>
            <a:ext cx="46275" cy="1660761"/>
          </a:xfrm>
          <a:prstGeom prst="line">
            <a:avLst/>
          </a:prstGeom>
        </p:spPr>
        <p:style>
          <a:lnRef idx="3">
            <a:schemeClr val="accent6"/>
          </a:lnRef>
          <a:fillRef idx="0">
            <a:schemeClr val="accent6"/>
          </a:fillRef>
          <a:effectRef idx="2">
            <a:schemeClr val="accent6"/>
          </a:effectRef>
          <a:fontRef idx="minor">
            <a:schemeClr val="tx1"/>
          </a:fontRef>
        </p:style>
      </p:cxnSp>
      <p:cxnSp>
        <p:nvCxnSpPr>
          <p:cNvPr id="4104" name="直線コネクタ 4103"/>
          <p:cNvCxnSpPr>
            <a:endCxn id="30" idx="1"/>
          </p:cNvCxnSpPr>
          <p:nvPr/>
        </p:nvCxnSpPr>
        <p:spPr>
          <a:xfrm flipV="1">
            <a:off x="3543810" y="2036505"/>
            <a:ext cx="1281967" cy="176122"/>
          </a:xfrm>
          <a:prstGeom prst="line">
            <a:avLst/>
          </a:prstGeom>
        </p:spPr>
        <p:style>
          <a:lnRef idx="3">
            <a:schemeClr val="accent6"/>
          </a:lnRef>
          <a:fillRef idx="0">
            <a:schemeClr val="accent6"/>
          </a:fillRef>
          <a:effectRef idx="2">
            <a:schemeClr val="accent6"/>
          </a:effectRef>
          <a:fontRef idx="minor">
            <a:schemeClr val="tx1"/>
          </a:fontRef>
        </p:style>
      </p:cxnSp>
      <p:cxnSp>
        <p:nvCxnSpPr>
          <p:cNvPr id="4106" name="直線コネクタ 4105"/>
          <p:cNvCxnSpPr>
            <a:stCxn id="63" idx="1"/>
          </p:cNvCxnSpPr>
          <p:nvPr/>
        </p:nvCxnSpPr>
        <p:spPr>
          <a:xfrm flipH="1" flipV="1">
            <a:off x="3542614" y="2212627"/>
            <a:ext cx="1321241" cy="704005"/>
          </a:xfrm>
          <a:prstGeom prst="line">
            <a:avLst/>
          </a:prstGeom>
        </p:spPr>
        <p:style>
          <a:lnRef idx="3">
            <a:schemeClr val="accent1"/>
          </a:lnRef>
          <a:fillRef idx="0">
            <a:schemeClr val="accent1"/>
          </a:fillRef>
          <a:effectRef idx="2">
            <a:schemeClr val="accent1"/>
          </a:effectRef>
          <a:fontRef idx="minor">
            <a:schemeClr val="tx1"/>
          </a:fontRef>
        </p:style>
      </p:cxnSp>
      <p:sp>
        <p:nvSpPr>
          <p:cNvPr id="4107" name="テキスト ボックス 4106"/>
          <p:cNvSpPr txBox="1"/>
          <p:nvPr/>
        </p:nvSpPr>
        <p:spPr>
          <a:xfrm rot="21211201">
            <a:off x="3761995" y="1855876"/>
            <a:ext cx="1386892" cy="230832"/>
          </a:xfrm>
          <a:prstGeom prst="rect">
            <a:avLst/>
          </a:prstGeom>
          <a:noFill/>
        </p:spPr>
        <p:txBody>
          <a:bodyPr wrap="square" rtlCol="0">
            <a:spAutoFit/>
          </a:bodyPr>
          <a:lstStyle/>
          <a:p>
            <a:r>
              <a:rPr kumimoji="1" lang="ja-JP" altLang="en-US" sz="900" b="1" dirty="0">
                <a:solidFill>
                  <a:schemeClr val="accent6">
                    <a:lumMod val="75000"/>
                  </a:schemeClr>
                </a:solidFill>
                <a:latin typeface="HG丸ｺﾞｼｯｸM-PRO" panose="020F0600000000000000" pitchFamily="50" charset="-128"/>
                <a:ea typeface="HG丸ｺﾞｼｯｸM-PRO" panose="020F0600000000000000" pitchFamily="50" charset="-128"/>
              </a:rPr>
              <a:t>フェデレーション</a:t>
            </a:r>
          </a:p>
        </p:txBody>
      </p:sp>
      <p:sp>
        <p:nvSpPr>
          <p:cNvPr id="92" name="テキスト ボックス 91"/>
          <p:cNvSpPr txBox="1"/>
          <p:nvPr/>
        </p:nvSpPr>
        <p:spPr>
          <a:xfrm rot="5179955">
            <a:off x="2967050" y="3062777"/>
            <a:ext cx="1386892" cy="230832"/>
          </a:xfrm>
          <a:prstGeom prst="rect">
            <a:avLst/>
          </a:prstGeom>
          <a:noFill/>
        </p:spPr>
        <p:txBody>
          <a:bodyPr wrap="square" rtlCol="0">
            <a:spAutoFit/>
          </a:bodyPr>
          <a:lstStyle/>
          <a:p>
            <a:r>
              <a:rPr kumimoji="1" lang="ja-JP" altLang="en-US" sz="900" b="1" dirty="0">
                <a:solidFill>
                  <a:schemeClr val="accent6">
                    <a:lumMod val="75000"/>
                  </a:schemeClr>
                </a:solidFill>
                <a:latin typeface="HG丸ｺﾞｼｯｸM-PRO" panose="020F0600000000000000" pitchFamily="50" charset="-128"/>
                <a:ea typeface="HG丸ｺﾞｼｯｸM-PRO" panose="020F0600000000000000" pitchFamily="50" charset="-128"/>
              </a:rPr>
              <a:t>フェデレーション</a:t>
            </a:r>
          </a:p>
        </p:txBody>
      </p:sp>
      <p:sp>
        <p:nvSpPr>
          <p:cNvPr id="93" name="テキスト ボックス 92"/>
          <p:cNvSpPr txBox="1"/>
          <p:nvPr/>
        </p:nvSpPr>
        <p:spPr>
          <a:xfrm rot="18152522">
            <a:off x="245711" y="2670837"/>
            <a:ext cx="915192" cy="369332"/>
          </a:xfrm>
          <a:prstGeom prst="rect">
            <a:avLst/>
          </a:prstGeom>
          <a:noFill/>
        </p:spPr>
        <p:txBody>
          <a:bodyPr wrap="square" rtlCol="0">
            <a:spAutoFit/>
          </a:bodyPr>
          <a:lstStyle/>
          <a:p>
            <a:r>
              <a:rPr lang="ja-JP" altLang="en-US" sz="900" b="1" dirty="0">
                <a:solidFill>
                  <a:srgbClr val="002060"/>
                </a:solidFill>
                <a:latin typeface="HG丸ｺﾞｼｯｸM-PRO" panose="020F0600000000000000" pitchFamily="50" charset="-128"/>
                <a:ea typeface="HG丸ｺﾞｼｯｸM-PRO" panose="020F0600000000000000" pitchFamily="50" charset="-128"/>
              </a:rPr>
              <a:t>ビデオ・</a:t>
            </a:r>
          </a:p>
          <a:p>
            <a:r>
              <a:rPr lang="ja-JP" altLang="en-US" sz="900" b="1" dirty="0">
                <a:solidFill>
                  <a:srgbClr val="002060"/>
                </a:solidFill>
                <a:latin typeface="HG丸ｺﾞｼｯｸM-PRO" panose="020F0600000000000000" pitchFamily="50" charset="-128"/>
                <a:ea typeface="HG丸ｺﾞｼｯｸM-PRO" panose="020F0600000000000000" pitchFamily="50" charset="-128"/>
              </a:rPr>
              <a:t>トリクリング</a:t>
            </a:r>
            <a:endParaRPr kumimoji="1" lang="ja-JP" altLang="en-US" sz="900" b="1" dirty="0">
              <a:solidFill>
                <a:srgbClr val="002060"/>
              </a:solidFill>
              <a:latin typeface="HG丸ｺﾞｼｯｸM-PRO" panose="020F0600000000000000" pitchFamily="50" charset="-128"/>
              <a:ea typeface="HG丸ｺﾞｼｯｸM-PRO" panose="020F0600000000000000" pitchFamily="50" charset="-128"/>
            </a:endParaRPr>
          </a:p>
        </p:txBody>
      </p:sp>
      <p:sp>
        <p:nvSpPr>
          <p:cNvPr id="95" name="テキスト ボックス 94"/>
          <p:cNvSpPr txBox="1"/>
          <p:nvPr/>
        </p:nvSpPr>
        <p:spPr>
          <a:xfrm rot="1795480">
            <a:off x="3625623" y="2428189"/>
            <a:ext cx="1386892" cy="230832"/>
          </a:xfrm>
          <a:prstGeom prst="rect">
            <a:avLst/>
          </a:prstGeom>
          <a:noFill/>
        </p:spPr>
        <p:txBody>
          <a:bodyPr wrap="square" rtlCol="0">
            <a:spAutoFit/>
          </a:bodyPr>
          <a:lstStyle/>
          <a:p>
            <a:r>
              <a:rPr lang="ja-JP" altLang="en-US" sz="900" b="1" dirty="0">
                <a:solidFill>
                  <a:srgbClr val="002060"/>
                </a:solidFill>
                <a:latin typeface="HG丸ｺﾞｼｯｸM-PRO" panose="020F0600000000000000" pitchFamily="50" charset="-128"/>
                <a:ea typeface="HG丸ｺﾞｼｯｸM-PRO" panose="020F0600000000000000" pitchFamily="50" charset="-128"/>
              </a:rPr>
              <a:t>ビデオ・トリクリング</a:t>
            </a:r>
            <a:endParaRPr kumimoji="1" lang="ja-JP" altLang="en-US" sz="900" b="1" dirty="0">
              <a:solidFill>
                <a:srgbClr val="002060"/>
              </a:solidFill>
              <a:latin typeface="HG丸ｺﾞｼｯｸM-PRO" panose="020F0600000000000000" pitchFamily="50" charset="-128"/>
              <a:ea typeface="HG丸ｺﾞｼｯｸM-PRO" panose="020F0600000000000000" pitchFamily="50" charset="-128"/>
            </a:endParaRPr>
          </a:p>
        </p:txBody>
      </p:sp>
      <p:sp>
        <p:nvSpPr>
          <p:cNvPr id="96" name="テキスト ボックス 95"/>
          <p:cNvSpPr txBox="1"/>
          <p:nvPr/>
        </p:nvSpPr>
        <p:spPr>
          <a:xfrm rot="4302050">
            <a:off x="1019633" y="2858340"/>
            <a:ext cx="915192" cy="369332"/>
          </a:xfrm>
          <a:prstGeom prst="rect">
            <a:avLst/>
          </a:prstGeom>
          <a:noFill/>
        </p:spPr>
        <p:txBody>
          <a:bodyPr wrap="square" rtlCol="0">
            <a:spAutoFit/>
          </a:bodyPr>
          <a:lstStyle/>
          <a:p>
            <a:r>
              <a:rPr lang="ja-JP" altLang="en-US" sz="900" b="1" dirty="0">
                <a:solidFill>
                  <a:srgbClr val="002060"/>
                </a:solidFill>
                <a:latin typeface="HG丸ｺﾞｼｯｸM-PRO" panose="020F0600000000000000" pitchFamily="50" charset="-128"/>
                <a:ea typeface="HG丸ｺﾞｼｯｸM-PRO" panose="020F0600000000000000" pitchFamily="50" charset="-128"/>
              </a:rPr>
              <a:t>ビデオ・</a:t>
            </a:r>
          </a:p>
          <a:p>
            <a:r>
              <a:rPr lang="ja-JP" altLang="en-US" sz="900" b="1" dirty="0">
                <a:solidFill>
                  <a:srgbClr val="002060"/>
                </a:solidFill>
                <a:latin typeface="HG丸ｺﾞｼｯｸM-PRO" panose="020F0600000000000000" pitchFamily="50" charset="-128"/>
                <a:ea typeface="HG丸ｺﾞｼｯｸM-PRO" panose="020F0600000000000000" pitchFamily="50" charset="-128"/>
              </a:rPr>
              <a:t>トリクリング</a:t>
            </a:r>
            <a:endParaRPr kumimoji="1" lang="ja-JP" altLang="en-US" sz="900" b="1" dirty="0">
              <a:solidFill>
                <a:srgbClr val="002060"/>
              </a:solidFill>
              <a:latin typeface="HG丸ｺﾞｼｯｸM-PRO" panose="020F0600000000000000" pitchFamily="50" charset="-128"/>
              <a:ea typeface="HG丸ｺﾞｼｯｸM-PRO" panose="020F0600000000000000" pitchFamily="50" charset="-128"/>
            </a:endParaRPr>
          </a:p>
        </p:txBody>
      </p:sp>
      <p:sp>
        <p:nvSpPr>
          <p:cNvPr id="97" name="テキスト ボックス 96"/>
          <p:cNvSpPr txBox="1"/>
          <p:nvPr/>
        </p:nvSpPr>
        <p:spPr>
          <a:xfrm rot="21449496">
            <a:off x="2200536" y="2332282"/>
            <a:ext cx="524695" cy="230832"/>
          </a:xfrm>
          <a:prstGeom prst="rect">
            <a:avLst/>
          </a:prstGeom>
          <a:noFill/>
        </p:spPr>
        <p:txBody>
          <a:bodyPr wrap="square" rtlCol="0">
            <a:spAutoFit/>
          </a:bodyPr>
          <a:lstStyle/>
          <a:p>
            <a:r>
              <a:rPr kumimoji="1" lang="en-US" altLang="ja-JP" sz="900" b="1" dirty="0">
                <a:solidFill>
                  <a:srgbClr val="002060"/>
                </a:solidFill>
                <a:latin typeface="HG丸ｺﾞｼｯｸM-PRO" panose="020F0600000000000000" pitchFamily="50" charset="-128"/>
                <a:ea typeface="HG丸ｺﾞｼｯｸM-PRO" panose="020F0600000000000000" pitchFamily="50" charset="-128"/>
              </a:rPr>
              <a:t>LAN</a:t>
            </a:r>
            <a:endParaRPr kumimoji="1" lang="ja-JP" altLang="en-US" sz="900" b="1" dirty="0">
              <a:solidFill>
                <a:srgbClr val="002060"/>
              </a:solidFill>
              <a:latin typeface="HG丸ｺﾞｼｯｸM-PRO" panose="020F0600000000000000" pitchFamily="50" charset="-128"/>
              <a:ea typeface="HG丸ｺﾞｼｯｸM-PRO" panose="020F0600000000000000" pitchFamily="50" charset="-128"/>
            </a:endParaRPr>
          </a:p>
        </p:txBody>
      </p:sp>
      <p:sp>
        <p:nvSpPr>
          <p:cNvPr id="98" name="テキスト ボックス 97"/>
          <p:cNvSpPr txBox="1"/>
          <p:nvPr/>
        </p:nvSpPr>
        <p:spPr>
          <a:xfrm>
            <a:off x="1517804" y="1620026"/>
            <a:ext cx="1236479" cy="369332"/>
          </a:xfrm>
          <a:prstGeom prst="rect">
            <a:avLst/>
          </a:prstGeom>
          <a:noFill/>
        </p:spPr>
        <p:txBody>
          <a:bodyPr wrap="square" rtlCol="0">
            <a:spAutoFit/>
          </a:bodyPr>
          <a:lstStyle/>
          <a:p>
            <a:r>
              <a:rPr lang="ja-JP" altLang="en-US" sz="900" b="1" dirty="0">
                <a:solidFill>
                  <a:srgbClr val="002060"/>
                </a:solidFill>
                <a:latin typeface="HG丸ｺﾞｼｯｸM-PRO" panose="020F0600000000000000" pitchFamily="50" charset="-128"/>
                <a:ea typeface="HG丸ｺﾞｼｯｸM-PRO" panose="020F0600000000000000" pitchFamily="50" charset="-128"/>
              </a:rPr>
              <a:t>自営</a:t>
            </a:r>
          </a:p>
          <a:p>
            <a:r>
              <a:rPr lang="ja-JP" altLang="en-US" sz="900" b="1" dirty="0">
                <a:solidFill>
                  <a:srgbClr val="002060"/>
                </a:solidFill>
                <a:latin typeface="HG丸ｺﾞｼｯｸM-PRO" panose="020F0600000000000000" pitchFamily="50" charset="-128"/>
                <a:ea typeface="HG丸ｺﾞｼｯｸM-PRO" panose="020F0600000000000000" pitchFamily="50" charset="-128"/>
              </a:rPr>
              <a:t>データセンター</a:t>
            </a:r>
            <a:endParaRPr kumimoji="1" lang="ja-JP" altLang="en-US" sz="900" b="1" dirty="0">
              <a:solidFill>
                <a:srgbClr val="002060"/>
              </a:solidFill>
              <a:latin typeface="HG丸ｺﾞｼｯｸM-PRO" panose="020F0600000000000000" pitchFamily="50" charset="-128"/>
              <a:ea typeface="HG丸ｺﾞｼｯｸM-PRO" panose="020F0600000000000000" pitchFamily="50" charset="-128"/>
            </a:endParaRPr>
          </a:p>
        </p:txBody>
      </p:sp>
      <p:sp>
        <p:nvSpPr>
          <p:cNvPr id="100" name="テキスト ボックス 99"/>
          <p:cNvSpPr txBox="1"/>
          <p:nvPr/>
        </p:nvSpPr>
        <p:spPr>
          <a:xfrm>
            <a:off x="2791928" y="186194"/>
            <a:ext cx="6100552" cy="369332"/>
          </a:xfrm>
          <a:prstGeom prst="rect">
            <a:avLst/>
          </a:prstGeom>
          <a:noFill/>
        </p:spPr>
        <p:txBody>
          <a:bodyPr wrap="square" rtlCol="0">
            <a:spAutoFit/>
          </a:bodyPr>
          <a:lstStyle/>
          <a:p>
            <a:r>
              <a:rPr kumimoji="1" lang="ja-JP" altLang="en-US" dirty="0">
                <a:solidFill>
                  <a:srgbClr val="00B0F0"/>
                </a:solidFill>
              </a:rPr>
              <a:t>プライベート・クラウドの可用性・品質・拡張性を担保</a:t>
            </a:r>
          </a:p>
        </p:txBody>
      </p:sp>
      <p:sp>
        <p:nvSpPr>
          <p:cNvPr id="101" name="テキスト ボックス 100"/>
          <p:cNvSpPr txBox="1"/>
          <p:nvPr/>
        </p:nvSpPr>
        <p:spPr>
          <a:xfrm>
            <a:off x="6732240" y="771550"/>
            <a:ext cx="2232248" cy="1077218"/>
          </a:xfrm>
          <a:prstGeom prst="rect">
            <a:avLst/>
          </a:prstGeom>
          <a:noFill/>
        </p:spPr>
        <p:txBody>
          <a:bodyPr wrap="square" rtlCol="0">
            <a:spAutoFit/>
          </a:bodyPr>
          <a:lstStyle/>
          <a:p>
            <a:r>
              <a:rPr kumimoji="1" lang="ja-JP" altLang="en-US" sz="1400" b="1" dirty="0">
                <a:solidFill>
                  <a:schemeClr val="accent6">
                    <a:lumMod val="75000"/>
                  </a:schemeClr>
                </a:solidFill>
                <a:latin typeface="HG丸ｺﾞｼｯｸM-PRO" panose="020F0600000000000000" pitchFamily="50" charset="-128"/>
                <a:ea typeface="HG丸ｺﾞｼｯｸM-PRO" panose="020F0600000000000000" pitchFamily="50" charset="-128"/>
              </a:rPr>
              <a:t>フェデレーション</a:t>
            </a:r>
          </a:p>
          <a:p>
            <a:endParaRPr lang="ja-JP" altLang="en-US" sz="1400" b="1" dirty="0">
              <a:solidFill>
                <a:schemeClr val="accent6">
                  <a:lumMod val="75000"/>
                </a:schemeClr>
              </a:solidFill>
              <a:latin typeface="HG丸ｺﾞｼｯｸM-PRO" panose="020F0600000000000000" pitchFamily="50" charset="-128"/>
              <a:ea typeface="HG丸ｺﾞｼｯｸM-PRO" panose="020F0600000000000000" pitchFamily="50" charset="-128"/>
            </a:endParaRPr>
          </a:p>
          <a:p>
            <a:r>
              <a:rPr lang="ja-JP" altLang="en-US" sz="1200" dirty="0">
                <a:solidFill>
                  <a:schemeClr val="accent6">
                    <a:lumMod val="75000"/>
                  </a:schemeClr>
                </a:solidFill>
                <a:latin typeface="HG丸ｺﾞｼｯｸM-PRO" panose="020F0600000000000000" pitchFamily="50" charset="-128"/>
                <a:ea typeface="HG丸ｺﾞｼｯｸM-PRO" panose="020F0600000000000000" pitchFamily="50" charset="-128"/>
              </a:rPr>
              <a:t>独立設置した</a:t>
            </a:r>
            <a:r>
              <a:rPr lang="en-US" altLang="ja-JP" sz="1200" dirty="0">
                <a:solidFill>
                  <a:schemeClr val="accent6">
                    <a:lumMod val="75000"/>
                  </a:schemeClr>
                </a:solidFill>
                <a:latin typeface="HG丸ｺﾞｼｯｸM-PRO" panose="020F0600000000000000" pitchFamily="50" charset="-128"/>
                <a:ea typeface="HG丸ｺﾞｼｯｸM-PRO" panose="020F0600000000000000" pitchFamily="50" charset="-128"/>
              </a:rPr>
              <a:t>Omnicast</a:t>
            </a:r>
          </a:p>
          <a:p>
            <a:r>
              <a:rPr lang="ja-JP" altLang="en-US" sz="1200" dirty="0">
                <a:solidFill>
                  <a:schemeClr val="accent6">
                    <a:lumMod val="75000"/>
                  </a:schemeClr>
                </a:solidFill>
                <a:latin typeface="HG丸ｺﾞｼｯｸM-PRO" panose="020F0600000000000000" pitchFamily="50" charset="-128"/>
                <a:ea typeface="HG丸ｺﾞｼｯｸM-PRO" panose="020F0600000000000000" pitchFamily="50" charset="-128"/>
              </a:rPr>
              <a:t>を論理統合しシームレスに</a:t>
            </a:r>
          </a:p>
          <a:p>
            <a:r>
              <a:rPr lang="ja-JP" altLang="en-US" sz="1200" dirty="0">
                <a:solidFill>
                  <a:schemeClr val="accent6">
                    <a:lumMod val="75000"/>
                  </a:schemeClr>
                </a:solidFill>
                <a:latin typeface="HG丸ｺﾞｼｯｸM-PRO" panose="020F0600000000000000" pitchFamily="50" charset="-128"/>
                <a:ea typeface="HG丸ｺﾞｼｯｸM-PRO" panose="020F0600000000000000" pitchFamily="50" charset="-128"/>
              </a:rPr>
              <a:t>すべのアクセスを実現</a:t>
            </a:r>
            <a:endParaRPr kumimoji="1" lang="ja-JP" altLang="en-US" sz="1200" dirty="0">
              <a:solidFill>
                <a:schemeClr val="accent6">
                  <a:lumMod val="75000"/>
                </a:schemeClr>
              </a:solidFill>
              <a:latin typeface="HG丸ｺﾞｼｯｸM-PRO" panose="020F0600000000000000" pitchFamily="50" charset="-128"/>
              <a:ea typeface="HG丸ｺﾞｼｯｸM-PRO" panose="020F0600000000000000" pitchFamily="50" charset="-128"/>
            </a:endParaRPr>
          </a:p>
        </p:txBody>
      </p:sp>
      <p:sp>
        <p:nvSpPr>
          <p:cNvPr id="102" name="テキスト ボックス 101"/>
          <p:cNvSpPr txBox="1"/>
          <p:nvPr/>
        </p:nvSpPr>
        <p:spPr>
          <a:xfrm>
            <a:off x="6732240" y="2165090"/>
            <a:ext cx="2028011" cy="1969770"/>
          </a:xfrm>
          <a:prstGeom prst="rect">
            <a:avLst/>
          </a:prstGeom>
          <a:noFill/>
        </p:spPr>
        <p:txBody>
          <a:bodyPr wrap="square" rtlCol="0">
            <a:spAutoFit/>
          </a:bodyPr>
          <a:lstStyle/>
          <a:p>
            <a:r>
              <a:rPr lang="ja-JP" altLang="en-US" sz="1400" b="1" dirty="0">
                <a:solidFill>
                  <a:srgbClr val="002060"/>
                </a:solidFill>
                <a:latin typeface="HG丸ｺﾞｼｯｸM-PRO" panose="020F0600000000000000" pitchFamily="50" charset="-128"/>
                <a:ea typeface="HG丸ｺﾞｼｯｸM-PRO" panose="020F0600000000000000" pitchFamily="50" charset="-128"/>
              </a:rPr>
              <a:t>ビデオ・トリクリング</a:t>
            </a:r>
          </a:p>
          <a:p>
            <a:endParaRPr kumimoji="1" lang="ja-JP" altLang="en-US" sz="1200" b="1" dirty="0">
              <a:solidFill>
                <a:srgbClr val="002060"/>
              </a:solidFill>
              <a:latin typeface="HG丸ｺﾞｼｯｸM-PRO" panose="020F0600000000000000" pitchFamily="50" charset="-128"/>
              <a:ea typeface="HG丸ｺﾞｼｯｸM-PRO" panose="020F0600000000000000" pitchFamily="50" charset="-128"/>
            </a:endParaRPr>
          </a:p>
          <a:p>
            <a:r>
              <a:rPr lang="ja-JP" altLang="en-US" sz="1200" dirty="0">
                <a:solidFill>
                  <a:srgbClr val="002060"/>
                </a:solidFill>
                <a:latin typeface="HG丸ｺﾞｼｯｸM-PRO" panose="020F0600000000000000" pitchFamily="50" charset="-128"/>
                <a:ea typeface="HG丸ｺﾞｼｯｸM-PRO" panose="020F0600000000000000" pitchFamily="50" charset="-128"/>
              </a:rPr>
              <a:t>エッジ録画 </a:t>
            </a:r>
            <a:r>
              <a:rPr lang="en-US" altLang="ja-JP" sz="1200" dirty="0">
                <a:solidFill>
                  <a:srgbClr val="002060"/>
                </a:solidFill>
                <a:latin typeface="HG丸ｺﾞｼｯｸM-PRO" panose="020F0600000000000000" pitchFamily="50" charset="-128"/>
                <a:ea typeface="HG丸ｺﾞｼｯｸM-PRO" panose="020F0600000000000000" pitchFamily="50" charset="-128"/>
              </a:rPr>
              <a:t>&amp; </a:t>
            </a:r>
            <a:r>
              <a:rPr lang="ja-JP" altLang="en-US" sz="1200" dirty="0">
                <a:solidFill>
                  <a:srgbClr val="002060"/>
                </a:solidFill>
                <a:latin typeface="HG丸ｺﾞｼｯｸM-PRO" panose="020F0600000000000000" pitchFamily="50" charset="-128"/>
                <a:ea typeface="HG丸ｺﾞｼｯｸM-PRO" panose="020F0600000000000000" pitchFamily="50" charset="-128"/>
              </a:rPr>
              <a:t>ビデオトリクリング</a:t>
            </a:r>
          </a:p>
          <a:p>
            <a:r>
              <a:rPr kumimoji="1" lang="ja-JP" altLang="en-US" sz="1200" dirty="0">
                <a:solidFill>
                  <a:srgbClr val="002060"/>
                </a:solidFill>
                <a:latin typeface="HG丸ｺﾞｼｯｸM-PRO" panose="020F0600000000000000" pitchFamily="50" charset="-128"/>
                <a:ea typeface="HG丸ｺﾞｼｯｸM-PRO" panose="020F0600000000000000" pitchFamily="50" charset="-128"/>
              </a:rPr>
              <a:t>カメラの自己録画とそれを各種条件でセンターにオンデマンドします。</a:t>
            </a:r>
          </a:p>
          <a:p>
            <a:r>
              <a:rPr lang="ja-JP" altLang="en-US" sz="1200" dirty="0">
                <a:solidFill>
                  <a:srgbClr val="002060"/>
                </a:solidFill>
                <a:latin typeface="HG丸ｺﾞｼｯｸM-PRO" panose="020F0600000000000000" pitchFamily="50" charset="-128"/>
                <a:ea typeface="HG丸ｺﾞｼｯｸM-PRO" panose="020F0600000000000000" pitchFamily="50" charset="-128"/>
              </a:rPr>
              <a:t>信頼性の低い広域ネットワークでも安心して運用いただけます。</a:t>
            </a:r>
            <a:endParaRPr kumimoji="1" lang="ja-JP" altLang="en-US" sz="1200" dirty="0">
              <a:solidFill>
                <a:srgbClr val="002060"/>
              </a:solidFill>
              <a:latin typeface="HG丸ｺﾞｼｯｸM-PRO" panose="020F0600000000000000" pitchFamily="50" charset="-128"/>
              <a:ea typeface="HG丸ｺﾞｼｯｸM-PRO" panose="020F0600000000000000" pitchFamily="50" charset="-128"/>
            </a:endParaRPr>
          </a:p>
        </p:txBody>
      </p:sp>
      <p:pic>
        <p:nvPicPr>
          <p:cNvPr id="83" name="Picture 6" descr="Picture">
            <a:hlinkClick r:id="rId14"/>
          </p:cNvPr>
          <p:cNvPicPr>
            <a:picLocks noChangeAspect="1" noChangeArrowheads="1"/>
          </p:cNvPicPr>
          <p:nvPr/>
        </p:nvPicPr>
        <p:blipFill>
          <a:blip r:embed="rId15" cstate="print"/>
          <a:srcRect/>
          <a:stretch>
            <a:fillRect/>
          </a:stretch>
        </p:blipFill>
        <p:spPr bwMode="auto">
          <a:xfrm>
            <a:off x="4711191" y="4132927"/>
            <a:ext cx="576725" cy="489315"/>
          </a:xfrm>
          <a:prstGeom prst="rect">
            <a:avLst/>
          </a:prstGeom>
          <a:noFill/>
        </p:spPr>
      </p:pic>
      <p:pic>
        <p:nvPicPr>
          <p:cNvPr id="84" name="Picture 6" descr="Picture">
            <a:hlinkClick r:id="rId14"/>
          </p:cNvPr>
          <p:cNvPicPr>
            <a:picLocks noChangeAspect="1" noChangeArrowheads="1"/>
          </p:cNvPicPr>
          <p:nvPr/>
        </p:nvPicPr>
        <p:blipFill>
          <a:blip r:embed="rId15" cstate="print"/>
          <a:srcRect/>
          <a:stretch>
            <a:fillRect/>
          </a:stretch>
        </p:blipFill>
        <p:spPr bwMode="auto">
          <a:xfrm>
            <a:off x="5965099" y="3171719"/>
            <a:ext cx="576725" cy="489315"/>
          </a:xfrm>
          <a:prstGeom prst="rect">
            <a:avLst/>
          </a:prstGeom>
          <a:noFill/>
        </p:spPr>
      </p:pic>
      <p:pic>
        <p:nvPicPr>
          <p:cNvPr id="85" name="Picture 6" descr="Picture">
            <a:hlinkClick r:id="rId14"/>
          </p:cNvPr>
          <p:cNvPicPr>
            <a:picLocks noChangeAspect="1" noChangeArrowheads="1"/>
          </p:cNvPicPr>
          <p:nvPr/>
        </p:nvPicPr>
        <p:blipFill>
          <a:blip r:embed="rId15" cstate="print"/>
          <a:srcRect/>
          <a:stretch>
            <a:fillRect/>
          </a:stretch>
        </p:blipFill>
        <p:spPr bwMode="auto">
          <a:xfrm>
            <a:off x="5059180" y="2203040"/>
            <a:ext cx="576725" cy="489315"/>
          </a:xfrm>
          <a:prstGeom prst="rect">
            <a:avLst/>
          </a:prstGeom>
          <a:noFill/>
        </p:spPr>
      </p:pic>
      <p:pic>
        <p:nvPicPr>
          <p:cNvPr id="86" name="Picture 6" descr="Picture">
            <a:hlinkClick r:id="rId14"/>
          </p:cNvPr>
          <p:cNvPicPr>
            <a:picLocks noChangeAspect="1" noChangeArrowheads="1"/>
          </p:cNvPicPr>
          <p:nvPr/>
        </p:nvPicPr>
        <p:blipFill>
          <a:blip r:embed="rId15" cstate="print"/>
          <a:srcRect/>
          <a:stretch>
            <a:fillRect/>
          </a:stretch>
        </p:blipFill>
        <p:spPr bwMode="auto">
          <a:xfrm>
            <a:off x="235857" y="4438799"/>
            <a:ext cx="576725" cy="489315"/>
          </a:xfrm>
          <a:prstGeom prst="rect">
            <a:avLst/>
          </a:prstGeom>
          <a:noFill/>
        </p:spPr>
      </p:pic>
      <p:pic>
        <p:nvPicPr>
          <p:cNvPr id="87" name="Picture 6" descr="Picture">
            <a:hlinkClick r:id="rId14"/>
          </p:cNvPr>
          <p:cNvPicPr>
            <a:picLocks noChangeAspect="1" noChangeArrowheads="1"/>
          </p:cNvPicPr>
          <p:nvPr/>
        </p:nvPicPr>
        <p:blipFill>
          <a:blip r:embed="rId15" cstate="print"/>
          <a:srcRect/>
          <a:stretch>
            <a:fillRect/>
          </a:stretch>
        </p:blipFill>
        <p:spPr bwMode="auto">
          <a:xfrm>
            <a:off x="2760572" y="4380844"/>
            <a:ext cx="345783" cy="293375"/>
          </a:xfrm>
          <a:prstGeom prst="rect">
            <a:avLst/>
          </a:prstGeom>
          <a:noFill/>
        </p:spPr>
      </p:pic>
      <p:pic>
        <p:nvPicPr>
          <p:cNvPr id="2" name="図 1"/>
          <p:cNvPicPr>
            <a:picLocks noChangeAspect="1"/>
          </p:cNvPicPr>
          <p:nvPr/>
        </p:nvPicPr>
        <p:blipFill>
          <a:blip r:embed="rId1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563888" y="602624"/>
            <a:ext cx="888024" cy="606076"/>
          </a:xfrm>
          <a:prstGeom prst="rect">
            <a:avLst/>
          </a:prstGeom>
        </p:spPr>
      </p:pic>
      <p:pic>
        <p:nvPicPr>
          <p:cNvPr id="1026" name="Picture 2" descr="Synergis Enterprise Edition"/>
          <p:cNvPicPr>
            <a:picLocks noChangeAspect="1" noChangeArrowheads="1"/>
          </p:cNvPicPr>
          <p:nvPr/>
        </p:nvPicPr>
        <p:blipFill>
          <a:blip r:embed="rId17"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57672" y="501373"/>
            <a:ext cx="786028" cy="526639"/>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 descr="Synergis Enterprise Edition"/>
          <p:cNvPicPr>
            <a:picLocks noChangeAspect="1" noChangeArrowheads="1"/>
          </p:cNvPicPr>
          <p:nvPr/>
        </p:nvPicPr>
        <p:blipFill>
          <a:blip r:embed="rId17"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155505" y="993850"/>
            <a:ext cx="786028" cy="526639"/>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2" descr="Synergis Enterprise Edition"/>
          <p:cNvPicPr>
            <a:picLocks noChangeAspect="1" noChangeArrowheads="1"/>
          </p:cNvPicPr>
          <p:nvPr/>
        </p:nvPicPr>
        <p:blipFill>
          <a:blip r:embed="rId17"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850686" y="783520"/>
            <a:ext cx="786028" cy="526639"/>
          </a:xfrm>
          <a:prstGeom prst="rect">
            <a:avLst/>
          </a:prstGeom>
          <a:noFill/>
          <a:extLst>
            <a:ext uri="{909E8E84-426E-40DD-AFC4-6F175D3DCCD1}">
              <a14:hiddenFill xmlns:a14="http://schemas.microsoft.com/office/drawing/2010/main">
                <a:solidFill>
                  <a:srgbClr val="FFFFFF"/>
                </a:solidFill>
              </a14:hiddenFill>
            </a:ext>
          </a:extLst>
        </p:spPr>
      </p:pic>
      <p:cxnSp>
        <p:nvCxnSpPr>
          <p:cNvPr id="4" name="直線コネクタ 3"/>
          <p:cNvCxnSpPr/>
          <p:nvPr/>
        </p:nvCxnSpPr>
        <p:spPr>
          <a:xfrm flipV="1">
            <a:off x="3347864" y="905663"/>
            <a:ext cx="312632" cy="351506"/>
          </a:xfrm>
          <a:prstGeom prst="line">
            <a:avLst/>
          </a:prstGeom>
        </p:spPr>
        <p:style>
          <a:lnRef idx="2">
            <a:schemeClr val="accent5"/>
          </a:lnRef>
          <a:fillRef idx="0">
            <a:schemeClr val="accent5"/>
          </a:fillRef>
          <a:effectRef idx="1">
            <a:schemeClr val="accent5"/>
          </a:effectRef>
          <a:fontRef idx="minor">
            <a:schemeClr val="tx1"/>
          </a:fontRef>
        </p:style>
      </p:cxnSp>
      <p:sp>
        <p:nvSpPr>
          <p:cNvPr id="32" name="スライド番号プレースホルダー 31"/>
          <p:cNvSpPr>
            <a:spLocks noGrp="1"/>
          </p:cNvSpPr>
          <p:nvPr>
            <p:ph type="sldNum" sz="quarter" idx="12"/>
          </p:nvPr>
        </p:nvSpPr>
        <p:spPr/>
        <p:txBody>
          <a:bodyPr/>
          <a:lstStyle/>
          <a:p>
            <a:fld id="{E7F9721E-9075-49C7-B164-96523C2653BD}" type="slidenum">
              <a:rPr kumimoji="1" lang="ja-JP" altLang="en-US" smtClean="0"/>
              <a:t>25</a:t>
            </a:fld>
            <a:endParaRPr kumimoji="1" lang="ja-JP" altLang="en-US"/>
          </a:p>
        </p:txBody>
      </p:sp>
    </p:spTree>
    <p:extLst>
      <p:ext uri="{BB962C8B-B14F-4D97-AF65-F5344CB8AC3E}">
        <p14:creationId xmlns:p14="http://schemas.microsoft.com/office/powerpoint/2010/main" val="9898378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100" name="直線コネクタ 4099"/>
          <p:cNvCxnSpPr/>
          <p:nvPr/>
        </p:nvCxnSpPr>
        <p:spPr>
          <a:xfrm flipH="1" flipV="1">
            <a:off x="1455490" y="2571750"/>
            <a:ext cx="307187" cy="860828"/>
          </a:xfrm>
          <a:prstGeom prst="line">
            <a:avLst/>
          </a:prstGeom>
        </p:spPr>
        <p:style>
          <a:lnRef idx="3">
            <a:schemeClr val="accent1"/>
          </a:lnRef>
          <a:fillRef idx="0">
            <a:schemeClr val="accent1"/>
          </a:fillRef>
          <a:effectRef idx="2">
            <a:schemeClr val="accent1"/>
          </a:effectRef>
          <a:fontRef idx="minor">
            <a:schemeClr val="tx1"/>
          </a:fontRef>
        </p:style>
      </p:cxnSp>
      <p:pic>
        <p:nvPicPr>
          <p:cNvPr id="4098" name="Picture 2" descr="http://www.genetec.com/Images/EN/Feature%20Focus/%5bCloud-Camera-Connections%5d-Feature-Focus-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360" y="-170883"/>
            <a:ext cx="4320480" cy="4320481"/>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1455490" y="1152246"/>
            <a:ext cx="1296144" cy="523220"/>
          </a:xfrm>
          <a:prstGeom prst="rect">
            <a:avLst/>
          </a:prstGeom>
          <a:noFill/>
        </p:spPr>
        <p:txBody>
          <a:bodyPr wrap="square" rtlCol="0">
            <a:spAutoFit/>
          </a:bodyPr>
          <a:lstStyle/>
          <a:p>
            <a:r>
              <a:rPr kumimoji="1" lang="ja-JP" altLang="en-US" sz="1400" b="1" dirty="0">
                <a:solidFill>
                  <a:srgbClr val="00B0F0"/>
                </a:solidFill>
                <a:latin typeface="HG丸ｺﾞｼｯｸM-PRO" panose="020F0600000000000000" pitchFamily="50" charset="-128"/>
                <a:ea typeface="HG丸ｺﾞｼｯｸM-PRO" panose="020F0600000000000000" pitchFamily="50" charset="-128"/>
              </a:rPr>
              <a:t>プライベートクラウド</a:t>
            </a:r>
          </a:p>
        </p:txBody>
      </p:sp>
      <p:pic>
        <p:nvPicPr>
          <p:cNvPr id="7" name="Picture 2" descr="Picture">
            <a:hlinkClick r:id="rId4"/>
          </p:cNvPr>
          <p:cNvPicPr>
            <a:picLocks noChangeAspect="1" noChangeArrowheads="1"/>
          </p:cNvPicPr>
          <p:nvPr/>
        </p:nvPicPr>
        <p:blipFill>
          <a:blip r:embed="rId5" cstate="print"/>
          <a:srcRect/>
          <a:stretch>
            <a:fillRect/>
          </a:stretch>
        </p:blipFill>
        <p:spPr bwMode="auto">
          <a:xfrm>
            <a:off x="2964642" y="1419622"/>
            <a:ext cx="601110" cy="575040"/>
          </a:xfrm>
          <a:prstGeom prst="rect">
            <a:avLst/>
          </a:prstGeom>
          <a:noFill/>
        </p:spPr>
      </p:pic>
      <p:pic>
        <p:nvPicPr>
          <p:cNvPr id="8" name="Picture 2" descr="Picture">
            <a:hlinkClick r:id="rId4"/>
          </p:cNvPr>
          <p:cNvPicPr>
            <a:picLocks noChangeAspect="1" noChangeArrowheads="1"/>
          </p:cNvPicPr>
          <p:nvPr/>
        </p:nvPicPr>
        <p:blipFill>
          <a:blip r:embed="rId5" cstate="print"/>
          <a:srcRect/>
          <a:stretch>
            <a:fillRect/>
          </a:stretch>
        </p:blipFill>
        <p:spPr bwMode="auto">
          <a:xfrm>
            <a:off x="3218922" y="1554651"/>
            <a:ext cx="601110" cy="575040"/>
          </a:xfrm>
          <a:prstGeom prst="rect">
            <a:avLst/>
          </a:prstGeom>
          <a:noFill/>
        </p:spPr>
      </p:pic>
      <p:grpSp>
        <p:nvGrpSpPr>
          <p:cNvPr id="16" name="グループ化 15"/>
          <p:cNvGrpSpPr/>
          <p:nvPr/>
        </p:nvGrpSpPr>
        <p:grpSpPr>
          <a:xfrm>
            <a:off x="3820032" y="3566305"/>
            <a:ext cx="885316" cy="1042020"/>
            <a:chOff x="6819032" y="2980202"/>
            <a:chExt cx="1209352" cy="1584176"/>
          </a:xfrm>
        </p:grpSpPr>
        <p:pic>
          <p:nvPicPr>
            <p:cNvPr id="17" name="Picture 4" descr="Picture">
              <a:hlinkClick r:id="rId6"/>
            </p:cNvPr>
            <p:cNvPicPr>
              <a:picLocks noChangeAspect="1" noChangeArrowheads="1"/>
            </p:cNvPicPr>
            <p:nvPr/>
          </p:nvPicPr>
          <p:blipFill>
            <a:blip r:embed="rId7" cstate="print"/>
            <a:srcRect/>
            <a:stretch>
              <a:fillRect/>
            </a:stretch>
          </p:blipFill>
          <p:spPr bwMode="auto">
            <a:xfrm>
              <a:off x="7380312" y="3124218"/>
              <a:ext cx="648072" cy="329246"/>
            </a:xfrm>
            <a:prstGeom prst="rect">
              <a:avLst/>
            </a:prstGeom>
            <a:noFill/>
          </p:spPr>
        </p:pic>
        <p:pic>
          <p:nvPicPr>
            <p:cNvPr id="18" name="Picture 4" descr="Picture">
              <a:hlinkClick r:id="rId6"/>
            </p:cNvPr>
            <p:cNvPicPr>
              <a:picLocks noChangeAspect="1" noChangeArrowheads="1"/>
            </p:cNvPicPr>
            <p:nvPr/>
          </p:nvPicPr>
          <p:blipFill>
            <a:blip r:embed="rId7" cstate="print"/>
            <a:srcRect/>
            <a:stretch>
              <a:fillRect/>
            </a:stretch>
          </p:blipFill>
          <p:spPr bwMode="auto">
            <a:xfrm>
              <a:off x="7380312" y="3659068"/>
              <a:ext cx="648072" cy="329246"/>
            </a:xfrm>
            <a:prstGeom prst="rect">
              <a:avLst/>
            </a:prstGeom>
            <a:noFill/>
          </p:spPr>
        </p:pic>
        <p:pic>
          <p:nvPicPr>
            <p:cNvPr id="19" name="Picture 4" descr="Picture">
              <a:hlinkClick r:id="rId6"/>
            </p:cNvPr>
            <p:cNvPicPr>
              <a:picLocks noChangeAspect="1" noChangeArrowheads="1"/>
            </p:cNvPicPr>
            <p:nvPr/>
          </p:nvPicPr>
          <p:blipFill>
            <a:blip r:embed="rId7" cstate="print"/>
            <a:srcRect/>
            <a:stretch>
              <a:fillRect/>
            </a:stretch>
          </p:blipFill>
          <p:spPr bwMode="auto">
            <a:xfrm>
              <a:off x="7380312" y="4163124"/>
              <a:ext cx="648072" cy="329246"/>
            </a:xfrm>
            <a:prstGeom prst="rect">
              <a:avLst/>
            </a:prstGeom>
            <a:noFill/>
          </p:spPr>
        </p:pic>
        <p:pic>
          <p:nvPicPr>
            <p:cNvPr id="20" name="Picture 2" descr="C:\Documents and Settings\jpalatsoukas\Desktop\Work\Icons\Camera Dome (blue).png"/>
            <p:cNvPicPr>
              <a:picLocks noChangeAspect="1" noChangeArrowheads="1"/>
            </p:cNvPicPr>
            <p:nvPr/>
          </p:nvPicPr>
          <p:blipFill>
            <a:blip r:embed="rId8" cstate="print"/>
            <a:srcRect/>
            <a:stretch>
              <a:fillRect/>
            </a:stretch>
          </p:blipFill>
          <p:spPr bwMode="auto">
            <a:xfrm>
              <a:off x="6819032" y="2980202"/>
              <a:ext cx="489272" cy="504056"/>
            </a:xfrm>
            <a:prstGeom prst="rect">
              <a:avLst/>
            </a:prstGeom>
            <a:noFill/>
          </p:spPr>
        </p:pic>
        <p:pic>
          <p:nvPicPr>
            <p:cNvPr id="21" name="Picture 2" descr="C:\Documents and Settings\jpalatsoukas\Desktop\Work\Icons\Camera Dome (blue).png"/>
            <p:cNvPicPr>
              <a:picLocks noChangeAspect="1" noChangeArrowheads="1"/>
            </p:cNvPicPr>
            <p:nvPr/>
          </p:nvPicPr>
          <p:blipFill>
            <a:blip r:embed="rId8" cstate="print"/>
            <a:srcRect/>
            <a:stretch>
              <a:fillRect/>
            </a:stretch>
          </p:blipFill>
          <p:spPr bwMode="auto">
            <a:xfrm>
              <a:off x="6819032" y="3522358"/>
              <a:ext cx="489272" cy="504056"/>
            </a:xfrm>
            <a:prstGeom prst="rect">
              <a:avLst/>
            </a:prstGeom>
            <a:noFill/>
          </p:spPr>
        </p:pic>
        <p:pic>
          <p:nvPicPr>
            <p:cNvPr id="22" name="Picture 2" descr="C:\Documents and Settings\jpalatsoukas\Desktop\Work\Icons\Camera Dome (blue).png"/>
            <p:cNvPicPr>
              <a:picLocks noChangeAspect="1" noChangeArrowheads="1"/>
            </p:cNvPicPr>
            <p:nvPr/>
          </p:nvPicPr>
          <p:blipFill>
            <a:blip r:embed="rId8" cstate="print"/>
            <a:srcRect/>
            <a:stretch>
              <a:fillRect/>
            </a:stretch>
          </p:blipFill>
          <p:spPr bwMode="auto">
            <a:xfrm>
              <a:off x="6819032" y="4060322"/>
              <a:ext cx="489272" cy="504056"/>
            </a:xfrm>
            <a:prstGeom prst="rect">
              <a:avLst/>
            </a:prstGeom>
            <a:noFill/>
          </p:spPr>
        </p:pic>
      </p:grpSp>
      <p:pic>
        <p:nvPicPr>
          <p:cNvPr id="31" name="図 30"/>
          <p:cNvPicPr>
            <a:picLocks noChangeAspect="1"/>
          </p:cNvPicPr>
          <p:nvPr/>
        </p:nvPicPr>
        <p:blipFill>
          <a:blip r:embed="rId9"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167178" y="3874560"/>
            <a:ext cx="753264" cy="564948"/>
          </a:xfrm>
          <a:prstGeom prst="rect">
            <a:avLst/>
          </a:prstGeom>
        </p:spPr>
      </p:pic>
      <p:grpSp>
        <p:nvGrpSpPr>
          <p:cNvPr id="47" name="グループ化 46"/>
          <p:cNvGrpSpPr/>
          <p:nvPr/>
        </p:nvGrpSpPr>
        <p:grpSpPr>
          <a:xfrm>
            <a:off x="1559518" y="3432578"/>
            <a:ext cx="1136706" cy="1279818"/>
            <a:chOff x="4852866" y="2841266"/>
            <a:chExt cx="1136706" cy="1279818"/>
          </a:xfrm>
        </p:grpSpPr>
        <p:grpSp>
          <p:nvGrpSpPr>
            <p:cNvPr id="48" name="グループ化 47"/>
            <p:cNvGrpSpPr/>
            <p:nvPr/>
          </p:nvGrpSpPr>
          <p:grpSpPr>
            <a:xfrm>
              <a:off x="5048191" y="3079064"/>
              <a:ext cx="885316" cy="1042020"/>
              <a:chOff x="6819032" y="2980202"/>
              <a:chExt cx="1209352" cy="1584176"/>
            </a:xfrm>
          </p:grpSpPr>
          <p:pic>
            <p:nvPicPr>
              <p:cNvPr id="55" name="Picture 4" descr="Picture">
                <a:hlinkClick r:id="rId6"/>
              </p:cNvPr>
              <p:cNvPicPr>
                <a:picLocks noChangeAspect="1" noChangeArrowheads="1"/>
              </p:cNvPicPr>
              <p:nvPr/>
            </p:nvPicPr>
            <p:blipFill>
              <a:blip r:embed="rId7" cstate="print"/>
              <a:srcRect/>
              <a:stretch>
                <a:fillRect/>
              </a:stretch>
            </p:blipFill>
            <p:spPr bwMode="auto">
              <a:xfrm>
                <a:off x="7380312" y="3124218"/>
                <a:ext cx="648072" cy="329246"/>
              </a:xfrm>
              <a:prstGeom prst="rect">
                <a:avLst/>
              </a:prstGeom>
              <a:noFill/>
            </p:spPr>
          </p:pic>
          <p:pic>
            <p:nvPicPr>
              <p:cNvPr id="56" name="Picture 4" descr="Picture">
                <a:hlinkClick r:id="rId6"/>
              </p:cNvPr>
              <p:cNvPicPr>
                <a:picLocks noChangeAspect="1" noChangeArrowheads="1"/>
              </p:cNvPicPr>
              <p:nvPr/>
            </p:nvPicPr>
            <p:blipFill>
              <a:blip r:embed="rId7" cstate="print"/>
              <a:srcRect/>
              <a:stretch>
                <a:fillRect/>
              </a:stretch>
            </p:blipFill>
            <p:spPr bwMode="auto">
              <a:xfrm>
                <a:off x="7380312" y="3659068"/>
                <a:ext cx="648072" cy="329246"/>
              </a:xfrm>
              <a:prstGeom prst="rect">
                <a:avLst/>
              </a:prstGeom>
              <a:noFill/>
            </p:spPr>
          </p:pic>
          <p:pic>
            <p:nvPicPr>
              <p:cNvPr id="57" name="Picture 4" descr="Picture">
                <a:hlinkClick r:id="rId6"/>
              </p:cNvPr>
              <p:cNvPicPr>
                <a:picLocks noChangeAspect="1" noChangeArrowheads="1"/>
              </p:cNvPicPr>
              <p:nvPr/>
            </p:nvPicPr>
            <p:blipFill>
              <a:blip r:embed="rId7" cstate="print"/>
              <a:srcRect/>
              <a:stretch>
                <a:fillRect/>
              </a:stretch>
            </p:blipFill>
            <p:spPr bwMode="auto">
              <a:xfrm>
                <a:off x="7380312" y="4163124"/>
                <a:ext cx="648072" cy="329246"/>
              </a:xfrm>
              <a:prstGeom prst="rect">
                <a:avLst/>
              </a:prstGeom>
              <a:noFill/>
            </p:spPr>
          </p:pic>
          <p:pic>
            <p:nvPicPr>
              <p:cNvPr id="58" name="Picture 2" descr="C:\Documents and Settings\jpalatsoukas\Desktop\Work\Icons\Camera Dome (blue).png"/>
              <p:cNvPicPr>
                <a:picLocks noChangeAspect="1" noChangeArrowheads="1"/>
              </p:cNvPicPr>
              <p:nvPr/>
            </p:nvPicPr>
            <p:blipFill>
              <a:blip r:embed="rId8" cstate="print"/>
              <a:srcRect/>
              <a:stretch>
                <a:fillRect/>
              </a:stretch>
            </p:blipFill>
            <p:spPr bwMode="auto">
              <a:xfrm>
                <a:off x="6819032" y="2980202"/>
                <a:ext cx="489272" cy="504056"/>
              </a:xfrm>
              <a:prstGeom prst="rect">
                <a:avLst/>
              </a:prstGeom>
              <a:noFill/>
            </p:spPr>
          </p:pic>
          <p:pic>
            <p:nvPicPr>
              <p:cNvPr id="59" name="Picture 2" descr="C:\Documents and Settings\jpalatsoukas\Desktop\Work\Icons\Camera Dome (blue).png"/>
              <p:cNvPicPr>
                <a:picLocks noChangeAspect="1" noChangeArrowheads="1"/>
              </p:cNvPicPr>
              <p:nvPr/>
            </p:nvPicPr>
            <p:blipFill>
              <a:blip r:embed="rId8" cstate="print"/>
              <a:srcRect/>
              <a:stretch>
                <a:fillRect/>
              </a:stretch>
            </p:blipFill>
            <p:spPr bwMode="auto">
              <a:xfrm>
                <a:off x="6819032" y="3522358"/>
                <a:ext cx="489272" cy="504056"/>
              </a:xfrm>
              <a:prstGeom prst="rect">
                <a:avLst/>
              </a:prstGeom>
              <a:noFill/>
            </p:spPr>
          </p:pic>
          <p:pic>
            <p:nvPicPr>
              <p:cNvPr id="60" name="Picture 2" descr="C:\Documents and Settings\jpalatsoukas\Desktop\Work\Icons\Camera Dome (blue).png"/>
              <p:cNvPicPr>
                <a:picLocks noChangeAspect="1" noChangeArrowheads="1"/>
              </p:cNvPicPr>
              <p:nvPr/>
            </p:nvPicPr>
            <p:blipFill>
              <a:blip r:embed="rId8" cstate="print"/>
              <a:srcRect/>
              <a:stretch>
                <a:fillRect/>
              </a:stretch>
            </p:blipFill>
            <p:spPr bwMode="auto">
              <a:xfrm>
                <a:off x="6819032" y="4060322"/>
                <a:ext cx="489272" cy="504056"/>
              </a:xfrm>
              <a:prstGeom prst="rect">
                <a:avLst/>
              </a:prstGeom>
              <a:noFill/>
            </p:spPr>
          </p:pic>
        </p:grpSp>
        <p:pic>
          <p:nvPicPr>
            <p:cNvPr id="49" name="図 48"/>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852866" y="2841266"/>
              <a:ext cx="390649" cy="482283"/>
            </a:xfrm>
            <a:prstGeom prst="rect">
              <a:avLst/>
            </a:prstGeom>
          </p:spPr>
        </p:pic>
        <p:pic>
          <p:nvPicPr>
            <p:cNvPr id="50" name="図 49"/>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700862" y="3037028"/>
              <a:ext cx="198489" cy="245048"/>
            </a:xfrm>
            <a:prstGeom prst="rect">
              <a:avLst/>
            </a:prstGeom>
          </p:spPr>
        </p:pic>
        <p:pic>
          <p:nvPicPr>
            <p:cNvPr id="51" name="図 50"/>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747155" y="3388835"/>
              <a:ext cx="198489" cy="245048"/>
            </a:xfrm>
            <a:prstGeom prst="rect">
              <a:avLst/>
            </a:prstGeom>
          </p:spPr>
        </p:pic>
        <p:pic>
          <p:nvPicPr>
            <p:cNvPr id="52" name="図 51"/>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791083" y="3720003"/>
              <a:ext cx="198489" cy="245048"/>
            </a:xfrm>
            <a:prstGeom prst="rect">
              <a:avLst/>
            </a:prstGeom>
          </p:spPr>
        </p:pic>
        <p:pic>
          <p:nvPicPr>
            <p:cNvPr id="53" name="図 52"/>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948945" y="3432952"/>
              <a:ext cx="198489" cy="245048"/>
            </a:xfrm>
            <a:prstGeom prst="rect">
              <a:avLst/>
            </a:prstGeom>
          </p:spPr>
        </p:pic>
        <p:pic>
          <p:nvPicPr>
            <p:cNvPr id="54" name="図 53"/>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956781" y="3757310"/>
              <a:ext cx="198489" cy="245048"/>
            </a:xfrm>
            <a:prstGeom prst="rect">
              <a:avLst/>
            </a:prstGeom>
          </p:spPr>
        </p:pic>
      </p:grpSp>
      <p:pic>
        <p:nvPicPr>
          <p:cNvPr id="75" name="図 7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496" y="40936"/>
            <a:ext cx="2525688" cy="448310"/>
          </a:xfrm>
          <a:prstGeom prst="rect">
            <a:avLst/>
          </a:prstGeom>
        </p:spPr>
      </p:pic>
      <p:cxnSp>
        <p:nvCxnSpPr>
          <p:cNvPr id="76" name="直線コネクタ 75"/>
          <p:cNvCxnSpPr/>
          <p:nvPr/>
        </p:nvCxnSpPr>
        <p:spPr>
          <a:xfrm>
            <a:off x="2088232" y="4712396"/>
            <a:ext cx="7396696" cy="0"/>
          </a:xfrm>
          <a:prstGeom prst="line">
            <a:avLst/>
          </a:prstGeom>
        </p:spPr>
        <p:style>
          <a:lnRef idx="3">
            <a:schemeClr val="accent1"/>
          </a:lnRef>
          <a:fillRef idx="0">
            <a:schemeClr val="accent1"/>
          </a:fillRef>
          <a:effectRef idx="2">
            <a:schemeClr val="accent1"/>
          </a:effectRef>
          <a:fontRef idx="minor">
            <a:schemeClr val="tx1"/>
          </a:fontRef>
        </p:style>
      </p:cxnSp>
      <p:pic>
        <p:nvPicPr>
          <p:cNvPr id="77" name="図 7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65359" y="4923779"/>
            <a:ext cx="543145" cy="209635"/>
          </a:xfrm>
          <a:prstGeom prst="rect">
            <a:avLst/>
          </a:prstGeom>
        </p:spPr>
      </p:pic>
      <p:cxnSp>
        <p:nvCxnSpPr>
          <p:cNvPr id="4102" name="直線コネクタ 4101"/>
          <p:cNvCxnSpPr/>
          <p:nvPr/>
        </p:nvCxnSpPr>
        <p:spPr>
          <a:xfrm flipH="1" flipV="1">
            <a:off x="3519477" y="2212627"/>
            <a:ext cx="46275" cy="1660761"/>
          </a:xfrm>
          <a:prstGeom prst="line">
            <a:avLst/>
          </a:prstGeom>
        </p:spPr>
        <p:style>
          <a:lnRef idx="3">
            <a:schemeClr val="accent6"/>
          </a:lnRef>
          <a:fillRef idx="0">
            <a:schemeClr val="accent6"/>
          </a:fillRef>
          <a:effectRef idx="2">
            <a:schemeClr val="accent6"/>
          </a:effectRef>
          <a:fontRef idx="minor">
            <a:schemeClr val="tx1"/>
          </a:fontRef>
        </p:style>
      </p:cxnSp>
      <p:sp>
        <p:nvSpPr>
          <p:cNvPr id="92" name="テキスト ボックス 91"/>
          <p:cNvSpPr txBox="1"/>
          <p:nvPr/>
        </p:nvSpPr>
        <p:spPr>
          <a:xfrm rot="5179955">
            <a:off x="2967050" y="3062777"/>
            <a:ext cx="1386892" cy="230832"/>
          </a:xfrm>
          <a:prstGeom prst="rect">
            <a:avLst/>
          </a:prstGeom>
          <a:noFill/>
        </p:spPr>
        <p:txBody>
          <a:bodyPr wrap="square" rtlCol="0">
            <a:spAutoFit/>
          </a:bodyPr>
          <a:lstStyle/>
          <a:p>
            <a:r>
              <a:rPr kumimoji="1" lang="ja-JP" altLang="en-US" sz="900" b="1" dirty="0">
                <a:solidFill>
                  <a:schemeClr val="accent6">
                    <a:lumMod val="75000"/>
                  </a:schemeClr>
                </a:solidFill>
                <a:latin typeface="HG丸ｺﾞｼｯｸM-PRO" panose="020F0600000000000000" pitchFamily="50" charset="-128"/>
                <a:ea typeface="HG丸ｺﾞｼｯｸM-PRO" panose="020F0600000000000000" pitchFamily="50" charset="-128"/>
              </a:rPr>
              <a:t>フェデレーション</a:t>
            </a:r>
          </a:p>
        </p:txBody>
      </p:sp>
      <p:sp>
        <p:nvSpPr>
          <p:cNvPr id="96" name="テキスト ボックス 95"/>
          <p:cNvSpPr txBox="1"/>
          <p:nvPr/>
        </p:nvSpPr>
        <p:spPr>
          <a:xfrm rot="4302050">
            <a:off x="1019633" y="2858340"/>
            <a:ext cx="915192" cy="369332"/>
          </a:xfrm>
          <a:prstGeom prst="rect">
            <a:avLst/>
          </a:prstGeom>
          <a:noFill/>
        </p:spPr>
        <p:txBody>
          <a:bodyPr wrap="square" rtlCol="0">
            <a:spAutoFit/>
          </a:bodyPr>
          <a:lstStyle/>
          <a:p>
            <a:r>
              <a:rPr lang="ja-JP" altLang="en-US" sz="900" b="1" dirty="0">
                <a:solidFill>
                  <a:srgbClr val="002060"/>
                </a:solidFill>
                <a:latin typeface="HG丸ｺﾞｼｯｸM-PRO" panose="020F0600000000000000" pitchFamily="50" charset="-128"/>
                <a:ea typeface="HG丸ｺﾞｼｯｸM-PRO" panose="020F0600000000000000" pitchFamily="50" charset="-128"/>
              </a:rPr>
              <a:t>ビデオ・</a:t>
            </a:r>
          </a:p>
          <a:p>
            <a:r>
              <a:rPr lang="ja-JP" altLang="en-US" sz="900" b="1" dirty="0">
                <a:solidFill>
                  <a:srgbClr val="002060"/>
                </a:solidFill>
                <a:latin typeface="HG丸ｺﾞｼｯｸM-PRO" panose="020F0600000000000000" pitchFamily="50" charset="-128"/>
                <a:ea typeface="HG丸ｺﾞｼｯｸM-PRO" panose="020F0600000000000000" pitchFamily="50" charset="-128"/>
              </a:rPr>
              <a:t>トリクリング</a:t>
            </a:r>
            <a:endParaRPr kumimoji="1" lang="ja-JP" altLang="en-US" sz="900" b="1" dirty="0">
              <a:solidFill>
                <a:srgbClr val="002060"/>
              </a:solidFill>
              <a:latin typeface="HG丸ｺﾞｼｯｸM-PRO" panose="020F0600000000000000" pitchFamily="50" charset="-128"/>
              <a:ea typeface="HG丸ｺﾞｼｯｸM-PRO" panose="020F0600000000000000" pitchFamily="50" charset="-128"/>
            </a:endParaRPr>
          </a:p>
        </p:txBody>
      </p:sp>
      <p:sp>
        <p:nvSpPr>
          <p:cNvPr id="97" name="テキスト ボックス 96"/>
          <p:cNvSpPr txBox="1"/>
          <p:nvPr/>
        </p:nvSpPr>
        <p:spPr>
          <a:xfrm rot="21449496">
            <a:off x="2200536" y="2332282"/>
            <a:ext cx="524695" cy="230832"/>
          </a:xfrm>
          <a:prstGeom prst="rect">
            <a:avLst/>
          </a:prstGeom>
          <a:noFill/>
        </p:spPr>
        <p:txBody>
          <a:bodyPr wrap="square" rtlCol="0">
            <a:spAutoFit/>
          </a:bodyPr>
          <a:lstStyle/>
          <a:p>
            <a:r>
              <a:rPr kumimoji="1" lang="en-US" altLang="ja-JP" sz="900" b="1" dirty="0">
                <a:solidFill>
                  <a:srgbClr val="002060"/>
                </a:solidFill>
                <a:latin typeface="HG丸ｺﾞｼｯｸM-PRO" panose="020F0600000000000000" pitchFamily="50" charset="-128"/>
                <a:ea typeface="HG丸ｺﾞｼｯｸM-PRO" panose="020F0600000000000000" pitchFamily="50" charset="-128"/>
              </a:rPr>
              <a:t>LAN</a:t>
            </a:r>
            <a:endParaRPr kumimoji="1" lang="ja-JP" altLang="en-US" sz="900" b="1" dirty="0">
              <a:solidFill>
                <a:srgbClr val="002060"/>
              </a:solidFill>
              <a:latin typeface="HG丸ｺﾞｼｯｸM-PRO" panose="020F0600000000000000" pitchFamily="50" charset="-128"/>
              <a:ea typeface="HG丸ｺﾞｼｯｸM-PRO" panose="020F0600000000000000" pitchFamily="50" charset="-128"/>
            </a:endParaRPr>
          </a:p>
        </p:txBody>
      </p:sp>
      <p:sp>
        <p:nvSpPr>
          <p:cNvPr id="98" name="テキスト ボックス 97"/>
          <p:cNvSpPr txBox="1"/>
          <p:nvPr/>
        </p:nvSpPr>
        <p:spPr>
          <a:xfrm>
            <a:off x="1517804" y="1620026"/>
            <a:ext cx="1236479" cy="369332"/>
          </a:xfrm>
          <a:prstGeom prst="rect">
            <a:avLst/>
          </a:prstGeom>
          <a:noFill/>
        </p:spPr>
        <p:txBody>
          <a:bodyPr wrap="square" rtlCol="0">
            <a:spAutoFit/>
          </a:bodyPr>
          <a:lstStyle/>
          <a:p>
            <a:r>
              <a:rPr lang="ja-JP" altLang="en-US" sz="900" b="1" dirty="0">
                <a:solidFill>
                  <a:srgbClr val="002060"/>
                </a:solidFill>
                <a:latin typeface="HG丸ｺﾞｼｯｸM-PRO" panose="020F0600000000000000" pitchFamily="50" charset="-128"/>
                <a:ea typeface="HG丸ｺﾞｼｯｸM-PRO" panose="020F0600000000000000" pitchFamily="50" charset="-128"/>
              </a:rPr>
              <a:t>自営</a:t>
            </a:r>
          </a:p>
          <a:p>
            <a:r>
              <a:rPr lang="ja-JP" altLang="en-US" sz="900" b="1" dirty="0">
                <a:solidFill>
                  <a:srgbClr val="002060"/>
                </a:solidFill>
                <a:latin typeface="HG丸ｺﾞｼｯｸM-PRO" panose="020F0600000000000000" pitchFamily="50" charset="-128"/>
                <a:ea typeface="HG丸ｺﾞｼｯｸM-PRO" panose="020F0600000000000000" pitchFamily="50" charset="-128"/>
              </a:rPr>
              <a:t>データセンター</a:t>
            </a:r>
            <a:endParaRPr kumimoji="1" lang="ja-JP" altLang="en-US" sz="900" b="1" dirty="0">
              <a:solidFill>
                <a:srgbClr val="002060"/>
              </a:solidFill>
              <a:latin typeface="HG丸ｺﾞｼｯｸM-PRO" panose="020F0600000000000000" pitchFamily="50" charset="-128"/>
              <a:ea typeface="HG丸ｺﾞｼｯｸM-PRO" panose="020F0600000000000000" pitchFamily="50" charset="-128"/>
            </a:endParaRPr>
          </a:p>
        </p:txBody>
      </p:sp>
      <p:sp>
        <p:nvSpPr>
          <p:cNvPr id="100" name="テキスト ボックス 99"/>
          <p:cNvSpPr txBox="1"/>
          <p:nvPr/>
        </p:nvSpPr>
        <p:spPr>
          <a:xfrm>
            <a:off x="2791928" y="186194"/>
            <a:ext cx="6100552" cy="369332"/>
          </a:xfrm>
          <a:prstGeom prst="rect">
            <a:avLst/>
          </a:prstGeom>
          <a:noFill/>
        </p:spPr>
        <p:txBody>
          <a:bodyPr wrap="square" rtlCol="0">
            <a:spAutoFit/>
          </a:bodyPr>
          <a:lstStyle/>
          <a:p>
            <a:r>
              <a:rPr kumimoji="1" lang="ja-JP" altLang="en-US" dirty="0">
                <a:solidFill>
                  <a:srgbClr val="00B0F0"/>
                </a:solidFill>
              </a:rPr>
              <a:t>プライベート・クラウドの可用性・品質・拡張性を担保</a:t>
            </a:r>
          </a:p>
        </p:txBody>
      </p:sp>
      <p:pic>
        <p:nvPicPr>
          <p:cNvPr id="83" name="Picture 6" descr="Picture">
            <a:hlinkClick r:id="rId14"/>
          </p:cNvPr>
          <p:cNvPicPr>
            <a:picLocks noChangeAspect="1" noChangeArrowheads="1"/>
          </p:cNvPicPr>
          <p:nvPr/>
        </p:nvPicPr>
        <p:blipFill>
          <a:blip r:embed="rId15" cstate="print"/>
          <a:srcRect/>
          <a:stretch>
            <a:fillRect/>
          </a:stretch>
        </p:blipFill>
        <p:spPr bwMode="auto">
          <a:xfrm>
            <a:off x="4711191" y="4132927"/>
            <a:ext cx="576725" cy="489315"/>
          </a:xfrm>
          <a:prstGeom prst="rect">
            <a:avLst/>
          </a:prstGeom>
          <a:noFill/>
        </p:spPr>
      </p:pic>
      <p:pic>
        <p:nvPicPr>
          <p:cNvPr id="87" name="Picture 6" descr="Picture">
            <a:hlinkClick r:id="rId14"/>
          </p:cNvPr>
          <p:cNvPicPr>
            <a:picLocks noChangeAspect="1" noChangeArrowheads="1"/>
          </p:cNvPicPr>
          <p:nvPr/>
        </p:nvPicPr>
        <p:blipFill>
          <a:blip r:embed="rId15" cstate="print"/>
          <a:srcRect/>
          <a:stretch>
            <a:fillRect/>
          </a:stretch>
        </p:blipFill>
        <p:spPr bwMode="auto">
          <a:xfrm>
            <a:off x="2760572" y="4380844"/>
            <a:ext cx="345783" cy="293375"/>
          </a:xfrm>
          <a:prstGeom prst="rect">
            <a:avLst/>
          </a:prstGeom>
          <a:noFill/>
        </p:spPr>
      </p:pic>
      <p:pic>
        <p:nvPicPr>
          <p:cNvPr id="2" name="図 1"/>
          <p:cNvPicPr>
            <a:picLocks noChangeAspect="1"/>
          </p:cNvPicPr>
          <p:nvPr/>
        </p:nvPicPr>
        <p:blipFill>
          <a:blip r:embed="rId1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563888" y="602624"/>
            <a:ext cx="888024" cy="606076"/>
          </a:xfrm>
          <a:prstGeom prst="rect">
            <a:avLst/>
          </a:prstGeom>
        </p:spPr>
      </p:pic>
      <p:pic>
        <p:nvPicPr>
          <p:cNvPr id="1026" name="Picture 2" descr="Synergis Enterprise Edition"/>
          <p:cNvPicPr>
            <a:picLocks noChangeAspect="1" noChangeArrowheads="1"/>
          </p:cNvPicPr>
          <p:nvPr/>
        </p:nvPicPr>
        <p:blipFill>
          <a:blip r:embed="rId17"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57672" y="501373"/>
            <a:ext cx="786028" cy="526639"/>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 descr="Synergis Enterprise Edition"/>
          <p:cNvPicPr>
            <a:picLocks noChangeAspect="1" noChangeArrowheads="1"/>
          </p:cNvPicPr>
          <p:nvPr/>
        </p:nvPicPr>
        <p:blipFill>
          <a:blip r:embed="rId17"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155505" y="993850"/>
            <a:ext cx="786028" cy="526639"/>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2" descr="Synergis Enterprise Edition"/>
          <p:cNvPicPr>
            <a:picLocks noChangeAspect="1" noChangeArrowheads="1"/>
          </p:cNvPicPr>
          <p:nvPr/>
        </p:nvPicPr>
        <p:blipFill>
          <a:blip r:embed="rId17"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850686" y="783520"/>
            <a:ext cx="786028" cy="526639"/>
          </a:xfrm>
          <a:prstGeom prst="rect">
            <a:avLst/>
          </a:prstGeom>
          <a:noFill/>
          <a:extLst>
            <a:ext uri="{909E8E84-426E-40DD-AFC4-6F175D3DCCD1}">
              <a14:hiddenFill xmlns:a14="http://schemas.microsoft.com/office/drawing/2010/main">
                <a:solidFill>
                  <a:srgbClr val="FFFFFF"/>
                </a:solidFill>
              </a14:hiddenFill>
            </a:ext>
          </a:extLst>
        </p:spPr>
      </p:pic>
      <p:cxnSp>
        <p:nvCxnSpPr>
          <p:cNvPr id="4" name="直線コネクタ 3"/>
          <p:cNvCxnSpPr/>
          <p:nvPr/>
        </p:nvCxnSpPr>
        <p:spPr>
          <a:xfrm flipV="1">
            <a:off x="3347864" y="905663"/>
            <a:ext cx="312632" cy="351506"/>
          </a:xfrm>
          <a:prstGeom prst="line">
            <a:avLst/>
          </a:prstGeom>
        </p:spPr>
        <p:style>
          <a:lnRef idx="2">
            <a:schemeClr val="accent5"/>
          </a:lnRef>
          <a:fillRef idx="0">
            <a:schemeClr val="accent5"/>
          </a:fillRef>
          <a:effectRef idx="1">
            <a:schemeClr val="accent5"/>
          </a:effectRef>
          <a:fontRef idx="minor">
            <a:schemeClr val="tx1"/>
          </a:fontRef>
        </p:style>
      </p:cxnSp>
      <p:pic>
        <p:nvPicPr>
          <p:cNvPr id="94" name="Picture 2" descr="http://www.barco.com/%7E/%7E/media/Images/References/2013/AutoBan/_LOF7210%20jpg.jpg?mh=900&amp;mw=900"/>
          <p:cNvPicPr>
            <a:picLocks noChangeAspect="1" noChangeArrowheads="1"/>
          </p:cNvPicPr>
          <p:nvPr/>
        </p:nvPicPr>
        <p:blipFill>
          <a:blip r:embed="rId18"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876" y="555526"/>
            <a:ext cx="1228074" cy="818022"/>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5786580" y="1061323"/>
            <a:ext cx="3321924" cy="1815882"/>
          </a:xfrm>
          <a:prstGeom prst="rect">
            <a:avLst/>
          </a:prstGeom>
          <a:noFill/>
        </p:spPr>
        <p:txBody>
          <a:bodyPr wrap="square" rtlCol="0">
            <a:spAutoFit/>
          </a:bodyPr>
          <a:lstStyle/>
          <a:p>
            <a:r>
              <a:rPr kumimoji="1" lang="ja-JP" altLang="en-US" sz="1400" dirty="0"/>
              <a:t>ビル群、テナント、多店舗、分散施設</a:t>
            </a:r>
            <a:r>
              <a:rPr kumimoji="1" lang="en-US" altLang="ja-JP" sz="1400" dirty="0"/>
              <a:t>(</a:t>
            </a:r>
            <a:r>
              <a:rPr kumimoji="1" lang="ja-JP" altLang="en-US" sz="1400" dirty="0"/>
              <a:t>工場、倉庫</a:t>
            </a:r>
            <a:r>
              <a:rPr kumimoji="1" lang="en-US" altLang="ja-JP" sz="1400" dirty="0"/>
              <a:t>)</a:t>
            </a:r>
            <a:r>
              <a:rPr kumimoji="1" lang="ja-JP" altLang="en-US" sz="1400" dirty="0"/>
              <a:t>を所有する企業、組織にとってプライベートクラウドによる物理セキュリティの統合管理の実施によって。</a:t>
            </a:r>
          </a:p>
          <a:p>
            <a:endParaRPr lang="ja-JP" altLang="en-US" sz="1400" dirty="0"/>
          </a:p>
          <a:p>
            <a:pPr marL="342900" indent="-342900">
              <a:buAutoNum type="arabicParenR"/>
            </a:pPr>
            <a:r>
              <a:rPr kumimoji="1" lang="ja-JP" altLang="en-US" sz="1400" dirty="0"/>
              <a:t>運用コストの大幅な圧縮</a:t>
            </a:r>
          </a:p>
          <a:p>
            <a:pPr marL="342900" indent="-342900">
              <a:buAutoNum type="arabicParenR"/>
            </a:pPr>
            <a:r>
              <a:rPr lang="ja-JP" altLang="en-US" sz="1400" dirty="0"/>
              <a:t>セキュリティ品質の向上</a:t>
            </a:r>
          </a:p>
          <a:p>
            <a:pPr marL="342900" indent="-342900">
              <a:buAutoNum type="arabicParenR"/>
            </a:pPr>
            <a:r>
              <a:rPr kumimoji="1" lang="ja-JP" altLang="en-US" sz="1400" dirty="0"/>
              <a:t>生命と財産の保全の確保</a:t>
            </a:r>
          </a:p>
        </p:txBody>
      </p:sp>
      <p:sp>
        <p:nvSpPr>
          <p:cNvPr id="15" name="テキスト ボックス 14"/>
          <p:cNvSpPr txBox="1"/>
          <p:nvPr/>
        </p:nvSpPr>
        <p:spPr>
          <a:xfrm>
            <a:off x="5707669" y="691042"/>
            <a:ext cx="2752763" cy="369332"/>
          </a:xfrm>
          <a:prstGeom prst="rect">
            <a:avLst/>
          </a:prstGeom>
          <a:noFill/>
        </p:spPr>
        <p:txBody>
          <a:bodyPr wrap="square" rtlCol="0">
            <a:spAutoFit/>
          </a:bodyPr>
          <a:lstStyle/>
          <a:p>
            <a:r>
              <a:rPr kumimoji="1" lang="ja-JP" altLang="en-US" dirty="0"/>
              <a:t>グローバルマネージメント</a:t>
            </a:r>
          </a:p>
        </p:txBody>
      </p:sp>
      <p:sp>
        <p:nvSpPr>
          <p:cNvPr id="32" name="テキスト ボックス 31"/>
          <p:cNvSpPr txBox="1"/>
          <p:nvPr/>
        </p:nvSpPr>
        <p:spPr>
          <a:xfrm>
            <a:off x="6012160" y="3075806"/>
            <a:ext cx="2808312" cy="923330"/>
          </a:xfrm>
          <a:prstGeom prst="rect">
            <a:avLst/>
          </a:prstGeom>
          <a:noFill/>
        </p:spPr>
        <p:txBody>
          <a:bodyPr wrap="square" rtlCol="0">
            <a:spAutoFit/>
          </a:bodyPr>
          <a:lstStyle/>
          <a:p>
            <a:r>
              <a:rPr kumimoji="1" lang="ja-JP" altLang="en-US" dirty="0"/>
              <a:t>情報漏洩、食品テロは後戻りできない。</a:t>
            </a:r>
          </a:p>
          <a:p>
            <a:r>
              <a:rPr lang="ja-JP" altLang="en-US" dirty="0"/>
              <a:t>地雷を踏んだらさようなら。</a:t>
            </a:r>
            <a:endParaRPr kumimoji="1" lang="ja-JP" altLang="en-US" dirty="0"/>
          </a:p>
        </p:txBody>
      </p:sp>
      <p:grpSp>
        <p:nvGrpSpPr>
          <p:cNvPr id="99" name="グループ化 98"/>
          <p:cNvGrpSpPr/>
          <p:nvPr/>
        </p:nvGrpSpPr>
        <p:grpSpPr>
          <a:xfrm>
            <a:off x="149807" y="3138665"/>
            <a:ext cx="1136706" cy="1279818"/>
            <a:chOff x="4852866" y="2841266"/>
            <a:chExt cx="1136706" cy="1279818"/>
          </a:xfrm>
        </p:grpSpPr>
        <p:grpSp>
          <p:nvGrpSpPr>
            <p:cNvPr id="103" name="グループ化 102"/>
            <p:cNvGrpSpPr/>
            <p:nvPr/>
          </p:nvGrpSpPr>
          <p:grpSpPr>
            <a:xfrm>
              <a:off x="5048191" y="3079064"/>
              <a:ext cx="885316" cy="1042020"/>
              <a:chOff x="6819032" y="2980202"/>
              <a:chExt cx="1209352" cy="1584176"/>
            </a:xfrm>
          </p:grpSpPr>
          <p:pic>
            <p:nvPicPr>
              <p:cNvPr id="110" name="Picture 4" descr="Picture">
                <a:hlinkClick r:id="rId6"/>
              </p:cNvPr>
              <p:cNvPicPr>
                <a:picLocks noChangeAspect="1" noChangeArrowheads="1"/>
              </p:cNvPicPr>
              <p:nvPr/>
            </p:nvPicPr>
            <p:blipFill>
              <a:blip r:embed="rId7" cstate="print"/>
              <a:srcRect/>
              <a:stretch>
                <a:fillRect/>
              </a:stretch>
            </p:blipFill>
            <p:spPr bwMode="auto">
              <a:xfrm>
                <a:off x="7380312" y="3124218"/>
                <a:ext cx="648072" cy="329246"/>
              </a:xfrm>
              <a:prstGeom prst="rect">
                <a:avLst/>
              </a:prstGeom>
              <a:noFill/>
            </p:spPr>
          </p:pic>
          <p:pic>
            <p:nvPicPr>
              <p:cNvPr id="111" name="Picture 4" descr="Picture">
                <a:hlinkClick r:id="rId6"/>
              </p:cNvPr>
              <p:cNvPicPr>
                <a:picLocks noChangeAspect="1" noChangeArrowheads="1"/>
              </p:cNvPicPr>
              <p:nvPr/>
            </p:nvPicPr>
            <p:blipFill>
              <a:blip r:embed="rId7" cstate="print"/>
              <a:srcRect/>
              <a:stretch>
                <a:fillRect/>
              </a:stretch>
            </p:blipFill>
            <p:spPr bwMode="auto">
              <a:xfrm>
                <a:off x="7380312" y="3659068"/>
                <a:ext cx="648072" cy="329246"/>
              </a:xfrm>
              <a:prstGeom prst="rect">
                <a:avLst/>
              </a:prstGeom>
              <a:noFill/>
            </p:spPr>
          </p:pic>
          <p:pic>
            <p:nvPicPr>
              <p:cNvPr id="112" name="Picture 4" descr="Picture">
                <a:hlinkClick r:id="rId6"/>
              </p:cNvPr>
              <p:cNvPicPr>
                <a:picLocks noChangeAspect="1" noChangeArrowheads="1"/>
              </p:cNvPicPr>
              <p:nvPr/>
            </p:nvPicPr>
            <p:blipFill>
              <a:blip r:embed="rId7" cstate="print"/>
              <a:srcRect/>
              <a:stretch>
                <a:fillRect/>
              </a:stretch>
            </p:blipFill>
            <p:spPr bwMode="auto">
              <a:xfrm>
                <a:off x="7380312" y="4163124"/>
                <a:ext cx="648072" cy="329246"/>
              </a:xfrm>
              <a:prstGeom prst="rect">
                <a:avLst/>
              </a:prstGeom>
              <a:noFill/>
            </p:spPr>
          </p:pic>
          <p:pic>
            <p:nvPicPr>
              <p:cNvPr id="113" name="Picture 2" descr="C:\Documents and Settings\jpalatsoukas\Desktop\Work\Icons\Camera Dome (blue).png"/>
              <p:cNvPicPr>
                <a:picLocks noChangeAspect="1" noChangeArrowheads="1"/>
              </p:cNvPicPr>
              <p:nvPr/>
            </p:nvPicPr>
            <p:blipFill>
              <a:blip r:embed="rId8" cstate="print"/>
              <a:srcRect/>
              <a:stretch>
                <a:fillRect/>
              </a:stretch>
            </p:blipFill>
            <p:spPr bwMode="auto">
              <a:xfrm>
                <a:off x="6819032" y="2980202"/>
                <a:ext cx="489272" cy="504056"/>
              </a:xfrm>
              <a:prstGeom prst="rect">
                <a:avLst/>
              </a:prstGeom>
              <a:noFill/>
            </p:spPr>
          </p:pic>
          <p:pic>
            <p:nvPicPr>
              <p:cNvPr id="114" name="Picture 2" descr="C:\Documents and Settings\jpalatsoukas\Desktop\Work\Icons\Camera Dome (blue).png"/>
              <p:cNvPicPr>
                <a:picLocks noChangeAspect="1" noChangeArrowheads="1"/>
              </p:cNvPicPr>
              <p:nvPr/>
            </p:nvPicPr>
            <p:blipFill>
              <a:blip r:embed="rId8" cstate="print"/>
              <a:srcRect/>
              <a:stretch>
                <a:fillRect/>
              </a:stretch>
            </p:blipFill>
            <p:spPr bwMode="auto">
              <a:xfrm>
                <a:off x="6819032" y="3522358"/>
                <a:ext cx="489272" cy="504056"/>
              </a:xfrm>
              <a:prstGeom prst="rect">
                <a:avLst/>
              </a:prstGeom>
              <a:noFill/>
            </p:spPr>
          </p:pic>
          <p:pic>
            <p:nvPicPr>
              <p:cNvPr id="115" name="Picture 2" descr="C:\Documents and Settings\jpalatsoukas\Desktop\Work\Icons\Camera Dome (blue).png"/>
              <p:cNvPicPr>
                <a:picLocks noChangeAspect="1" noChangeArrowheads="1"/>
              </p:cNvPicPr>
              <p:nvPr/>
            </p:nvPicPr>
            <p:blipFill>
              <a:blip r:embed="rId8" cstate="print"/>
              <a:srcRect/>
              <a:stretch>
                <a:fillRect/>
              </a:stretch>
            </p:blipFill>
            <p:spPr bwMode="auto">
              <a:xfrm>
                <a:off x="6819032" y="4060322"/>
                <a:ext cx="489272" cy="504056"/>
              </a:xfrm>
              <a:prstGeom prst="rect">
                <a:avLst/>
              </a:prstGeom>
              <a:noFill/>
            </p:spPr>
          </p:pic>
        </p:grpSp>
        <p:pic>
          <p:nvPicPr>
            <p:cNvPr id="104" name="図 103"/>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852866" y="2841266"/>
              <a:ext cx="390649" cy="482283"/>
            </a:xfrm>
            <a:prstGeom prst="rect">
              <a:avLst/>
            </a:prstGeom>
          </p:spPr>
        </p:pic>
        <p:pic>
          <p:nvPicPr>
            <p:cNvPr id="105" name="図 104"/>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700862" y="3037028"/>
              <a:ext cx="198489" cy="245048"/>
            </a:xfrm>
            <a:prstGeom prst="rect">
              <a:avLst/>
            </a:prstGeom>
          </p:spPr>
        </p:pic>
        <p:pic>
          <p:nvPicPr>
            <p:cNvPr id="106" name="図 105"/>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747155" y="3388835"/>
              <a:ext cx="198489" cy="245048"/>
            </a:xfrm>
            <a:prstGeom prst="rect">
              <a:avLst/>
            </a:prstGeom>
          </p:spPr>
        </p:pic>
        <p:pic>
          <p:nvPicPr>
            <p:cNvPr id="107" name="図 106"/>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791083" y="3720003"/>
              <a:ext cx="198489" cy="245048"/>
            </a:xfrm>
            <a:prstGeom prst="rect">
              <a:avLst/>
            </a:prstGeom>
          </p:spPr>
        </p:pic>
        <p:pic>
          <p:nvPicPr>
            <p:cNvPr id="108" name="図 107"/>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948945" y="3432952"/>
              <a:ext cx="198489" cy="245048"/>
            </a:xfrm>
            <a:prstGeom prst="rect">
              <a:avLst/>
            </a:prstGeom>
          </p:spPr>
        </p:pic>
        <p:pic>
          <p:nvPicPr>
            <p:cNvPr id="109" name="図 108"/>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956781" y="3757310"/>
              <a:ext cx="198489" cy="245048"/>
            </a:xfrm>
            <a:prstGeom prst="rect">
              <a:avLst/>
            </a:prstGeom>
          </p:spPr>
        </p:pic>
      </p:grpSp>
      <p:cxnSp>
        <p:nvCxnSpPr>
          <p:cNvPr id="116" name="直線コネクタ 115"/>
          <p:cNvCxnSpPr>
            <a:stCxn id="104" idx="0"/>
          </p:cNvCxnSpPr>
          <p:nvPr/>
        </p:nvCxnSpPr>
        <p:spPr>
          <a:xfrm flipV="1">
            <a:off x="345132" y="2476559"/>
            <a:ext cx="410890" cy="662106"/>
          </a:xfrm>
          <a:prstGeom prst="line">
            <a:avLst/>
          </a:prstGeom>
        </p:spPr>
        <p:style>
          <a:lnRef idx="3">
            <a:schemeClr val="accent1"/>
          </a:lnRef>
          <a:fillRef idx="0">
            <a:schemeClr val="accent1"/>
          </a:fillRef>
          <a:effectRef idx="2">
            <a:schemeClr val="accent1"/>
          </a:effectRef>
          <a:fontRef idx="minor">
            <a:schemeClr val="tx1"/>
          </a:fontRef>
        </p:style>
      </p:cxnSp>
      <p:sp>
        <p:nvSpPr>
          <p:cNvPr id="117" name="テキスト ボックス 116"/>
          <p:cNvSpPr txBox="1"/>
          <p:nvPr/>
        </p:nvSpPr>
        <p:spPr>
          <a:xfrm rot="18152522">
            <a:off x="245711" y="2670837"/>
            <a:ext cx="915192" cy="369332"/>
          </a:xfrm>
          <a:prstGeom prst="rect">
            <a:avLst/>
          </a:prstGeom>
          <a:noFill/>
        </p:spPr>
        <p:txBody>
          <a:bodyPr wrap="square" rtlCol="0">
            <a:spAutoFit/>
          </a:bodyPr>
          <a:lstStyle/>
          <a:p>
            <a:r>
              <a:rPr lang="ja-JP" altLang="en-US" sz="900" b="1" dirty="0">
                <a:solidFill>
                  <a:srgbClr val="002060"/>
                </a:solidFill>
                <a:latin typeface="HG丸ｺﾞｼｯｸM-PRO" panose="020F0600000000000000" pitchFamily="50" charset="-128"/>
                <a:ea typeface="HG丸ｺﾞｼｯｸM-PRO" panose="020F0600000000000000" pitchFamily="50" charset="-128"/>
              </a:rPr>
              <a:t>ビデオ・</a:t>
            </a:r>
          </a:p>
          <a:p>
            <a:r>
              <a:rPr lang="ja-JP" altLang="en-US" sz="900" b="1" dirty="0">
                <a:solidFill>
                  <a:srgbClr val="002060"/>
                </a:solidFill>
                <a:latin typeface="HG丸ｺﾞｼｯｸM-PRO" panose="020F0600000000000000" pitchFamily="50" charset="-128"/>
                <a:ea typeface="HG丸ｺﾞｼｯｸM-PRO" panose="020F0600000000000000" pitchFamily="50" charset="-128"/>
              </a:rPr>
              <a:t>トリクリング</a:t>
            </a:r>
            <a:endParaRPr kumimoji="1" lang="ja-JP" altLang="en-US" sz="900" b="1" dirty="0">
              <a:solidFill>
                <a:srgbClr val="002060"/>
              </a:solidFill>
              <a:latin typeface="HG丸ｺﾞｼｯｸM-PRO" panose="020F0600000000000000" pitchFamily="50" charset="-128"/>
              <a:ea typeface="HG丸ｺﾞｼｯｸM-PRO" panose="020F0600000000000000" pitchFamily="50" charset="-128"/>
            </a:endParaRPr>
          </a:p>
        </p:txBody>
      </p:sp>
      <p:pic>
        <p:nvPicPr>
          <p:cNvPr id="118" name="Picture 6" descr="Picture">
            <a:hlinkClick r:id="rId14"/>
          </p:cNvPr>
          <p:cNvPicPr>
            <a:picLocks noChangeAspect="1" noChangeArrowheads="1"/>
          </p:cNvPicPr>
          <p:nvPr/>
        </p:nvPicPr>
        <p:blipFill>
          <a:blip r:embed="rId15" cstate="print"/>
          <a:srcRect/>
          <a:stretch>
            <a:fillRect/>
          </a:stretch>
        </p:blipFill>
        <p:spPr bwMode="auto">
          <a:xfrm>
            <a:off x="235857" y="4438799"/>
            <a:ext cx="576725" cy="489315"/>
          </a:xfrm>
          <a:prstGeom prst="rect">
            <a:avLst/>
          </a:prstGeom>
          <a:noFill/>
        </p:spPr>
      </p:pic>
      <p:sp>
        <p:nvSpPr>
          <p:cNvPr id="33" name="スライド番号プレースホルダー 32"/>
          <p:cNvSpPr>
            <a:spLocks noGrp="1"/>
          </p:cNvSpPr>
          <p:nvPr>
            <p:ph type="sldNum" sz="quarter" idx="12"/>
          </p:nvPr>
        </p:nvSpPr>
        <p:spPr/>
        <p:txBody>
          <a:bodyPr/>
          <a:lstStyle/>
          <a:p>
            <a:fld id="{E7F9721E-9075-49C7-B164-96523C2653BD}" type="slidenum">
              <a:rPr kumimoji="1" lang="ja-JP" altLang="en-US" smtClean="0"/>
              <a:t>26</a:t>
            </a:fld>
            <a:endParaRPr kumimoji="1" lang="ja-JP" altLang="en-US"/>
          </a:p>
        </p:txBody>
      </p:sp>
    </p:spTree>
    <p:extLst>
      <p:ext uri="{BB962C8B-B14F-4D97-AF65-F5344CB8AC3E}">
        <p14:creationId xmlns:p14="http://schemas.microsoft.com/office/powerpoint/2010/main" val="34980907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5" descr="data:image/jpeg;base64,/9j/4AAQSkZJRgABAQAAAQABAAD/2wCEAAkGBxQTEhQUExIWFBUXGBwXGBgVFRseGhYYFhoZGhcdGBgYHSggGBolGxcWITEhJSkrLy4uGh8zODMsNygtLisBCgoKDg0OGhAQGywkHyQsLCwsLCw2LSwsLCwsLCwsLCwsLiwsLCwsLCwsLCwtLCwsLCwsLCwsLCwsLCwsLCwsLP/AABEIAKYBMAMBIgACEQEDEQH/xAAbAAACAwEBAQAAAAAAAAAAAAAEBQADBgIBB//EAEwQAAECBAIFCAUHCQcEAwAAAAECEQADBCESMQUTQVFhBhQicYGRodEVMlOx0iNCUpKTweEHMzRUYnJzsvAXJIKDosLTFkOU8URkdP/EABkBAAMBAQEAAAAAAAAAAAAAAAABAgMEBf/EADMRAAIBAgQDBwMEAQUAAAAAAAABAgMREhMhUQQxkRRBUmGh4fAycYEiQrHRwiMkQ1PB/9oADAMBAAIRAxEAPwDMUFZNK6tKDjmCYRLSoApShKy7C2wAP1b4X6d0jPTNAC2VhDplpZIVuAveGUyqwTJ3ySVOpWE4mY4i5ZrwIZkwudWkiznr3lo0fE/6eH/0FwUlVc7u21vfkbek0KEahE1C5pUka2YJihhWXewUAEg4RllvYwV6Klfq8zP25y3+vHznGr2cvw8oNTVS8ABo0lW1Wtsd5w4bd8HaPIvsr3fT3N7J0NJJYypibO5mqbqcKzj2i5MoKqmay5iEISmXJ1qg80OpfSBxHo6tg+ZPBvmmJXspfcPKPXVtlS+4eUS690NcM0769Pc+vS+TtMUIVzOcCodJPOFOhQLN+cvdy42Nvi08maa391m3/wDsKtc5/KcPGPl0iSUoSV6PxbcTlIUDcfNZma4gCo9Y4ZCEjYksW7W3ws/5cvsrte0unufXf+nKZnNJO/8AIWe4CZf+s4D5SckpWBeoSuUUYZhmCapTpSoa1OFZIfBiI2uBHzOnnoCWXSoWb3CwnqcYT90WCplfqaOB1mVh+zvBPa3GHnk9m+/T3N2NDSXV8mo7UtNmMU2uS7A3dg9h2R4nRMot/d5o/wA47/34+chSvZy/DygqjqEANNpkqzulQBGTBmY7e+Gq9vnsJ8M3v09zdnRUr9Xm/bH44H5R6BSKeaafEmalONLLUXw3KWUSLgEdbRjzVynP9zSzhvlbgbXOG8CLmks0mWGDG4Ll87i2y3CDPF2Z+fT3FI0xP9qrw8o99Lz/AGqvDyhprl/QR4eUX0lUx6chKxbJTEZu1r7O6M8x7mmR5PoI/S8/2qvDyj30vP8Aaq8PKNJMrZVwmka1iZrl2LWwtm0Vz6xJSQilSlWwmbia+7CNloMx7hkeT6Gf9Lz/AGqvDyiel5/tVeHlDTWr9mjw8o9M1f0EeHlBmPcMjyfQVel5/tVeHlHnpef7VXh5Q3xTPZJ7vwg7nKf1O+35Tdmww2zG23jBmPcMjyfQzfpef7VXh5RPS8/2qvDyhqZkz2aN2zPuiaxeerS3Z5QZj3DI8n0FXpef7VXh5RPTE/2qvDyjRSakJSy6QKVvx4c8rYf/AHAWtX9BHh5QZr3DI8n0FJ0xP9qrw8oZcmqoTcXOayZKZm6SEO+J+lMSQWYWF7x3rV+zR4eUTWr9mjw8oTm33lwpYXrG/wB17nWnKhEpcrU1syYlT4+khZQxDF5aQMntErqmXLnSgmtmLlkHHcKwnogF5abeso4TfocRHOtX7NHh5RNav2aPDyhYpeL1KcE1bD6e4dpSqppEzCitm1CChKsXrYTfEnFKADnotuYvnGeOmlFQabPA1hdwGEtzhZrm2F7vnDPWr9mjw8omtX7NHh5RrHiJKCi7O3f3v7nL2P8AU5Xlr3dy+wBP0yXn4Js1mTqXB9b5z2y3PAY0vOYfLzn2jCN29t8O9av2aPDyia1fs0eHlBKu276FR4Wyt+roJV6YnXadOfZZLdtodaL03K1A10xZmh3Hyrm5YjCnDk23ZE1q/Zo8PKJrV+zR4eUS6rKXD236B9Vygo2Rq9a7dNzNueHRtHdVpukUqUmnVOKlYArHrPXKg4YhiG3wt1q/Zo8PKGmjlJISFITjKnDDIJUnI/4kxLqPctUVazXVHUpc4TJ2qD/KdL1c8SsPrdsAJWrpFwDiDhy5L5hrZwTMlS1TJmsVh6Zbou4xKfq2QKkIYgg5hr7Nrhs2498YSO+A/Cq5h0A1+k0rLrbb4wj0jNXrDrE4V2cBhsDWTbJjBXMqZv0g9WpJvs2t2wHUSkBTJVjFmVhIew2HJsuyKZMV8sUa3hE1vCO8I3CJhG4Qi9TWT5VVzeSSuVgMtBQGLhOEYX6ObNGekKmCd0ACu+5si+fB4YTUUerRhmK1mFOMdJgphiA6LZvCtEuWVsVMneznhbrjP9/z+Ttk/wDbNX2/d/iMyurbIcbovc993HY0VpXVMphZy90Z4lP/AKsXfAxpadvzp+ofL+njwU0i/wAoeHQOTke5i0a3POt8sd186ex1hDYw4Ck+vhDWH7LcINx1j5B+tHH8etuEK6iTJHqKKrjNLDC1+14v5rT+1Lfwz5f08A2vlghEyqxWHSYbUZdNs7fTiudNqcPSsMC9qB0LYxvva23ZA6aaQ95hbfqzxe31e8x4qnkgWWSWNghukPVFzkb32QBb5YP0Yur1fySApDbRLO026QexctA2mJk9k69IFyx6Fywe6M9nfHFNSyFJdc7VqbLVlW3eNhGyK6qnlJA1czHc2KClsr3JBf7oAS19gPW8Imt4R3hG4RMI3CEXqca3hBdDNmNN1ZwjVqx9MJdHzhfPqF4HwjcItky5bKxuCEkpwgF1bAXNhxgFLkHSVz8MtpiWthGJLp6NncdG1ni9C6rGGmoCr9LWIt6r9JmGzugBMqQyXK3+dYNlfD279kdpk02K6pmH91L7G2tv8IZDXyxZRzajpYFpHSOL5RAvZ7q2G2Ru2VoEmzV6pLkFD2GIEg37tsdypUi+JSxcsyUlxZnvY5xUtEvCGfG93AZr5eEBVguiVNCiJcxILJc42229cXYufGB9JTpmIa04lNYhaVWc7UuM3jqUiST08YDDJlF/nOSzWytFVRLlg9AkhvnJAL32AnhEx5Df1fP5B9bwia3hHeEbhEwjcIY9TjW8Imt4R3hG4RMI3CANTjW8Imt4R3hG4RMI3CANTjW8Imt4R3hG4RMI3CANTjW8Imt4R3hG4RMI3CANTjW8INoS65XUv+eVAuEbhBdEPlJXUv8Amkw0RU5flHSh8pN+S1nTO+zKVawOf3QNKlqwqZIIdL2Fi9hk98rQxmowrmNWU6HWpxrFPZRZ+jmHgYUaP1ql+udn+GCUWyY1YLvLtciwNEl7/OmB/pW4F+qF1SkFRKUBAt0XJawe5vc3hyKyazekZLfxlfDCvS8yYiaROJUtknEGIWkgYFJUCyklLMfveG7ocHGT0fqC6o8ImqMezZpS2JKkvliSz9Tm+Y74r52OPd+MTc1sa6dPnaiUDSAAIQAvGnpgJDFm25txjPpB1jmWFZ9DsO4bM+yIrlBNKUpMxRSkAJGFNgmw7mgZGkSFYgSFb2HnEW/Vc6XVTounr6W/sZE2/RB1sq3+m2Y7o4Tt/uwN9yrdJVsrbU/4eEC+mZn01/0538T3x4nTCxktYfdxJJ27yYu5x4GXVQJB+QSgYhcBVreq535tBOK/6IOpldvzer+jC2bpNSvWWtV3ve4DDbutFp03M9ovw48eJ74LhgYUiyn5qDlYhV/W3B73+rwjiY5BanSnoqDsotk6huKfB4GGmFguFrBtfbZ228T3x5M0ss2K1nMdis9u2C4YGGUq0pQy6VMy3rOtNnLHo2zs/BoprsKmaSJRcuylXysystscU2nJksYUTFpG4ZX4PHNTpdcwALWtbXGK7P28ILjUNSnVHhE1R4Rzzoce78YnOhx7vxguVhOtUeEE0iFALaWmY6CHKSrVj6YbIjeYE50OPd+MdJrmcAqAIYttBzBvccILicdBjLSvCj+7SyLMTLLr6O0j1rX8YtRrMYajlE36OpUQfV+a99nfxhYnSagGC1gDIAm1m+lutHXpZeesmdeI/FBcnAF04WMTUyF9I5y1HDk4DHIbtjwPMQrVpGrSA9lhJc52Ktv4RUjSig7LWHLlibnj0rmODXWYlTbtnc8Fx4BjKTMC/wAwiYWTYy3YbLIYXy8IGrUKKry0yi3qpSoA3N2USf8A1FEvSBT6qlJ/dtllkYk2vKi6ipRydV/eYS0VinG7ueao8ImqPCOedDj3fjE50OPd+MO4YTrVHhE1R4Rzzoce78YnOhx7vxguGE61R4RNUeEc86HHu/GJzoce78YLhhOtUeETVHhHPOhx7vxic6HHu/GC4YTrVHhE1R4Rzzoce78YnOhx7vxguGE61R4QdQBlyepf88qF/Ohx7vxhjRVgGrBlqdShhWQ1ioAsdocB+oQJkzg2tDt1ylTTq5U1BnKXhWFnERiASoJbGOkDhLh2MeHSygog6PpsSc080UCl2IdOzIs42mFulqxetmpBYBasuv3wGirmAqUJi8SmxHEXUwYOczYkR0VO7AeTRw2eZ6bHc2WpXSwkBrYZagGuc2uL5kktttDqgCZ0pMioRNeW5lLQnpiWpypCkrAxId1Av0XVsMJDXzWbWrZmbEWbqyjS8jVKnTJhmTJiikJwkrNnxO0ZvEdEZUYu6uOhpNZP5+eVZvzaS7ZbDkzDqgSvKZ4AXUTyz5SpST0gxBKVOQRsyh1zNJU5Usk2czC7d8E0+gpJ+afrGFaRarU1v6GDnaPpUljMqLbpcv4445nSe0qPs5fxxoNL6PlBdgcztOUAnRsuzA95ilTb7iu1Q3foLxQUvtKj7OX8cdnRdMz46hv4cv44dSdCItY95jQ1GgJHNEqwqfFniO7ri1Qb2JfGQ3fofPDT0jtrKl/4cv447XR0gD6yp+zl/HBVXo9CZ6QBY8eEPtB0NIy0zyzthdR4vl2RlKDTtoaLiYW5v0MiuXRj/uVP2cv444ei9pU/ZS/jjScstE0iKZS5CklWJOS3zLG0YPDCwy8g7TDd+hoKSip5v5vni7hPRkyzc5Oy7RZ6Lks+rr2y/RRs/wAXEQgkT1ofBMWh88C1JfrY3i/0pPfFzic+/Wr84eF7EviY7seeiqXAF62oYgM0pBLkAgWVcsRaKVUNKCUk1gUM083DpfJw7jtgRKVKSka+WgMGBUxGEJ7ibMfKKsC0kqFWglRGI6wkqYFsRzNrPl4PM8OmG/L1LoqrZucvtbboHc1pGfHVtm+oDN14oup9GUqjhC6oFnZUgAte4BOVjC5esbDzxBSBkJpa7uG7N20QXo+pmawvUGayQQoKUcL4rdJiD5xBvhe/zoGp0DTksJtQ+f5pOW/OL5GjZKUlKaieAXcatF3YF78BFfPVlWIzFE5OVF2juUYLjwPvfzoV1yJBdMypqFbT8lL84E5jR+2n/Zo+KOa1fS7TA0MWC3J/x/QaNHUntp/2aPijs6JpQH1s9v4aPigaXLhnNvJHXFKIYXu/QWmko3bXVD/wkfFHSqGjAfW1H2SPigGaGmDj5QxoJiAFBZGxn7Yh6MrB5v0/oHXJoh/3qj7JHxRxhofbVH2SPijrTcuXqyUlLuMjxhFIl4lBOJKX2qLAW2mFcMHm/n4NJSaOppv5tVWu4T0ZCTc5OyrR36IkM+Gub/8AL+MKZNIuX6lZJQ+eCoUH+qLxembOJxc/uwP6Qt3IdrnMZcD3wyHF+L50HdJydpJiUEVU0FaQsJ1ct8J2tjygn/pGm/WJ32SPjgTk/RY5EtZnrQWKQEpl2SksACUvshjzC7c7md0v4Y2tFczhdWtucyeRUhb4Z09TXLSUG3Vji1XIGWPn1P8A46fijk0BGVXN2bJe0j9mPVURb9Mm90v4YdohmVtyhfI+nBINROBBY/JIsRn8+LZPJinCpf8AeJxwKBA1SN4P04goH/8AlzO6X8MDYjLnJSZylglGEkJzKiD6qcrQJRYpVay5syGl1fLzf31e8wJignTH5+b++r3wHFnMd4o0vIyqKBPIzIQBwcrjLxqOREnFrw7WQx3EFcNcxMdS5pd9saPQ+kQVYVWcFjxAdoSGiXuB/diudJWAThIwgnjYG53RrZMi9jipqBNUkpIyJ7Xi+WWZ2aMvQVShUplWCbi2Xqk5dkaYCFaxSdwkVbD1bcYZHTqTJ1eHa74uzJoSFA2gmLDKG4Q1KwmribTE0Y0rGYf+vGAjX8D74ZaWpXAy7ITrp22GMppNlq6RTpKsCkEXzGcKMUGVqGEARK0Bs7xRMUcRIYF9Qq/Yn+URXijqo9bsT/KIqhLkgO8UabkbVYBPIzIQBwcrjLRqOREnFrw7WQx3EFcUuYmx1Lml32xo9D6QSVYVWcFj1B2hIaJYtY/uxXOlLAJwkYQTxyNzujWyZF2jioqBNUkpIyJ7Xi9BbNmjMaPqlCpEqwTcWysknLsjSgQuRSdwkVTD1bcYZK04kydXh2u+LsyhIUDaCYsMsNkIalYTVxNpiaAtKxmH8vvgI1/A++GWlqVwMuyE65DbC0ZSSbNE2kUaSrApBF8xmIU4oMrEMIAiUrA2d4omKOIkMVzb8np4FOjov6239o8YbJqJeAuhWsezHotte7vn4RlNE6XlolJSpRBDv0T9IwX6dlfTP1TGTmr8z0I8PUcU1FjlU/8AZ3bTvHGIaj9nxPnAejdKpUSpCVTMIuAg2fIluowJM0xLSSlSlAixBQbEQsa3H2eo3bCxuiq3obhi/GFlct6iVZulL2/tGKfTsr6Z+qYqTWJmTpRSXAXLGTfOJ++KU03oZVqFSELyT/Ij0x+fm/vq98BwVpj8/N/fV7zAcaHGdRpeRc1jN4hP+6MxDjk1MCVqJIFgLls3f3CAD6JIUS0H6SJFLPcXKCPu++FuiJyVEMQeoww5Qk81mNmwHepMO4mjB0ko4sbDENuEOe1nhgJytxjiilO12O78YNVRnZ4GNBFKKreGgszwdvjAU2mO8xQZbQgDamYMjAcxjAtRN/p4FFQ0JjRVpqUAgna4hDDbSkx0HrEJ4hjOokcxIALqj1uxP8oiuOqj1uxP8oiuEuSA6jS8iprGbxCf90ZiHPJmYlK1EkCwFy2bv7hDA+iSFEtBukyRSz3Fygj7vvhdoiclRDEHtg/lETzWY2dh3qTDTFYwlJLOLGwxDbhDntZ4YCcrcYEogFJmEzMJS/R6N2GTlYPcDEK+ilWtS6iAQCcSHJDqszW2E5iLuIPRVbxBevB2jvhNXMiYpAnomAAELBOFTgEgM9w5HYYXHSDFul93fCuBo6lYyMBzGgObOtnsgYVBgY7lem5YCCdriEMNtKTHQesQniBnUSOYkADKsVJkyZC1StYqaFkkqZsCgBkL2PhAXpWR+rD7Q/DE5Wfo1F1Tf5kxloVh4pbmp9KyP1YfaH4YnpWR+rD7Q/DCCRUJAYywrPbvZtmxvExTOWCSQMI3DZB+Axy8zS+lZH6sPtD8MaKlkoSqlVLThEzVTGd2Kjva+Qj5pH0ylyof3JHvgsDk3zYj0x+fm/vq95gOHWl9ELK5swEMZimAcl3yZs4XK0ZNClIMuYFJbEnVqdL5ONjw5LDzCEXP6dQaC6CkMwLCQ9h4vFXMpjYsK8LO+As2990PuSyVylzAqUolQSQFApLDEXDguPKJxIvJqbCuTydnJuAR2H7oc0eiKkjpTSEZkKUprXuMo0Q0gt21BdnZy7b/AFMoA0hUTJzDopl7QFF1dZw5Q7x3GqFR/tJojpEgXbuPVDtEpLZNCai0tLkEhUkqVtKVsG2AOmCV8qJZykKH+YPhjVTjbmS6FXuiGVcgBNiYzFbWi4Bh4OUkspI1JINi6xl9WMrO0eq5DBLlnJ8s4Upx7hxoVO9Fa5vGKqaqStRTjSk/tFh3xSqnL4fvPlAk/QqvWCgO/wAoxdQ0XDz2Hml9HLRJKyUlLjInaeqM/FlQqamSUGd0XFgDsO4wrwq9qfq/jDxpkvh6i7hhHmIb44oND1E/8zrJlwnoJdicnvYcTaCkaBrQgjUTikuC9KSq+dyMSc87Q8SJdKex7PlKJcJJsnYfoiK9Sr6Ku4wd6MxS0zRMWxCQAEOSrCLDp3NxaOBTTEKKGqErR6yeb9JOIWd19FxCd42uTCOO+EE1Kvoq7jBNJRKWFDCctts33w45L6X5pLqHlVEwT5aUhWrwhISrFi9Y4vCGdHpErUUmVOQWBAWhiQXuA+VjGM6slyVxTp1k/wBML/lGVk6CmJyLf1whzR6NnkMZ7J2hSy1r5Q+Ssu2GY7ORg2b88o9lVIxBVyxByzY9cRnT8JODiH/xvqhZQUkuYo4gCRtcgK6riGydFUzeqB/jPxRdyn5SonzzMKFo6IDBiLPtce6FI0rL/b+qn4o07RNO2G4Sp8Reypu33QXVaJpwHSAf8Z84QVcqW/RQe9Te+HHpNB+nu9VPxR5R1mqqUVLKKUy5kvCzPrEKS7vsxOzQ1Xm39NghTrt2cGl90IFE8e6OaZZWop9XioEDvaHPplALMt+ofFFkzTAZ2WR1DzjLPqeEFDiP+p9UJ9K6PWmUVEoIcWSXOe5oRiSr6Ku4xvtCcuk0a1TBLK3TgZQFnIL+twijT35QJdVMExUtSSEhLJAaxJe6+MXnSw3trsVlV8N8t32ujDqlkZpI6wYqKrK9fFdmSCk7nJUCO4xsKerVUF5MqeshQHRQksSLP07DibR2UT2fm1Uz/q13zvd2vnlHo8PDh5006tTDLazfqjRUZWV9GMOSslC6eWFlIYEjELXUp9hvDUUMnpXR0f2R0mf1ehfLhmIUcm8JkIJci7dRWrPPhB2ilJmFYmJMkJ9UqBOO+xget45jIP0bo6RMOE6tFk3UBfEpKTtGWInqBgbm8l/UQP8ACPvEeTkoBYEkOA+8O1n4QTMlSQjEFnEX6PScbiXSzdsAFAppP0U/VHwwi0s3OZIGQVLb65jSSJckodS1BQAte54WjL6XUOcyWdsaG+0LPABi+UWmJoqJ6ApkiYoBgHz3wqTpacCSJqwTmcRcsGDnbYkdsXcpv0uo/iK98LIG8XMcZOOkdA/0zPZtdMbdjLdzxt/yZzVT1zjNmLWUBGElanD43YvHzmN1+TKpKE1RGZEsDg5XCwplZs92fRhRS8TkqffrFP73gyn0LIPzP9SvOM1LmF32xotD6SBVhVZwWPEB2isoWfPdiLS9BJC7I2n5xy74BOjpZZknvPnBU+qE1SSkjI97wQhTZkNDUY7Bm1PEyuToWXbo+J840NRoKRzRKtWXxZ4lbt2KFIq2Hq24mGB08DJ1eEZu79mTRrGMdiJVanifUx1ZQITPSALHid3XD7QdNSJC0zwzthuvi+XZCTTE0Y0rGYf+vGAOf/snvjnnFX5G0a07fUxp+UOipEUa105TjxIyUSWKgDYmPlHOlb/CNbymrAqQoMc059cYuEktgdWp4mFStITE+qspfPCWfui703UPi18x9+NT97wviQ7InMnuxpP0tNAwBTABIDAPYDbFA0rOBJE1bqzOIuWDBztsSO2KKr1j1D3CKYbd+ZMZOPLQP9Mz2bXTG3Yy3c8bf8mc1VQucZq1rKQjCStTh8bsX6o+cxuvyZVJQmqbM6sDg5XCwplZs92fRhRy8TkqfJzMU/vgyn0JIPzD9ZXnGalzCC+2NHofSIKsKrOCx4gO0VlCVee7EOl6CSFWRtPzjl3wCdHyyzJPefOCp9SJqklJDN4wQgtmQ0Uox2DOqeJlcnQsu3R8T5xoajQUjmiTqy+I3xK3bsUKBVsPV7zDE6eBk6vCM3d+G5o0io7ESq1PE+pjqyhQmekAWL7Tu64faEpqMBaZ4Z2w3Xxf1eyEmmJoxpWMw/l98Amv/ZPfHPOKvyNo1p2+pjP8olFSIo1rpynHiRkoksVXsTHyfnKt/hGt5TVmKQoMc059cYyEktgdWfiYXK0jMT6q1JfPCWfui705UO+vmPvxqfveF0SHZE5k92fWOSkxJp5QXk3vKny7IZ1BQFdFynrzt57oT8l8PNpWLcN+9T5QXpIgJ6Di9yCfBx5QzO+oZPVLfoYm6PrO72xDO+2IcLDN+22fjlCNcwvZa22Ob9sETQkSkKTOWZhJxJeyQHbY97bdsJuw1qNpZThJLvZs7wj0kp6iR+/L/nMcJmG7rXlZjt48M/6tHE8/LU7/AEpf85hiuYjlN+l1H8RXvhZDPlN+l1H8RXvhZAMkbz8l0oK5yDa0tjuLrjBxuPyZTWNRxCP98NcwZuTQrysf3Yrn06wCcJGEE9wNzDOQoloP0kSKWe7OUEW7vvi1IhxPnFDVLFUmU/RuLfuk5dkaYCEdJLOLFZxwDntzg8TVbj/XVD5gkHYBtBPXFhQGygBFU2YaC+cA7RAUL9LUrgfdCeZTkD1bRoqiaMiYDmEGIaHoYzlChpSuse+MrG65XSxqFHa6ffGFiQJEiRIALqr1j1D3CKYuqvWPUPcIpgAkbz8l0oK5yDa0tjuIK4wcbj8mU1jUcQj/AHw1zEzcmhXlY9UVz6dYBOFsIJ8DcwzpyS0HaTJFLPdnKCPu++LUicJ85oKpYqhKfo3FuCSRbsjTAQjpJZxYrOOAc9ucHiarcf66ofMEG4BmQ8WmWGyEAIqmzDQXzgbxAUL9LUrgfdCeZTkCyY0NTNGRMCTCDEMasYzlChpR6x74ysbrldLGoUdrp98YWJAkSJEgA+p8mW5tKcP0fvMMmG1LcHMA8klpFNLxJSejtB3q3EWhtrJf0Udyrf6oQXBWDHose3744aGcmUggMJdzhDu+WZ6bAcfwgeopQgspTHO18+owAUYkBhgUTa4yv6z7mF4U6QH94ktlrEfzmHGrR9Pw/GE9eP7xJ/iS/wCcw2yUjCcpv0uo/iK98LIZ8pv0uo/iK98LICiRquQc1KFzVKIFkhyWzd/cIysPuS9GqZrQkPZPY+KAD65oerQpmWk9SgYZcoCeazG3D+ZMfKZXJiaMge6G1HoCcASqZhSLl3a28PArgMqKU7Xb3Qaqj6uwwJoYYiQLttaxHAQ8RKS2TRsldEvQTTaXrigy2h3WSAEuH3m9m7oy9bWguBCegI7qJo/owKKgwIuaN8VUtYlaikrSk71O3hGbkVYp5SzHkK6x74xsbvlTo1SaVSypJS6cn2mMJAwJEiRIQF1V6x6h7hFMXVXrHqHuEUwASNVyDnJQqapRAskOS2bv7hGVh9yXo1TRNCQ9k+OKAD65oerQohlpPUoQy5RE81mNw/mTHymVyZmjIHuhtR6AnAEqm4Ui5d2tvECAZUUoFrsdu6DV0fV2GBNDjESBdtrWI4CHqZSWyaNkroluwlnUx4xQZbQ7rJACXDtmb2bujL1tcC4EJ6AtTuomwKKgwIuaN8VUtYlainGEn9p28IzcirFPKaY8hXWPfGNjd8qdGrTSqWVJKXT6r7TxEYSEwJEiRIANvouqqEykBCVFLWIS42nPtMFc+qvZr+zhroCsw0UlImBBZ7qbaYaI0qAA8xJISzuNrXs26AV9bCCkr5jHWS6jE9tXLSzWzxXfPwyiidXVGI4Jc3DZsSL5XdrZv2RpZel+iAuYhRGG6QlL4dpCWGI3yAjpOlhiKjNd/m4gwHVv4waAZbnlX7OZ9mY8kzJip0kzQUnWywAQxbE7t2xrE6UQzY05BukzecK9IkTKiQcWSpbEXB6Szv8A2YBiTSfIabOnTJomoAWoqALuAouHtnAv9nU720vuV5R7EjHGzLGzz+zud7aX3K8ofcluTk2kMwky5mPD85SWwv8Asl84kSO2hBTjdkuozRidN9lL+1V/xwDpCnnzSAdWEDNIWrpdZwZRIkbZMScxoL0aFSn+RQonM65Q6gPkrBoLXVqP/YQP89X/ABRIkPLSQObPOdrYjUIINrzj/wAUZSbyZmkligB7DEosOvBePIkJ0oy5jVRrkVHkpN+lL+sr4YDnchZpLiZLB61eUSJE9mplZ8yyZyQqjLMo1CMJYkdJrF8mgD+zqd7aX3K8o9iQ+zwQnVkzz+zqd7aX3K8oKlcialKCgT5WEuCMD553KXESJBkQDMZRN/J7OJfXS9n0tgbdHH9nU720vuV5R7Eh5EAzGef2dTvbS+5XlD7ktycm0ZmEmXMx4fnKS2F/2S+fhEiQZER5jNGJ032Uv7VX/HAOkaefNIB1YQM0iYrpdZwZdkeRIMmIlNhmjQqUD8ihROZ1yh1ADVWDQWusUf8AsIH+er/iiRIapoMTZ4atbEGQgg2Lzjl9lGTmcmppJYoAewxKsOvDeJEgdGMuYKbXIqPJSb9KX9ZXwwHN5CzSXEyWD1q8okSI7NTKzplkzkfVGUZRqEYSQSOk1r5NAH9nU720vuV5R7EiuzwQnVkzz+zqd7aX3K8oKl8ialKCgT5WEuCMD553KXESJBkQFjY6oeTy0S0JKkEpDbWNzwi46DVvT4+USJBkQDGyK0IrejsB8osXofoBLJCgSSpzcHYzW2RIkLJiZurJaFXoVW9Hd+EX0eicKwpTFikhthSVXy3EiJEgyIhmy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96" y="40936"/>
            <a:ext cx="2525688" cy="448310"/>
          </a:xfrm>
          <a:prstGeom prst="rect">
            <a:avLst/>
          </a:prstGeom>
        </p:spPr>
      </p:pic>
      <p:sp>
        <p:nvSpPr>
          <p:cNvPr id="8" name="テキスト ボックス 7"/>
          <p:cNvSpPr txBox="1"/>
          <p:nvPr/>
        </p:nvSpPr>
        <p:spPr>
          <a:xfrm>
            <a:off x="2791928" y="123478"/>
            <a:ext cx="6100552" cy="369332"/>
          </a:xfrm>
          <a:prstGeom prst="rect">
            <a:avLst/>
          </a:prstGeom>
          <a:noFill/>
        </p:spPr>
        <p:txBody>
          <a:bodyPr wrap="square" rtlCol="0">
            <a:spAutoFit/>
          </a:bodyPr>
          <a:lstStyle/>
          <a:p>
            <a:r>
              <a:rPr lang="en-US" altLang="ja-JP" b="1" i="1" dirty="0">
                <a:solidFill>
                  <a:srgbClr val="00B0F0"/>
                </a:solidFill>
              </a:rPr>
              <a:t>SPI </a:t>
            </a:r>
            <a:r>
              <a:rPr lang="ja-JP" altLang="en-US" b="1" i="1" dirty="0">
                <a:solidFill>
                  <a:srgbClr val="00B0F0"/>
                </a:solidFill>
              </a:rPr>
              <a:t>テレフォニー連携</a:t>
            </a:r>
            <a:endParaRPr kumimoji="1" lang="ja-JP" altLang="en-US" dirty="0">
              <a:solidFill>
                <a:srgbClr val="00B0F0"/>
              </a:solidFill>
            </a:endParaRPr>
          </a:p>
        </p:txBody>
      </p:sp>
      <p:pic>
        <p:nvPicPr>
          <p:cNvPr id="4098" name="Picture 2" descr="http://www.genetec.com/assets/images/EN/Products/ks/sipelia-ks1-mai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4" y="555526"/>
            <a:ext cx="204787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genetec.com/assets/images/EN/Products/ks/sipelia-ks1-work-single-app.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7744" y="627534"/>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www.genetec.com/assets/images/EN/Products/ks/sipelia-ks1-respond-to-calls.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12368" y="637665"/>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www.genetec.com/assets/images/EN/Products/ks/sipelia-ks1-augment-situational-awareness.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63888" y="627534"/>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http://www.genetec.com/assets/images/EN/Products/ks/sipelia-ks1-enhance-collaboration.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08512" y="637665"/>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http://www.genetec.com/assets/images/EN/Products/ks/sipelia_ks1_dynamic-graphical-maps.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69242" y="623005"/>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http://www.genetec.com/assets/images/EN/Products/ks/sipelia-ks2-emergency-call-management.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53362" y="1284188"/>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http://www.genetec.com/assets/images/EN/Products/ks/sipelia-ks2-employee-lost-cards.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07432" y="1284188"/>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http://www.genetec.com/assets/images/EN/Products/ks/sipelia-ks2-high-security-environments.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63888" y="1279583"/>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4116" name="Picture 20" descr="http://www.genetec.com/assets/images/EN/Products/thumbs/thm-sipelia-kf-ac-video-lpr-unification.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53362" y="2211710"/>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4118" name="Picture 22" descr="http://www.genetec.com/assets/images/EN/Products/thumbs/thm-sipelia-kf-sip-enabled-architecture.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53544" y="2139702"/>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4120" name="Picture 24" descr="http://www.genetec.com/assets/images/EN/Products/thumbs/thm-sipelia-kf-intuitive-conversation-window.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661178" y="2170702"/>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4122" name="Picture 26" descr="http://www.genetec.com/assets/images/EN/Products/thumbs/thm-sipelia-kf-visual-and-audible-call-notifications.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427984" y="2139702"/>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4124" name="Picture 28" descr="http://www.genetec.com/assets/images/EN/Products/thumbs/thm-sipelia-kf-av-calls-between-operators.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169270" y="2139702"/>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4126" name="Picture 30" descr="http://www.genetec.com/assets/images/EN/Products/thumbs/thm-sipelia-kf-call-reporting.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757700" y="2139702"/>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4128" name="Picture 32" descr="http://www.genetec.com/assets/images/EN/Products/thumbs/thm-sipelia-kf-customizable-ring-groups.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490682" y="2123887"/>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4130" name="Picture 34" descr="http://www.genetec.com/Images/EN/Logos/Partners/EN_Partner_Stentofon-2.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3640" y="2773143"/>
            <a:ext cx="642872" cy="734711"/>
          </a:xfrm>
          <a:prstGeom prst="rect">
            <a:avLst/>
          </a:prstGeom>
          <a:noFill/>
          <a:extLst>
            <a:ext uri="{909E8E84-426E-40DD-AFC4-6F175D3DCCD1}">
              <a14:hiddenFill xmlns:a14="http://schemas.microsoft.com/office/drawing/2010/main">
                <a:solidFill>
                  <a:srgbClr val="FFFFFF"/>
                </a:solidFill>
              </a14:hiddenFill>
            </a:ext>
          </a:extLst>
        </p:spPr>
      </p:pic>
      <p:pic>
        <p:nvPicPr>
          <p:cNvPr id="4132" name="Picture 36" descr="http://www.genetec.com/Images/EN/Logos/Partners/EN_Partner_Commend-2.pn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29232" y="2809687"/>
            <a:ext cx="588430" cy="672492"/>
          </a:xfrm>
          <a:prstGeom prst="rect">
            <a:avLst/>
          </a:prstGeom>
          <a:noFill/>
          <a:extLst>
            <a:ext uri="{909E8E84-426E-40DD-AFC4-6F175D3DCCD1}">
              <a14:hiddenFill xmlns:a14="http://schemas.microsoft.com/office/drawing/2010/main">
                <a:solidFill>
                  <a:srgbClr val="FFFFFF"/>
                </a:solidFill>
              </a14:hiddenFill>
            </a:ext>
          </a:extLst>
        </p:spPr>
      </p:pic>
      <p:pic>
        <p:nvPicPr>
          <p:cNvPr id="4134" name="Picture 38" descr="http://www.genetec.com/Images/EN/Logos/Partners/EN_Partner_Castel_logo.pn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200440" y="2801030"/>
            <a:ext cx="851280" cy="669282"/>
          </a:xfrm>
          <a:prstGeom prst="rect">
            <a:avLst/>
          </a:prstGeom>
          <a:noFill/>
          <a:extLst>
            <a:ext uri="{909E8E84-426E-40DD-AFC4-6F175D3DCCD1}">
              <a14:hiddenFill xmlns:a14="http://schemas.microsoft.com/office/drawing/2010/main">
                <a:solidFill>
                  <a:srgbClr val="FFFFFF"/>
                </a:solidFill>
              </a14:hiddenFill>
            </a:ext>
          </a:extLst>
        </p:spPr>
      </p:pic>
      <p:cxnSp>
        <p:nvCxnSpPr>
          <p:cNvPr id="35" name="直線コネクタ 34"/>
          <p:cNvCxnSpPr/>
          <p:nvPr/>
        </p:nvCxnSpPr>
        <p:spPr>
          <a:xfrm>
            <a:off x="2088232" y="4712396"/>
            <a:ext cx="7396696" cy="0"/>
          </a:xfrm>
          <a:prstGeom prst="line">
            <a:avLst/>
          </a:prstGeom>
        </p:spPr>
        <p:style>
          <a:lnRef idx="3">
            <a:schemeClr val="accent1"/>
          </a:lnRef>
          <a:fillRef idx="0">
            <a:schemeClr val="accent1"/>
          </a:fillRef>
          <a:effectRef idx="2">
            <a:schemeClr val="accent1"/>
          </a:effectRef>
          <a:fontRef idx="minor">
            <a:schemeClr val="tx1"/>
          </a:fontRef>
        </p:style>
      </p:cxnSp>
      <p:pic>
        <p:nvPicPr>
          <p:cNvPr id="36" name="図 35"/>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565359" y="4923779"/>
            <a:ext cx="543145" cy="209635"/>
          </a:xfrm>
          <a:prstGeom prst="rect">
            <a:avLst/>
          </a:prstGeom>
        </p:spPr>
      </p:pic>
      <p:sp>
        <p:nvSpPr>
          <p:cNvPr id="2" name="スライド番号プレースホルダー 1"/>
          <p:cNvSpPr>
            <a:spLocks noGrp="1"/>
          </p:cNvSpPr>
          <p:nvPr>
            <p:ph type="sldNum" sz="quarter" idx="12"/>
          </p:nvPr>
        </p:nvSpPr>
        <p:spPr/>
        <p:txBody>
          <a:bodyPr/>
          <a:lstStyle/>
          <a:p>
            <a:fld id="{E7F9721E-9075-49C7-B164-96523C2653BD}" type="slidenum">
              <a:rPr kumimoji="1" lang="ja-JP" altLang="en-US" smtClean="0"/>
              <a:t>27</a:t>
            </a:fld>
            <a:endParaRPr kumimoji="1" lang="ja-JP" altLang="en-US"/>
          </a:p>
        </p:txBody>
      </p:sp>
      <p:pic>
        <p:nvPicPr>
          <p:cNvPr id="3" name="図 2"/>
          <p:cNvPicPr>
            <a:picLocks noChangeAspect="1"/>
          </p:cNvPicPr>
          <p:nvPr/>
        </p:nvPicPr>
        <p:blipFill>
          <a:blip r:embed="rId24"/>
          <a:stretch>
            <a:fillRect/>
          </a:stretch>
        </p:blipFill>
        <p:spPr>
          <a:xfrm>
            <a:off x="4767528" y="2951695"/>
            <a:ext cx="2408954" cy="548957"/>
          </a:xfrm>
          <a:prstGeom prst="rect">
            <a:avLst/>
          </a:prstGeom>
        </p:spPr>
      </p:pic>
      <p:pic>
        <p:nvPicPr>
          <p:cNvPr id="4" name="図 3"/>
          <p:cNvPicPr>
            <a:picLocks noChangeAspect="1"/>
          </p:cNvPicPr>
          <p:nvPr/>
        </p:nvPicPr>
        <p:blipFill>
          <a:blip r:embed="rId25"/>
          <a:stretch>
            <a:fillRect/>
          </a:stretch>
        </p:blipFill>
        <p:spPr>
          <a:xfrm>
            <a:off x="2040849" y="2893490"/>
            <a:ext cx="2726679" cy="1746897"/>
          </a:xfrm>
          <a:prstGeom prst="rect">
            <a:avLst/>
          </a:prstGeom>
        </p:spPr>
      </p:pic>
      <p:pic>
        <p:nvPicPr>
          <p:cNvPr id="10244" name="Picture 4" descr="http://www.nyc.co.jp/products/images/ipcamdh20160106.pn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7509646" y="3005777"/>
            <a:ext cx="1172735" cy="1495237"/>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IP-24N-ST101B(B)"/>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7366017" y="1568202"/>
            <a:ext cx="1238250"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05658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hikvision.com/uploadfile/image/product/middle/2014041011452658268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5907" y="3577873"/>
            <a:ext cx="1694862" cy="123262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http://sp.sony-europe.com/da/4398/0c7526bb91f1aaf414bec48cc92f3be8.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10837" y="2820185"/>
            <a:ext cx="1337027" cy="687669"/>
          </a:xfrm>
          <a:prstGeom prst="rect">
            <a:avLst/>
          </a:prstGeom>
          <a:noFill/>
          <a:extLst>
            <a:ext uri="{909E8E84-426E-40DD-AFC4-6F175D3DCCD1}">
              <a14:hiddenFill xmlns:a14="http://schemas.microsoft.com/office/drawing/2010/main">
                <a:solidFill>
                  <a:srgbClr val="FFFFFF"/>
                </a:solidFill>
              </a14:hiddenFill>
            </a:ext>
          </a:extLst>
        </p:spPr>
      </p:pic>
      <p:pic>
        <p:nvPicPr>
          <p:cNvPr id="4" name="図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153806">
            <a:off x="6391261" y="1106482"/>
            <a:ext cx="1597305" cy="1433031"/>
          </a:xfrm>
          <a:prstGeom prst="rect">
            <a:avLst/>
          </a:prstGeom>
        </p:spPr>
      </p:pic>
      <p:sp>
        <p:nvSpPr>
          <p:cNvPr id="6" name="AutoShape 5" descr="data:image/jpeg;base64,/9j/4AAQSkZJRgABAQAAAQABAAD/2wCEAAkGBxQTEhQUExIWFBUXGBwXGBgVFRseGhYYFhoZGhcdGBgYHSggGBolGxcWITEhJSkrLy4uGh8zODMsNygtLisBCgoKDg0OGhAQGywkHyQsLCwsLCw2LSwsLCwsLCwsLCwsLiwsLCwsLCwsLCwtLCwsLCwsLCwsLCwsLCwsLCwsLP/AABEIAKYBMAMBIgACEQEDEQH/xAAbAAACAwEBAQAAAAAAAAAAAAAEBQADBgIBB//EAEwQAAECBAIFCAUHCQcEAwAAAAECEQADBCESMQUTQVFhBhQicYGRodEVMlOx0iNCUpKTweEHMzRUYnJzsvAXJIKDosLTFkOU8URkdP/EABkBAAMBAQEAAAAAAAAAAAAAAAABAgMEBf/EADMRAAIBAgQDBwMEAQUAAAAAAAABAgMREhMhUQQxkRRBUmGh4fAycYEiQrHRwiMkQ1PB/9oADAMBAAIRAxEAPwDMUFZNK6tKDjmCYRLSoApShKy7C2wAP1b4X6d0jPTNAC2VhDplpZIVuAveGUyqwTJ3ySVOpWE4mY4i5ZrwIZkwudWkiznr3lo0fE/6eH/0FwUlVc7u21vfkbek0KEahE1C5pUka2YJihhWXewUAEg4RllvYwV6Klfq8zP25y3+vHznGr2cvw8oNTVS8ABo0lW1Wtsd5w4bd8HaPIvsr3fT3N7J0NJJYypibO5mqbqcKzj2i5MoKqmay5iEISmXJ1qg80OpfSBxHo6tg+ZPBvmmJXspfcPKPXVtlS+4eUS690NcM0769Pc+vS+TtMUIVzOcCodJPOFOhQLN+cvdy42Nvi08maa391m3/wDsKtc5/KcPGPl0iSUoSV6PxbcTlIUDcfNZma4gCo9Y4ZCEjYksW7W3ws/5cvsrte0unufXf+nKZnNJO/8AIWe4CZf+s4D5SckpWBeoSuUUYZhmCapTpSoa1OFZIfBiI2uBHzOnnoCWXSoWb3CwnqcYT90WCplfqaOB1mVh+zvBPa3GHnk9m+/T3N2NDSXV8mo7UtNmMU2uS7A3dg9h2R4nRMot/d5o/wA47/34+chSvZy/DygqjqEANNpkqzulQBGTBmY7e+Gq9vnsJ8M3v09zdnRUr9Xm/bH44H5R6BSKeaafEmalONLLUXw3KWUSLgEdbRjzVynP9zSzhvlbgbXOG8CLmks0mWGDG4Ll87i2y3CDPF2Z+fT3FI0xP9qrw8o99Lz/AGqvDyhprl/QR4eUX0lUx6chKxbJTEZu1r7O6M8x7mmR5PoI/S8/2qvDyj30vP8Aaq8PKNJMrZVwmka1iZrl2LWwtm0Vz6xJSQilSlWwmbia+7CNloMx7hkeT6Gf9Lz/AGqvDyiel5/tVeHlDTWr9mjw8o9M1f0EeHlBmPcMjyfQVel5/tVeHlHnpef7VXh5Q3xTPZJ7vwg7nKf1O+35Tdmww2zG23jBmPcMjyfQzfpef7VXh5RPS8/2qvDyhqZkz2aN2zPuiaxeerS3Z5QZj3DI8n0FXpef7VXh5RPTE/2qvDyjRSakJSy6QKVvx4c8rYf/AHAWtX9BHh5QZr3DI8n0FJ0xP9qrw8oZcmqoTcXOayZKZm6SEO+J+lMSQWYWF7x3rV+zR4eUTWr9mjw8oTm33lwpYXrG/wB17nWnKhEpcrU1syYlT4+khZQxDF5aQMntErqmXLnSgmtmLlkHHcKwnogF5abeso4TfocRHOtX7NHh5RNav2aPDyhYpeL1KcE1bD6e4dpSqppEzCitm1CChKsXrYTfEnFKADnotuYvnGeOmlFQabPA1hdwGEtzhZrm2F7vnDPWr9mjw8omtX7NHh5RrHiJKCi7O3f3v7nL2P8AU5Xlr3dy+wBP0yXn4Js1mTqXB9b5z2y3PAY0vOYfLzn2jCN29t8O9av2aPDyia1fs0eHlBKu276FR4Wyt+roJV6YnXadOfZZLdtodaL03K1A10xZmh3Hyrm5YjCnDk23ZE1q/Zo8PKJrV+zR4eUS6rKXD236B9Vygo2Rq9a7dNzNueHRtHdVpukUqUmnVOKlYArHrPXKg4YhiG3wt1q/Zo8PKGmjlJISFITjKnDDIJUnI/4kxLqPctUVazXVHUpc4TJ2qD/KdL1c8SsPrdsAJWrpFwDiDhy5L5hrZwTMlS1TJmsVh6Zbou4xKfq2QKkIYgg5hr7Nrhs2498YSO+A/Cq5h0A1+k0rLrbb4wj0jNXrDrE4V2cBhsDWTbJjBXMqZv0g9WpJvs2t2wHUSkBTJVjFmVhIew2HJsuyKZMV8sUa3hE1vCO8I3CJhG4Qi9TWT5VVzeSSuVgMtBQGLhOEYX6ObNGekKmCd0ACu+5si+fB4YTUUerRhmK1mFOMdJgphiA6LZvCtEuWVsVMneznhbrjP9/z+Ttk/wDbNX2/d/iMyurbIcbovc993HY0VpXVMphZy90Z4lP/AKsXfAxpadvzp+ofL+njwU0i/wAoeHQOTke5i0a3POt8sd186ex1hDYw4Ck+vhDWH7LcINx1j5B+tHH8etuEK6iTJHqKKrjNLDC1+14v5rT+1Lfwz5f08A2vlghEyqxWHSYbUZdNs7fTiudNqcPSsMC9qB0LYxvva23ZA6aaQ95hbfqzxe31e8x4qnkgWWSWNghukPVFzkb32QBb5YP0Yur1fySApDbRLO026QexctA2mJk9k69IFyx6Fywe6M9nfHFNSyFJdc7VqbLVlW3eNhGyK6qnlJA1czHc2KClsr3JBf7oAS19gPW8Imt4R3hG4RMI3CEXqca3hBdDNmNN1ZwjVqx9MJdHzhfPqF4HwjcItky5bKxuCEkpwgF1bAXNhxgFLkHSVz8MtpiWthGJLp6NncdG1ni9C6rGGmoCr9LWIt6r9JmGzugBMqQyXK3+dYNlfD279kdpk02K6pmH91L7G2tv8IZDXyxZRzajpYFpHSOL5RAvZ7q2G2Ru2VoEmzV6pLkFD2GIEg37tsdypUi+JSxcsyUlxZnvY5xUtEvCGfG93AZr5eEBVguiVNCiJcxILJc42229cXYufGB9JTpmIa04lNYhaVWc7UuM3jqUiST08YDDJlF/nOSzWytFVRLlg9AkhvnJAL32AnhEx5Df1fP5B9bwia3hHeEbhEwjcIY9TjW8Imt4R3hG4RMI3CANTjW8Imt4R3hG4RMI3CANTjW8Imt4R3hG4RMI3CANTjW8Imt4R3hG4RMI3CANTjW8INoS65XUv+eVAuEbhBdEPlJXUv8Amkw0RU5flHSh8pN+S1nTO+zKVawOf3QNKlqwqZIIdL2Fi9hk98rQxmowrmNWU6HWpxrFPZRZ+jmHgYUaP1ql+udn+GCUWyY1YLvLtciwNEl7/OmB/pW4F+qF1SkFRKUBAt0XJawe5vc3hyKyazekZLfxlfDCvS8yYiaROJUtknEGIWkgYFJUCyklLMfveG7ocHGT0fqC6o8ImqMezZpS2JKkvliSz9Tm+Y74r52OPd+MTc1sa6dPnaiUDSAAIQAvGnpgJDFm25txjPpB1jmWFZ9DsO4bM+yIrlBNKUpMxRSkAJGFNgmw7mgZGkSFYgSFb2HnEW/Vc6XVTounr6W/sZE2/RB1sq3+m2Y7o4Tt/uwN9yrdJVsrbU/4eEC+mZn01/0538T3x4nTCxktYfdxJJ27yYu5x4GXVQJB+QSgYhcBVreq535tBOK/6IOpldvzer+jC2bpNSvWWtV3ve4DDbutFp03M9ovw48eJ74LhgYUiyn5qDlYhV/W3B73+rwjiY5BanSnoqDsotk6huKfB4GGmFguFrBtfbZ228T3x5M0ss2K1nMdis9u2C4YGGUq0pQy6VMy3rOtNnLHo2zs/BoprsKmaSJRcuylXysystscU2nJksYUTFpG4ZX4PHNTpdcwALWtbXGK7P28ILjUNSnVHhE1R4Rzzoce78YnOhx7vxguVhOtUeEE0iFALaWmY6CHKSrVj6YbIjeYE50OPd+MdJrmcAqAIYttBzBvccILicdBjLSvCj+7SyLMTLLr6O0j1rX8YtRrMYajlE36OpUQfV+a99nfxhYnSagGC1gDIAm1m+lutHXpZeesmdeI/FBcnAF04WMTUyF9I5y1HDk4DHIbtjwPMQrVpGrSA9lhJc52Ktv4RUjSig7LWHLlibnj0rmODXWYlTbtnc8Fx4BjKTMC/wAwiYWTYy3YbLIYXy8IGrUKKry0yi3qpSoA3N2USf8A1FEvSBT6qlJ/dtllkYk2vKi6ipRydV/eYS0VinG7ueao8ImqPCOedDj3fjE50OPd+MO4YTrVHhE1R4Rzzoce78YnOhx7vxguGE61R4RNUeEc86HHu/GJzoce78YLhhOtUeETVHhHPOhx7vxic6HHu/GC4YTrVHhE1R4Rzzoce78YnOhx7vxguGE61R4QdQBlyepf88qF/Ohx7vxhjRVgGrBlqdShhWQ1ioAsdocB+oQJkzg2tDt1ylTTq5U1BnKXhWFnERiASoJbGOkDhLh2MeHSygog6PpsSc080UCl2IdOzIs42mFulqxetmpBYBasuv3wGirmAqUJi8SmxHEXUwYOczYkR0VO7AeTRw2eZ6bHc2WpXSwkBrYZagGuc2uL5kktttDqgCZ0pMioRNeW5lLQnpiWpypCkrAxId1Av0XVsMJDXzWbWrZmbEWbqyjS8jVKnTJhmTJiikJwkrNnxO0ZvEdEZUYu6uOhpNZP5+eVZvzaS7ZbDkzDqgSvKZ4AXUTyz5SpST0gxBKVOQRsyh1zNJU5Usk2czC7d8E0+gpJ+afrGFaRarU1v6GDnaPpUljMqLbpcv4445nSe0qPs5fxxoNL6PlBdgcztOUAnRsuzA95ilTb7iu1Q3foLxQUvtKj7OX8cdnRdMz46hv4cv44dSdCItY95jQ1GgJHNEqwqfFniO7ri1Qb2JfGQ3fofPDT0jtrKl/4cv447XR0gD6yp+zl/HBVXo9CZ6QBY8eEPtB0NIy0zyzthdR4vl2RlKDTtoaLiYW5v0MiuXRj/uVP2cv444ei9pU/ZS/jjScstE0iKZS5CklWJOS3zLG0YPDCwy8g7TDd+hoKSip5v5vni7hPRkyzc5Oy7RZ6Lks+rr2y/RRs/wAXEQgkT1ofBMWh88C1JfrY3i/0pPfFzic+/Wr84eF7EviY7seeiqXAF62oYgM0pBLkAgWVcsRaKVUNKCUk1gUM083DpfJw7jtgRKVKSka+WgMGBUxGEJ7ibMfKKsC0kqFWglRGI6wkqYFsRzNrPl4PM8OmG/L1LoqrZucvtbboHc1pGfHVtm+oDN14oup9GUqjhC6oFnZUgAte4BOVjC5esbDzxBSBkJpa7uG7N20QXo+pmawvUGayQQoKUcL4rdJiD5xBvhe/zoGp0DTksJtQ+f5pOW/OL5GjZKUlKaieAXcatF3YF78BFfPVlWIzFE5OVF2juUYLjwPvfzoV1yJBdMypqFbT8lL84E5jR+2n/Zo+KOa1fS7TA0MWC3J/x/QaNHUntp/2aPijs6JpQH1s9v4aPigaXLhnNvJHXFKIYXu/QWmko3bXVD/wkfFHSqGjAfW1H2SPigGaGmDj5QxoJiAFBZGxn7Yh6MrB5v0/oHXJoh/3qj7JHxRxhofbVH2SPijrTcuXqyUlLuMjxhFIl4lBOJKX2qLAW2mFcMHm/n4NJSaOppv5tVWu4T0ZCTc5OyrR36IkM+Gub/8AL+MKZNIuX6lZJQ+eCoUH+qLxembOJxc/uwP6Qt3IdrnMZcD3wyHF+L50HdJydpJiUEVU0FaQsJ1ct8J2tjygn/pGm/WJ32SPjgTk/RY5EtZnrQWKQEpl2SksACUvshjzC7c7md0v4Y2tFczhdWtucyeRUhb4Z09TXLSUG3Vji1XIGWPn1P8A46fijk0BGVXN2bJe0j9mPVURb9Mm90v4YdohmVtyhfI+nBINROBBY/JIsRn8+LZPJinCpf8AeJxwKBA1SN4P04goH/8AlzO6X8MDYjLnJSZylglGEkJzKiD6qcrQJRYpVay5syGl1fLzf31e8wJignTH5+b++r3wHFnMd4o0vIyqKBPIzIQBwcrjLxqOREnFrw7WQx3EFcNcxMdS5pd9saPQ+kQVYVWcFjxAdoSGiXuB/diudJWAThIwgnjYG53RrZMi9jipqBNUkpIyJ7Xi+WWZ2aMvQVShUplWCbi2Xqk5dkaYCFaxSdwkVbD1bcYZHTqTJ1eHa74uzJoSFA2gmLDKG4Q1KwmribTE0Y0rGYf+vGAjX8D74ZaWpXAy7ITrp22GMppNlq6RTpKsCkEXzGcKMUGVqGEARK0Bs7xRMUcRIYF9Qq/Yn+URXijqo9bsT/KIqhLkgO8UabkbVYBPIzIQBwcrjLRqOREnFrw7WQx3EFcUuYmx1Lml32xo9D6QSVYVWcFj1B2hIaJYtY/uxXOlLAJwkYQTxyNzujWyZF2jioqBNUkpIyJ7Xi9BbNmjMaPqlCpEqwTcWysknLsjSgQuRSdwkVTD1bcYZK04kydXh2u+LsyhIUDaCYsMsNkIalYTVxNpiaAtKxmH8vvgI1/A++GWlqVwMuyE65DbC0ZSSbNE2kUaSrApBF8xmIU4oMrEMIAiUrA2d4omKOIkMVzb8np4FOjov6239o8YbJqJeAuhWsezHotte7vn4RlNE6XlolJSpRBDv0T9IwX6dlfTP1TGTmr8z0I8PUcU1FjlU/8AZ3bTvHGIaj9nxPnAejdKpUSpCVTMIuAg2fIluowJM0xLSSlSlAixBQbEQsa3H2eo3bCxuiq3obhi/GFlct6iVZulL2/tGKfTsr6Z+qYqTWJmTpRSXAXLGTfOJ++KU03oZVqFSELyT/Ij0x+fm/vq98BwVpj8/N/fV7zAcaHGdRpeRc1jN4hP+6MxDjk1MCVqJIFgLls3f3CAD6JIUS0H6SJFLPcXKCPu++FuiJyVEMQeoww5Qk81mNmwHepMO4mjB0ko4sbDENuEOe1nhgJytxjiilO12O78YNVRnZ4GNBFKKreGgszwdvjAU2mO8xQZbQgDamYMjAcxjAtRN/p4FFQ0JjRVpqUAgna4hDDbSkx0HrEJ4hjOokcxIALqj1uxP8oiuOqj1uxP8oiuEuSA6jS8iprGbxCf90ZiHPJmYlK1EkCwFy2bv7hDA+iSFEtBukyRSz3Fygj7vvhdoiclRDEHtg/lETzWY2dh3qTDTFYwlJLOLGwxDbhDntZ4YCcrcYEogFJmEzMJS/R6N2GTlYPcDEK+ilWtS6iAQCcSHJDqszW2E5iLuIPRVbxBevB2jvhNXMiYpAnomAAELBOFTgEgM9w5HYYXHSDFul93fCuBo6lYyMBzGgObOtnsgYVBgY7lem5YCCdriEMNtKTHQesQniBnUSOYkADKsVJkyZC1StYqaFkkqZsCgBkL2PhAXpWR+rD7Q/DE5Wfo1F1Tf5kxloVh4pbmp9KyP1YfaH4YnpWR+rD7Q/DCCRUJAYywrPbvZtmxvExTOWCSQMI3DZB+Axy8zS+lZH6sPtD8MaKlkoSqlVLThEzVTGd2Kjva+Qj5pH0ylyof3JHvgsDk3zYj0x+fm/vq95gOHWl9ELK5swEMZimAcl3yZs4XK0ZNClIMuYFJbEnVqdL5ONjw5LDzCEXP6dQaC6CkMwLCQ9h4vFXMpjYsK8LO+As2990PuSyVylzAqUolQSQFApLDEXDguPKJxIvJqbCuTydnJuAR2H7oc0eiKkjpTSEZkKUprXuMo0Q0gt21BdnZy7b/AFMoA0hUTJzDopl7QFF1dZw5Q7x3GqFR/tJojpEgXbuPVDtEpLZNCai0tLkEhUkqVtKVsG2AOmCV8qJZykKH+YPhjVTjbmS6FXuiGVcgBNiYzFbWi4Bh4OUkspI1JINi6xl9WMrO0eq5DBLlnJ8s4Upx7hxoVO9Fa5vGKqaqStRTjSk/tFh3xSqnL4fvPlAk/QqvWCgO/wAoxdQ0XDz2Hml9HLRJKyUlLjInaeqM/FlQqamSUGd0XFgDsO4wrwq9qfq/jDxpkvh6i7hhHmIb44oND1E/8zrJlwnoJdicnvYcTaCkaBrQgjUTikuC9KSq+dyMSc87Q8SJdKex7PlKJcJJsnYfoiK9Sr6Ku4wd6MxS0zRMWxCQAEOSrCLDp3NxaOBTTEKKGqErR6yeb9JOIWd19FxCd42uTCOO+EE1Kvoq7jBNJRKWFDCctts33w45L6X5pLqHlVEwT5aUhWrwhISrFi9Y4vCGdHpErUUmVOQWBAWhiQXuA+VjGM6slyVxTp1k/wBML/lGVk6CmJyLf1whzR6NnkMZ7J2hSy1r5Q+Ssu2GY7ORg2b88o9lVIxBVyxByzY9cRnT8JODiH/xvqhZQUkuYo4gCRtcgK6riGydFUzeqB/jPxRdyn5SonzzMKFo6IDBiLPtce6FI0rL/b+qn4o07RNO2G4Sp8Reypu33QXVaJpwHSAf8Z84QVcqW/RQe9Te+HHpNB+nu9VPxR5R1mqqUVLKKUy5kvCzPrEKS7vsxOzQ1Xm39NghTrt2cGl90IFE8e6OaZZWop9XioEDvaHPplALMt+ofFFkzTAZ2WR1DzjLPqeEFDiP+p9UJ9K6PWmUVEoIcWSXOe5oRiSr6Ku4xvtCcuk0a1TBLK3TgZQFnIL+twijT35QJdVMExUtSSEhLJAaxJe6+MXnSw3trsVlV8N8t32ujDqlkZpI6wYqKrK9fFdmSCk7nJUCO4xsKerVUF5MqeshQHRQksSLP07DibR2UT2fm1Uz/q13zvd2vnlHo8PDh5006tTDLazfqjRUZWV9GMOSslC6eWFlIYEjELXUp9hvDUUMnpXR0f2R0mf1ehfLhmIUcm8JkIJci7dRWrPPhB2ilJmFYmJMkJ9UqBOO+xget45jIP0bo6RMOE6tFk3UBfEpKTtGWInqBgbm8l/UQP8ACPvEeTkoBYEkOA+8O1n4QTMlSQjEFnEX6PScbiXSzdsAFAppP0U/VHwwi0s3OZIGQVLb65jSSJckodS1BQAte54WjL6XUOcyWdsaG+0LPABi+UWmJoqJ6ApkiYoBgHz3wqTpacCSJqwTmcRcsGDnbYkdsXcpv0uo/iK98LIG8XMcZOOkdA/0zPZtdMbdjLdzxt/yZzVT1zjNmLWUBGElanD43YvHzmN1+TKpKE1RGZEsDg5XCwplZs92fRhRS8TkqffrFP73gyn0LIPzP9SvOM1LmF32xotD6SBVhVZwWPEB2isoWfPdiLS9BJC7I2n5xy74BOjpZZknvPnBU+qE1SSkjI97wQhTZkNDUY7Bm1PEyuToWXbo+J840NRoKRzRKtWXxZ4lbt2KFIq2Hq24mGB08DJ1eEZu79mTRrGMdiJVanifUx1ZQITPSALHid3XD7QdNSJC0zwzthuvi+XZCTTE0Y0rGYf+vGAOf/snvjnnFX5G0a07fUxp+UOipEUa105TjxIyUSWKgDYmPlHOlb/CNbymrAqQoMc059cYuEktgdWp4mFStITE+qspfPCWfui703UPi18x9+NT97wviQ7InMnuxpP0tNAwBTABIDAPYDbFA0rOBJE1bqzOIuWDBztsSO2KKr1j1D3CKYbd+ZMZOPLQP9Mz2bXTG3Yy3c8bf8mc1VQucZq1rKQjCStTh8bsX6o+cxuvyZVJQmqbM6sDg5XCwplZs92fRhRy8TkqfJzMU/vgyn0JIPzD9ZXnGalzCC+2NHofSIKsKrOCx4gO0VlCVee7EOl6CSFWRtPzjl3wCdHyyzJPefOCp9SJqklJDN4wQgtmQ0Uox2DOqeJlcnQsu3R8T5xoajQUjmiTqy+I3xK3bsUKBVsPV7zDE6eBk6vCM3d+G5o0io7ESq1PE+pjqyhQmekAWL7Tu64faEpqMBaZ4Z2w3Xxf1eyEmmJoxpWMw/l98Amv/ZPfHPOKvyNo1p2+pjP8olFSIo1rpynHiRkoksVXsTHyfnKt/hGt5TVmKQoMc059cYyEktgdWfiYXK0jMT6q1JfPCWfui705UO+vmPvxqfveF0SHZE5k92fWOSkxJp5QXk3vKny7IZ1BQFdFynrzt57oT8l8PNpWLcN+9T5QXpIgJ6Di9yCfBx5QzO+oZPVLfoYm6PrO72xDO+2IcLDN+22fjlCNcwvZa22Ob9sETQkSkKTOWZhJxJeyQHbY97bdsJuw1qNpZThJLvZs7wj0kp6iR+/L/nMcJmG7rXlZjt48M/6tHE8/LU7/AEpf85hiuYjlN+l1H8RXvhZDPlN+l1H8RXvhZAMkbz8l0oK5yDa0tjuLrjBxuPyZTWNRxCP98NcwZuTQrysf3Yrn06wCcJGEE9wNzDOQoloP0kSKWe7OUEW7vvi1IhxPnFDVLFUmU/RuLfuk5dkaYCEdJLOLFZxwDntzg8TVbj/XVD5gkHYBtBPXFhQGygBFU2YaC+cA7RAUL9LUrgfdCeZTkD1bRoqiaMiYDmEGIaHoYzlChpSuse+MrG65XSxqFHa6ffGFiQJEiRIALqr1j1D3CKYuqvWPUPcIpgAkbz8l0oK5yDa0tjuIK4wcbj8mU1jUcQj/AHw1zEzcmhXlY9UVz6dYBOFsIJ8DcwzpyS0HaTJFLPdnKCPu++LUicJ85oKpYqhKfo3FuCSRbsjTAQjpJZxYrOOAc9ucHiarcf66ofMEG4BmQ8WmWGyEAIqmzDQXzgbxAUL9LUrgfdCeZTkCyY0NTNGRMCTCDEMasYzlChpR6x74ysbrldLGoUdrp98YWJAkSJEgA+p8mW5tKcP0fvMMmG1LcHMA8klpFNLxJSejtB3q3EWhtrJf0Udyrf6oQXBWDHose3744aGcmUggMJdzhDu+WZ6bAcfwgeopQgspTHO18+owAUYkBhgUTa4yv6z7mF4U6QH94ktlrEfzmHGrR9Pw/GE9eP7xJ/iS/wCcw2yUjCcpv0uo/iK98LIZ8pv0uo/iK98LICiRquQc1KFzVKIFkhyWzd/cIysPuS9GqZrQkPZPY+KAD65oerQpmWk9SgYZcoCeazG3D+ZMfKZXJiaMge6G1HoCcASqZhSLl3a28PArgMqKU7Xb3Qaqj6uwwJoYYiQLttaxHAQ8RKS2TRsldEvQTTaXrigy2h3WSAEuH3m9m7oy9bWguBCegI7qJo/owKKgwIuaN8VUtYlaikrSk71O3hGbkVYp5SzHkK6x74xsbvlTo1SaVSypJS6cn2mMJAwJEiRIQF1V6x6h7hFMXVXrHqHuEUwASNVyDnJQqapRAskOS2bv7hGVh9yXo1TRNCQ9k+OKAD65oerQohlpPUoQy5RE81mNw/mTHymVyZmjIHuhtR6AnAEqm4Ui5d2tvECAZUUoFrsdu6DV0fV2GBNDjESBdtrWI4CHqZSWyaNkroluwlnUx4xQZbQ7rJACXDtmb2bujL1tcC4EJ6AtTuomwKKgwIuaN8VUtYlainGEn9p28IzcirFPKaY8hXWPfGNjd8qdGrTSqWVJKXT6r7TxEYSEwJEiRIANvouqqEykBCVFLWIS42nPtMFc+qvZr+zhroCsw0UlImBBZ7qbaYaI0qAA8xJISzuNrXs26AV9bCCkr5jHWS6jE9tXLSzWzxXfPwyiidXVGI4Jc3DZsSL5XdrZv2RpZel+iAuYhRGG6QlL4dpCWGI3yAjpOlhiKjNd/m4gwHVv4waAZbnlX7OZ9mY8kzJip0kzQUnWywAQxbE7t2xrE6UQzY05BukzecK9IkTKiQcWSpbEXB6Szv8A2YBiTSfIabOnTJomoAWoqALuAouHtnAv9nU720vuV5R7EjHGzLGzz+zud7aX3K8ofcluTk2kMwky5mPD85SWwv8Asl84kSO2hBTjdkuozRidN9lL+1V/xwDpCnnzSAdWEDNIWrpdZwZRIkbZMScxoL0aFSn+RQonM65Q6gPkrBoLXVqP/YQP89X/ABRIkPLSQObPOdrYjUIINrzj/wAUZSbyZmkligB7DEosOvBePIkJ0oy5jVRrkVHkpN+lL+sr4YDnchZpLiZLB61eUSJE9mplZ8yyZyQqjLMo1CMJYkdJrF8mgD+zqd7aX3K8o9iQ+zwQnVkzz+zqd7aX3K8oKlcialKCgT5WEuCMD553KXESJBkQDMZRN/J7OJfXS9n0tgbdHH9nU720vuV5R7Eh5EAzGef2dTvbS+5XlD7ktycm0ZmEmXMx4fnKS2F/2S+fhEiQZER5jNGJ032Uv7VX/HAOkaefNIB1YQM0iYrpdZwZdkeRIMmIlNhmjQqUD8ihROZ1yh1ADVWDQWusUf8AsIH+er/iiRIapoMTZ4atbEGQgg2Lzjl9lGTmcmppJYoAewxKsOvDeJEgdGMuYKbXIqPJSb9KX9ZXwwHN5CzSXEyWD1q8okSI7NTKzplkzkfVGUZRqEYSQSOk1r5NAH9nU720vuV5R7EiuzwQnVkzz+zqd7aX3K8oKl8ialKCgT5WEuCMD553KXESJBkQFjY6oeTy0S0JKkEpDbWNzwi46DVvT4+USJBkQDGyK0IrejsB8osXofoBLJCgSSpzcHYzW2RIkLJiZurJaFXoVW9Hd+EX0eicKwpTFikhthSVXy3EiJEgyIhmy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7" name="図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496" y="40936"/>
            <a:ext cx="2525688" cy="448310"/>
          </a:xfrm>
          <a:prstGeom prst="rect">
            <a:avLst/>
          </a:prstGeom>
        </p:spPr>
      </p:pic>
      <p:sp>
        <p:nvSpPr>
          <p:cNvPr id="8" name="テキスト ボックス 7"/>
          <p:cNvSpPr txBox="1"/>
          <p:nvPr/>
        </p:nvSpPr>
        <p:spPr>
          <a:xfrm>
            <a:off x="2791928" y="123478"/>
            <a:ext cx="6100552" cy="369332"/>
          </a:xfrm>
          <a:prstGeom prst="rect">
            <a:avLst/>
          </a:prstGeom>
          <a:noFill/>
        </p:spPr>
        <p:txBody>
          <a:bodyPr wrap="square" rtlCol="0">
            <a:spAutoFit/>
          </a:bodyPr>
          <a:lstStyle/>
          <a:p>
            <a:r>
              <a:rPr lang="en-US" altLang="ja-JP" b="1" i="1" dirty="0">
                <a:solidFill>
                  <a:srgbClr val="00B0F0"/>
                </a:solidFill>
              </a:rPr>
              <a:t>NVR/DVR/VMS  2way-audio</a:t>
            </a:r>
            <a:r>
              <a:rPr lang="ja-JP" altLang="en-US" b="1" i="1" dirty="0">
                <a:solidFill>
                  <a:srgbClr val="00B0F0"/>
                </a:solidFill>
              </a:rPr>
              <a:t>連携  </a:t>
            </a:r>
            <a:r>
              <a:rPr lang="en-US" altLang="ja-JP" b="1" i="1" dirty="0">
                <a:solidFill>
                  <a:srgbClr val="00B0F0"/>
                </a:solidFill>
              </a:rPr>
              <a:t>intercom (</a:t>
            </a:r>
            <a:r>
              <a:rPr lang="ja-JP" altLang="en-US" b="1" i="1" dirty="0">
                <a:solidFill>
                  <a:srgbClr val="00B0F0"/>
                </a:solidFill>
              </a:rPr>
              <a:t>インターフォン</a:t>
            </a:r>
            <a:r>
              <a:rPr lang="en-US" altLang="ja-JP" b="1" i="1" dirty="0">
                <a:solidFill>
                  <a:srgbClr val="00B0F0"/>
                </a:solidFill>
              </a:rPr>
              <a:t>)</a:t>
            </a:r>
            <a:endParaRPr kumimoji="1" lang="ja-JP" altLang="en-US" dirty="0">
              <a:solidFill>
                <a:srgbClr val="00B0F0"/>
              </a:solidFill>
            </a:endParaRPr>
          </a:p>
        </p:txBody>
      </p:sp>
      <p:pic>
        <p:nvPicPr>
          <p:cNvPr id="4098" name="Picture 2" descr="http://www.genetec.com/assets/images/EN/Products/ks/sipelia-ks1-main.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5574" y="555526"/>
            <a:ext cx="2047875" cy="2143125"/>
          </a:xfrm>
          <a:prstGeom prst="rect">
            <a:avLst/>
          </a:prstGeom>
          <a:noFill/>
          <a:extLst>
            <a:ext uri="{909E8E84-426E-40DD-AFC4-6F175D3DCCD1}">
              <a14:hiddenFill xmlns:a14="http://schemas.microsoft.com/office/drawing/2010/main">
                <a:solidFill>
                  <a:srgbClr val="FFFFFF"/>
                </a:solidFill>
              </a14:hiddenFill>
            </a:ext>
          </a:extLst>
        </p:spPr>
      </p:pic>
      <p:cxnSp>
        <p:nvCxnSpPr>
          <p:cNvPr id="35" name="直線コネクタ 34"/>
          <p:cNvCxnSpPr/>
          <p:nvPr/>
        </p:nvCxnSpPr>
        <p:spPr>
          <a:xfrm>
            <a:off x="2088232" y="4712396"/>
            <a:ext cx="7396696" cy="0"/>
          </a:xfrm>
          <a:prstGeom prst="line">
            <a:avLst/>
          </a:prstGeom>
        </p:spPr>
        <p:style>
          <a:lnRef idx="3">
            <a:schemeClr val="accent1"/>
          </a:lnRef>
          <a:fillRef idx="0">
            <a:schemeClr val="accent1"/>
          </a:fillRef>
          <a:effectRef idx="2">
            <a:schemeClr val="accent1"/>
          </a:effectRef>
          <a:fontRef idx="minor">
            <a:schemeClr val="tx1"/>
          </a:fontRef>
        </p:style>
      </p:cxnSp>
      <p:pic>
        <p:nvPicPr>
          <p:cNvPr id="36" name="図 3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65359" y="4923779"/>
            <a:ext cx="543145" cy="209635"/>
          </a:xfrm>
          <a:prstGeom prst="rect">
            <a:avLst/>
          </a:prstGeom>
        </p:spPr>
      </p:pic>
      <p:sp>
        <p:nvSpPr>
          <p:cNvPr id="2" name="スライド番号プレースホルダー 1"/>
          <p:cNvSpPr>
            <a:spLocks noGrp="1"/>
          </p:cNvSpPr>
          <p:nvPr>
            <p:ph type="sldNum" sz="quarter" idx="12"/>
          </p:nvPr>
        </p:nvSpPr>
        <p:spPr/>
        <p:txBody>
          <a:bodyPr/>
          <a:lstStyle/>
          <a:p>
            <a:fld id="{E7F9721E-9075-49C7-B164-96523C2653BD}" type="slidenum">
              <a:rPr kumimoji="1" lang="ja-JP" altLang="en-US" smtClean="0"/>
              <a:t>28</a:t>
            </a:fld>
            <a:endParaRPr kumimoji="1" lang="ja-JP" altLang="en-US"/>
          </a:p>
        </p:txBody>
      </p:sp>
      <p:pic>
        <p:nvPicPr>
          <p:cNvPr id="3" name="図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39752" y="555527"/>
            <a:ext cx="1793992" cy="2013796"/>
          </a:xfrm>
          <a:prstGeom prst="rect">
            <a:avLst/>
          </a:prstGeom>
        </p:spPr>
      </p:pic>
      <p:pic>
        <p:nvPicPr>
          <p:cNvPr id="5" name="図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11960" y="737500"/>
            <a:ext cx="682406" cy="754130"/>
          </a:xfrm>
          <a:prstGeom prst="rect">
            <a:avLst/>
          </a:prstGeom>
        </p:spPr>
      </p:pic>
      <p:pic>
        <p:nvPicPr>
          <p:cNvPr id="9" name="図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31492" y="749176"/>
            <a:ext cx="989277" cy="813249"/>
          </a:xfrm>
          <a:prstGeom prst="rect">
            <a:avLst/>
          </a:prstGeom>
        </p:spPr>
      </p:pic>
      <p:grpSp>
        <p:nvGrpSpPr>
          <p:cNvPr id="10" name="グループ化 9"/>
          <p:cNvGrpSpPr/>
          <p:nvPr/>
        </p:nvGrpSpPr>
        <p:grpSpPr>
          <a:xfrm>
            <a:off x="179512" y="2689563"/>
            <a:ext cx="1944216" cy="2042427"/>
            <a:chOff x="683568" y="1059582"/>
            <a:chExt cx="3315813" cy="3552168"/>
          </a:xfrm>
        </p:grpSpPr>
        <p:pic>
          <p:nvPicPr>
            <p:cNvPr id="33" name="Picture 4" descr="https://www.vikingelectronics.com/viking_admin/pdfimage/ve-5x10-pnl%28400%29.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627784" y="1059582"/>
              <a:ext cx="1371597" cy="216024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https://www.vikingelectronics.com/viking_admin/pdfimage/VE-6x7-PNL-SS%28400%29.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5576" y="1275606"/>
              <a:ext cx="1708944" cy="155971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https://www.vikingelectronics.com/viking_admin/pdfimage/VE-5x5-PNL-SS%28400%29.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83568" y="3075806"/>
              <a:ext cx="1583001" cy="153594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https://www.vikingelectronics.com/viking_admin/pdfimage/ve-3x5%28400%29.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881199" y="3439306"/>
              <a:ext cx="864766" cy="1172444"/>
            </a:xfrm>
            <a:prstGeom prst="rect">
              <a:avLst/>
            </a:prstGeom>
            <a:noFill/>
            <a:extLst>
              <a:ext uri="{909E8E84-426E-40DD-AFC4-6F175D3DCCD1}">
                <a14:hiddenFill xmlns:a14="http://schemas.microsoft.com/office/drawing/2010/main">
                  <a:solidFill>
                    <a:srgbClr val="FFFFFF"/>
                  </a:solidFill>
                </a14:hiddenFill>
              </a:ext>
            </a:extLst>
          </p:spPr>
        </p:pic>
      </p:grpSp>
      <p:pic>
        <p:nvPicPr>
          <p:cNvPr id="40" name="Picture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405143" y="3706883"/>
            <a:ext cx="582681" cy="770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4" descr="http://www.digitalsecuritymagazine.com/wp-content/uploads/2014/05/Vivotek-MD8531H-2.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293019" y="2820185"/>
            <a:ext cx="756192" cy="70613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3"/>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353964" y="2613242"/>
            <a:ext cx="1155055" cy="1120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2" descr="http://static.bhphoto.com/images/images345x345/Axis_Communications_0522_004_AXIS_M1034_W_Network_Camera_902054.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228110" y="3659904"/>
            <a:ext cx="864096" cy="864096"/>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p:cNvSpPr txBox="1"/>
          <p:nvPr/>
        </p:nvSpPr>
        <p:spPr>
          <a:xfrm>
            <a:off x="6286073" y="3182100"/>
            <a:ext cx="2606407" cy="1200329"/>
          </a:xfrm>
          <a:prstGeom prst="rect">
            <a:avLst/>
          </a:prstGeom>
          <a:noFill/>
        </p:spPr>
        <p:txBody>
          <a:bodyPr wrap="square" rtlCol="0">
            <a:spAutoFit/>
          </a:bodyPr>
          <a:lstStyle/>
          <a:p>
            <a:r>
              <a:rPr kumimoji="1" lang="ja-JP" altLang="en-US" dirty="0"/>
              <a:t>低コストで高品質映像</a:t>
            </a:r>
          </a:p>
          <a:p>
            <a:endParaRPr lang="ja-JP" altLang="en-US" dirty="0"/>
          </a:p>
          <a:p>
            <a:r>
              <a:rPr kumimoji="1" lang="ja-JP" altLang="en-US" dirty="0"/>
              <a:t>アプリケーション側でのカスタマイズが容易。</a:t>
            </a:r>
          </a:p>
        </p:txBody>
      </p:sp>
    </p:spTree>
    <p:extLst>
      <p:ext uri="{BB962C8B-B14F-4D97-AF65-F5344CB8AC3E}">
        <p14:creationId xmlns:p14="http://schemas.microsoft.com/office/powerpoint/2010/main" val="8966272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ユーザーバッジを付けることで、"/>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27" y="714144"/>
            <a:ext cx="2047875" cy="2143125"/>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5" descr="data:image/jpeg;base64,/9j/4AAQSkZJRgABAQAAAQABAAD/2wCEAAkGBxQTEhQUExIWFBUXGBwXGBgVFRseGhYYFhoZGhcdGBgYHSggGBolGxcWITEhJSkrLy4uGh8zODMsNygtLisBCgoKDg0OGhAQGywkHyQsLCwsLCw2LSwsLCwsLCwsLCwsLiwsLCwsLCwsLCwtLCwsLCwsLCwsLCwsLCwsLCwsLP/AABEIAKYBMAMBIgACEQEDEQH/xAAbAAACAwEBAQAAAAAAAAAAAAAEBQADBgIBB//EAEwQAAECBAIFCAUHCQcEAwAAAAECEQADBCESMQUTQVFhBhQicYGRodEVMlOx0iNCUpKTweEHMzRUYnJzsvAXJIKDosLTFkOU8URkdP/EABkBAAMBAQEAAAAAAAAAAAAAAAABAgMEBf/EADMRAAIBAgQDBwMEAQUAAAAAAAABAgMREhMhUQQxkRRBUmGh4fAycYEiQrHRwiMkQ1PB/9oADAMBAAIRAxEAPwDMUFZNK6tKDjmCYRLSoApShKy7C2wAP1b4X6d0jPTNAC2VhDplpZIVuAveGUyqwTJ3ySVOpWE4mY4i5ZrwIZkwudWkiznr3lo0fE/6eH/0FwUlVc7u21vfkbek0KEahE1C5pUka2YJihhWXewUAEg4RllvYwV6Klfq8zP25y3+vHznGr2cvw8oNTVS8ABo0lW1Wtsd5w4bd8HaPIvsr3fT3N7J0NJJYypibO5mqbqcKzj2i5MoKqmay5iEISmXJ1qg80OpfSBxHo6tg+ZPBvmmJXspfcPKPXVtlS+4eUS690NcM0769Pc+vS+TtMUIVzOcCodJPOFOhQLN+cvdy42Nvi08maa391m3/wDsKtc5/KcPGPl0iSUoSV6PxbcTlIUDcfNZma4gCo9Y4ZCEjYksW7W3ws/5cvsrte0unufXf+nKZnNJO/8AIWe4CZf+s4D5SckpWBeoSuUUYZhmCapTpSoa1OFZIfBiI2uBHzOnnoCWXSoWb3CwnqcYT90WCplfqaOB1mVh+zvBPa3GHnk9m+/T3N2NDSXV8mo7UtNmMU2uS7A3dg9h2R4nRMot/d5o/wA47/34+chSvZy/DygqjqEANNpkqzulQBGTBmY7e+Gq9vnsJ8M3v09zdnRUr9Xm/bH44H5R6BSKeaafEmalONLLUXw3KWUSLgEdbRjzVynP9zSzhvlbgbXOG8CLmks0mWGDG4Ll87i2y3CDPF2Z+fT3FI0xP9qrw8o99Lz/AGqvDyhprl/QR4eUX0lUx6chKxbJTEZu1r7O6M8x7mmR5PoI/S8/2qvDyj30vP8Aaq8PKNJMrZVwmka1iZrl2LWwtm0Vz6xJSQilSlWwmbia+7CNloMx7hkeT6Gf9Lz/AGqvDyiel5/tVeHlDTWr9mjw8o9M1f0EeHlBmPcMjyfQVel5/tVeHlHnpef7VXh5Q3xTPZJ7vwg7nKf1O+35Tdmww2zG23jBmPcMjyfQzfpef7VXh5RPS8/2qvDyhqZkz2aN2zPuiaxeerS3Z5QZj3DI8n0FXpef7VXh5RPTE/2qvDyjRSakJSy6QKVvx4c8rYf/AHAWtX9BHh5QZr3DI8n0FJ0xP9qrw8oZcmqoTcXOayZKZm6SEO+J+lMSQWYWF7x3rV+zR4eUTWr9mjw8oTm33lwpYXrG/wB17nWnKhEpcrU1syYlT4+khZQxDF5aQMntErqmXLnSgmtmLlkHHcKwnogF5abeso4TfocRHOtX7NHh5RNav2aPDyhYpeL1KcE1bD6e4dpSqppEzCitm1CChKsXrYTfEnFKADnotuYvnGeOmlFQabPA1hdwGEtzhZrm2F7vnDPWr9mjw8omtX7NHh5RrHiJKCi7O3f3v7nL2P8AU5Xlr3dy+wBP0yXn4Js1mTqXB9b5z2y3PAY0vOYfLzn2jCN29t8O9av2aPDyia1fs0eHlBKu276FR4Wyt+roJV6YnXadOfZZLdtodaL03K1A10xZmh3Hyrm5YjCnDk23ZE1q/Zo8PKJrV+zR4eUS6rKXD236B9Vygo2Rq9a7dNzNueHRtHdVpukUqUmnVOKlYArHrPXKg4YhiG3wt1q/Zo8PKGmjlJISFITjKnDDIJUnI/4kxLqPctUVazXVHUpc4TJ2qD/KdL1c8SsPrdsAJWrpFwDiDhy5L5hrZwTMlS1TJmsVh6Zbou4xKfq2QKkIYgg5hr7Nrhs2498YSO+A/Cq5h0A1+k0rLrbb4wj0jNXrDrE4V2cBhsDWTbJjBXMqZv0g9WpJvs2t2wHUSkBTJVjFmVhIew2HJsuyKZMV8sUa3hE1vCO8I3CJhG4Qi9TWT5VVzeSSuVgMtBQGLhOEYX6ObNGekKmCd0ACu+5si+fB4YTUUerRhmK1mFOMdJgphiA6LZvCtEuWVsVMneznhbrjP9/z+Ttk/wDbNX2/d/iMyurbIcbovc993HY0VpXVMphZy90Z4lP/AKsXfAxpadvzp+ofL+njwU0i/wAoeHQOTke5i0a3POt8sd186ex1hDYw4Ck+vhDWH7LcINx1j5B+tHH8etuEK6iTJHqKKrjNLDC1+14v5rT+1Lfwz5f08A2vlghEyqxWHSYbUZdNs7fTiudNqcPSsMC9qB0LYxvva23ZA6aaQ95hbfqzxe31e8x4qnkgWWSWNghukPVFzkb32QBb5YP0Yur1fySApDbRLO026QexctA2mJk9k69IFyx6Fywe6M9nfHFNSyFJdc7VqbLVlW3eNhGyK6qnlJA1czHc2KClsr3JBf7oAS19gPW8Imt4R3hG4RMI3CEXqca3hBdDNmNN1ZwjVqx9MJdHzhfPqF4HwjcItky5bKxuCEkpwgF1bAXNhxgFLkHSVz8MtpiWthGJLp6NncdG1ni9C6rGGmoCr9LWIt6r9JmGzugBMqQyXK3+dYNlfD279kdpk02K6pmH91L7G2tv8IZDXyxZRzajpYFpHSOL5RAvZ7q2G2Ru2VoEmzV6pLkFD2GIEg37tsdypUi+JSxcsyUlxZnvY5xUtEvCGfG93AZr5eEBVguiVNCiJcxILJc42229cXYufGB9JTpmIa04lNYhaVWc7UuM3jqUiST08YDDJlF/nOSzWytFVRLlg9AkhvnJAL32AnhEx5Df1fP5B9bwia3hHeEbhEwjcIY9TjW8Imt4R3hG4RMI3CANTjW8Imt4R3hG4RMI3CANTjW8Imt4R3hG4RMI3CANTjW8Imt4R3hG4RMI3CANTjW8INoS65XUv+eVAuEbhBdEPlJXUv8Amkw0RU5flHSh8pN+S1nTO+zKVawOf3QNKlqwqZIIdL2Fi9hk98rQxmowrmNWU6HWpxrFPZRZ+jmHgYUaP1ql+udn+GCUWyY1YLvLtciwNEl7/OmB/pW4F+qF1SkFRKUBAt0XJawe5vc3hyKyazekZLfxlfDCvS8yYiaROJUtknEGIWkgYFJUCyklLMfveG7ocHGT0fqC6o8ImqMezZpS2JKkvliSz9Tm+Y74r52OPd+MTc1sa6dPnaiUDSAAIQAvGnpgJDFm25txjPpB1jmWFZ9DsO4bM+yIrlBNKUpMxRSkAJGFNgmw7mgZGkSFYgSFb2HnEW/Vc6XVTounr6W/sZE2/RB1sq3+m2Y7o4Tt/uwN9yrdJVsrbU/4eEC+mZn01/0538T3x4nTCxktYfdxJJ27yYu5x4GXVQJB+QSgYhcBVreq535tBOK/6IOpldvzer+jC2bpNSvWWtV3ve4DDbutFp03M9ovw48eJ74LhgYUiyn5qDlYhV/W3B73+rwjiY5BanSnoqDsotk6huKfB4GGmFguFrBtfbZ228T3x5M0ss2K1nMdis9u2C4YGGUq0pQy6VMy3rOtNnLHo2zs/BoprsKmaSJRcuylXysystscU2nJksYUTFpG4ZX4PHNTpdcwALWtbXGK7P28ILjUNSnVHhE1R4Rzzoce78YnOhx7vxguVhOtUeEE0iFALaWmY6CHKSrVj6YbIjeYE50OPd+MdJrmcAqAIYttBzBvccILicdBjLSvCj+7SyLMTLLr6O0j1rX8YtRrMYajlE36OpUQfV+a99nfxhYnSagGC1gDIAm1m+lutHXpZeesmdeI/FBcnAF04WMTUyF9I5y1HDk4DHIbtjwPMQrVpGrSA9lhJc52Ktv4RUjSig7LWHLlibnj0rmODXWYlTbtnc8Fx4BjKTMC/wAwiYWTYy3YbLIYXy8IGrUKKry0yi3qpSoA3N2USf8A1FEvSBT6qlJ/dtllkYk2vKi6ipRydV/eYS0VinG7ueao8ImqPCOedDj3fjE50OPd+MO4YTrVHhE1R4Rzzoce78YnOhx7vxguGE61R4RNUeEc86HHu/GJzoce78YLhhOtUeETVHhHPOhx7vxic6HHu/GC4YTrVHhE1R4Rzzoce78YnOhx7vxguGE61R4QdQBlyepf88qF/Ohx7vxhjRVgGrBlqdShhWQ1ioAsdocB+oQJkzg2tDt1ylTTq5U1BnKXhWFnERiASoJbGOkDhLh2MeHSygog6PpsSc080UCl2IdOzIs42mFulqxetmpBYBasuv3wGirmAqUJi8SmxHEXUwYOczYkR0VO7AeTRw2eZ6bHc2WpXSwkBrYZagGuc2uL5kktttDqgCZ0pMioRNeW5lLQnpiWpypCkrAxId1Av0XVsMJDXzWbWrZmbEWbqyjS8jVKnTJhmTJiikJwkrNnxO0ZvEdEZUYu6uOhpNZP5+eVZvzaS7ZbDkzDqgSvKZ4AXUTyz5SpST0gxBKVOQRsyh1zNJU5Usk2czC7d8E0+gpJ+afrGFaRarU1v6GDnaPpUljMqLbpcv4445nSe0qPs5fxxoNL6PlBdgcztOUAnRsuzA95ilTb7iu1Q3foLxQUvtKj7OX8cdnRdMz46hv4cv44dSdCItY95jQ1GgJHNEqwqfFniO7ri1Qb2JfGQ3fofPDT0jtrKl/4cv447XR0gD6yp+zl/HBVXo9CZ6QBY8eEPtB0NIy0zyzthdR4vl2RlKDTtoaLiYW5v0MiuXRj/uVP2cv444ei9pU/ZS/jjScstE0iKZS5CklWJOS3zLG0YPDCwy8g7TDd+hoKSip5v5vni7hPRkyzc5Oy7RZ6Lks+rr2y/RRs/wAXEQgkT1ofBMWh88C1JfrY3i/0pPfFzic+/Wr84eF7EviY7seeiqXAF62oYgM0pBLkAgWVcsRaKVUNKCUk1gUM083DpfJw7jtgRKVKSka+WgMGBUxGEJ7ibMfKKsC0kqFWglRGI6wkqYFsRzNrPl4PM8OmG/L1LoqrZucvtbboHc1pGfHVtm+oDN14oup9GUqjhC6oFnZUgAte4BOVjC5esbDzxBSBkJpa7uG7N20QXo+pmawvUGayQQoKUcL4rdJiD5xBvhe/zoGp0DTksJtQ+f5pOW/OL5GjZKUlKaieAXcatF3YF78BFfPVlWIzFE5OVF2juUYLjwPvfzoV1yJBdMypqFbT8lL84E5jR+2n/Zo+KOa1fS7TA0MWC3J/x/QaNHUntp/2aPijs6JpQH1s9v4aPigaXLhnNvJHXFKIYXu/QWmko3bXVD/wkfFHSqGjAfW1H2SPigGaGmDj5QxoJiAFBZGxn7Yh6MrB5v0/oHXJoh/3qj7JHxRxhofbVH2SPijrTcuXqyUlLuMjxhFIl4lBOJKX2qLAW2mFcMHm/n4NJSaOppv5tVWu4T0ZCTc5OyrR36IkM+Gub/8AL+MKZNIuX6lZJQ+eCoUH+qLxembOJxc/uwP6Qt3IdrnMZcD3wyHF+L50HdJydpJiUEVU0FaQsJ1ct8J2tjygn/pGm/WJ32SPjgTk/RY5EtZnrQWKQEpl2SksACUvshjzC7c7md0v4Y2tFczhdWtucyeRUhb4Z09TXLSUG3Vji1XIGWPn1P8A46fijk0BGVXN2bJe0j9mPVURb9Mm90v4YdohmVtyhfI+nBINROBBY/JIsRn8+LZPJinCpf8AeJxwKBA1SN4P04goH/8AlzO6X8MDYjLnJSZylglGEkJzKiD6qcrQJRYpVay5syGl1fLzf31e8wJignTH5+b++r3wHFnMd4o0vIyqKBPIzIQBwcrjLxqOREnFrw7WQx3EFcNcxMdS5pd9saPQ+kQVYVWcFjxAdoSGiXuB/diudJWAThIwgnjYG53RrZMi9jipqBNUkpIyJ7Xi+WWZ2aMvQVShUplWCbi2Xqk5dkaYCFaxSdwkVbD1bcYZHTqTJ1eHa74uzJoSFA2gmLDKG4Q1KwmribTE0Y0rGYf+vGAjX8D74ZaWpXAy7ITrp22GMppNlq6RTpKsCkEXzGcKMUGVqGEARK0Bs7xRMUcRIYF9Qq/Yn+URXijqo9bsT/KIqhLkgO8UabkbVYBPIzIQBwcrjLRqOREnFrw7WQx3EFcUuYmx1Lml32xo9D6QSVYVWcFj1B2hIaJYtY/uxXOlLAJwkYQTxyNzujWyZF2jioqBNUkpIyJ7Xi9BbNmjMaPqlCpEqwTcWysknLsjSgQuRSdwkVTD1bcYZK04kydXh2u+LsyhIUDaCYsMsNkIalYTVxNpiaAtKxmH8vvgI1/A++GWlqVwMuyE65DbC0ZSSbNE2kUaSrApBF8xmIU4oMrEMIAiUrA2d4omKOIkMVzb8np4FOjov6239o8YbJqJeAuhWsezHotte7vn4RlNE6XlolJSpRBDv0T9IwX6dlfTP1TGTmr8z0I8PUcU1FjlU/8AZ3bTvHGIaj9nxPnAejdKpUSpCVTMIuAg2fIluowJM0xLSSlSlAixBQbEQsa3H2eo3bCxuiq3obhi/GFlct6iVZulL2/tGKfTsr6Z+qYqTWJmTpRSXAXLGTfOJ++KU03oZVqFSELyT/Ij0x+fm/vq98BwVpj8/N/fV7zAcaHGdRpeRc1jN4hP+6MxDjk1MCVqJIFgLls3f3CAD6JIUS0H6SJFLPcXKCPu++FuiJyVEMQeoww5Qk81mNmwHepMO4mjB0ko4sbDENuEOe1nhgJytxjiilO12O78YNVRnZ4GNBFKKreGgszwdvjAU2mO8xQZbQgDamYMjAcxjAtRN/p4FFQ0JjRVpqUAgna4hDDbSkx0HrEJ4hjOokcxIALqj1uxP8oiuOqj1uxP8oiuEuSA6jS8iprGbxCf90ZiHPJmYlK1EkCwFy2bv7hDA+iSFEtBukyRSz3Fygj7vvhdoiclRDEHtg/lETzWY2dh3qTDTFYwlJLOLGwxDbhDntZ4YCcrcYEogFJmEzMJS/R6N2GTlYPcDEK+ilWtS6iAQCcSHJDqszW2E5iLuIPRVbxBevB2jvhNXMiYpAnomAAELBOFTgEgM9w5HYYXHSDFul93fCuBo6lYyMBzGgObOtnsgYVBgY7lem5YCCdriEMNtKTHQesQniBnUSOYkADKsVJkyZC1StYqaFkkqZsCgBkL2PhAXpWR+rD7Q/DE5Wfo1F1Tf5kxloVh4pbmp9KyP1YfaH4YnpWR+rD7Q/DCCRUJAYywrPbvZtmxvExTOWCSQMI3DZB+Axy8zS+lZH6sPtD8MaKlkoSqlVLThEzVTGd2Kjva+Qj5pH0ylyof3JHvgsDk3zYj0x+fm/vq95gOHWl9ELK5swEMZimAcl3yZs4XK0ZNClIMuYFJbEnVqdL5ONjw5LDzCEXP6dQaC6CkMwLCQ9h4vFXMpjYsK8LO+As2990PuSyVylzAqUolQSQFApLDEXDguPKJxIvJqbCuTydnJuAR2H7oc0eiKkjpTSEZkKUprXuMo0Q0gt21BdnZy7b/AFMoA0hUTJzDopl7QFF1dZw5Q7x3GqFR/tJojpEgXbuPVDtEpLZNCai0tLkEhUkqVtKVsG2AOmCV8qJZykKH+YPhjVTjbmS6FXuiGVcgBNiYzFbWi4Bh4OUkspI1JINi6xl9WMrO0eq5DBLlnJ8s4Upx7hxoVO9Fa5vGKqaqStRTjSk/tFh3xSqnL4fvPlAk/QqvWCgO/wAoxdQ0XDz2Hml9HLRJKyUlLjInaeqM/FlQqamSUGd0XFgDsO4wrwq9qfq/jDxpkvh6i7hhHmIb44oND1E/8zrJlwnoJdicnvYcTaCkaBrQgjUTikuC9KSq+dyMSc87Q8SJdKex7PlKJcJJsnYfoiK9Sr6Ku4wd6MxS0zRMWxCQAEOSrCLDp3NxaOBTTEKKGqErR6yeb9JOIWd19FxCd42uTCOO+EE1Kvoq7jBNJRKWFDCctts33w45L6X5pLqHlVEwT5aUhWrwhISrFi9Y4vCGdHpErUUmVOQWBAWhiQXuA+VjGM6slyVxTp1k/wBML/lGVk6CmJyLf1whzR6NnkMZ7J2hSy1r5Q+Ssu2GY7ORg2b88o9lVIxBVyxByzY9cRnT8JODiH/xvqhZQUkuYo4gCRtcgK6riGydFUzeqB/jPxRdyn5SonzzMKFo6IDBiLPtce6FI0rL/b+qn4o07RNO2G4Sp8Reypu33QXVaJpwHSAf8Z84QVcqW/RQe9Te+HHpNB+nu9VPxR5R1mqqUVLKKUy5kvCzPrEKS7vsxOzQ1Xm39NghTrt2cGl90IFE8e6OaZZWop9XioEDvaHPplALMt+ofFFkzTAZ2WR1DzjLPqeEFDiP+p9UJ9K6PWmUVEoIcWSXOe5oRiSr6Ku4xvtCcuk0a1TBLK3TgZQFnIL+twijT35QJdVMExUtSSEhLJAaxJe6+MXnSw3trsVlV8N8t32ujDqlkZpI6wYqKrK9fFdmSCk7nJUCO4xsKerVUF5MqeshQHRQksSLP07DibR2UT2fm1Uz/q13zvd2vnlHo8PDh5006tTDLazfqjRUZWV9GMOSslC6eWFlIYEjELXUp9hvDUUMnpXR0f2R0mf1ehfLhmIUcm8JkIJci7dRWrPPhB2ilJmFYmJMkJ9UqBOO+xget45jIP0bo6RMOE6tFk3UBfEpKTtGWInqBgbm8l/UQP8ACPvEeTkoBYEkOA+8O1n4QTMlSQjEFnEX6PScbiXSzdsAFAppP0U/VHwwi0s3OZIGQVLb65jSSJckodS1BQAte54WjL6XUOcyWdsaG+0LPABi+UWmJoqJ6ApkiYoBgHz3wqTpacCSJqwTmcRcsGDnbYkdsXcpv0uo/iK98LIG8XMcZOOkdA/0zPZtdMbdjLdzxt/yZzVT1zjNmLWUBGElanD43YvHzmN1+TKpKE1RGZEsDg5XCwplZs92fRhRS8TkqffrFP73gyn0LIPzP9SvOM1LmF32xotD6SBVhVZwWPEB2isoWfPdiLS9BJC7I2n5xy74BOjpZZknvPnBU+qE1SSkjI97wQhTZkNDUY7Bm1PEyuToWXbo+J840NRoKRzRKtWXxZ4lbt2KFIq2Hq24mGB08DJ1eEZu79mTRrGMdiJVanifUx1ZQITPSALHid3XD7QdNSJC0zwzthuvi+XZCTTE0Y0rGYf+vGAOf/snvjnnFX5G0a07fUxp+UOipEUa105TjxIyUSWKgDYmPlHOlb/CNbymrAqQoMc059cYuEktgdWp4mFStITE+qspfPCWfui703UPi18x9+NT97wviQ7InMnuxpP0tNAwBTABIDAPYDbFA0rOBJE1bqzOIuWDBztsSO2KKr1j1D3CKYbd+ZMZOPLQP9Mz2bXTG3Yy3c8bf8mc1VQucZq1rKQjCStTh8bsX6o+cxuvyZVJQmqbM6sDg5XCwplZs92fRhRy8TkqfJzMU/vgyn0JIPzD9ZXnGalzCC+2NHofSIKsKrOCx4gO0VlCVee7EOl6CSFWRtPzjl3wCdHyyzJPefOCp9SJqklJDN4wQgtmQ0Uox2DOqeJlcnQsu3R8T5xoajQUjmiTqy+I3xK3bsUKBVsPV7zDE6eBk6vCM3d+G5o0io7ESq1PE+pjqyhQmekAWL7Tu64faEpqMBaZ4Z2w3Xxf1eyEmmJoxpWMw/l98Amv/ZPfHPOKvyNo1p2+pjP8olFSIo1rpynHiRkoksVXsTHyfnKt/hGt5TVmKQoMc059cYyEktgdWfiYXK0jMT6q1JfPCWfui705UO+vmPvxqfveF0SHZE5k92fWOSkxJp5QXk3vKny7IZ1BQFdFynrzt57oT8l8PNpWLcN+9T5QXpIgJ6Di9yCfBx5QzO+oZPVLfoYm6PrO72xDO+2IcLDN+22fjlCNcwvZa22Ob9sETQkSkKTOWZhJxJeyQHbY97bdsJuw1qNpZThJLvZs7wj0kp6iR+/L/nMcJmG7rXlZjt48M/6tHE8/LU7/AEpf85hiuYjlN+l1H8RXvhZDPlN+l1H8RXvhZAMkbz8l0oK5yDa0tjuLrjBxuPyZTWNRxCP98NcwZuTQrysf3Yrn06wCcJGEE9wNzDOQoloP0kSKWe7OUEW7vvi1IhxPnFDVLFUmU/RuLfuk5dkaYCEdJLOLFZxwDntzg8TVbj/XVD5gkHYBtBPXFhQGygBFU2YaC+cA7RAUL9LUrgfdCeZTkD1bRoqiaMiYDmEGIaHoYzlChpSuse+MrG65XSxqFHa6ffGFiQJEiRIALqr1j1D3CKYuqvWPUPcIpgAkbz8l0oK5yDa0tjuIK4wcbj8mU1jUcQj/AHw1zEzcmhXlY9UVz6dYBOFsIJ8DcwzpyS0HaTJFLPdnKCPu++LUicJ85oKpYqhKfo3FuCSRbsjTAQjpJZxYrOOAc9ucHiarcf66ofMEG4BmQ8WmWGyEAIqmzDQXzgbxAUL9LUrgfdCeZTkCyY0NTNGRMCTCDEMasYzlChpR6x74ysbrldLGoUdrp98YWJAkSJEgA+p8mW5tKcP0fvMMmG1LcHMA8klpFNLxJSejtB3q3EWhtrJf0Udyrf6oQXBWDHose3744aGcmUggMJdzhDu+WZ6bAcfwgeopQgspTHO18+owAUYkBhgUTa4yv6z7mF4U6QH94ktlrEfzmHGrR9Pw/GE9eP7xJ/iS/wCcw2yUjCcpv0uo/iK98LIZ8pv0uo/iK98LICiRquQc1KFzVKIFkhyWzd/cIysPuS9GqZrQkPZPY+KAD65oerQpmWk9SgYZcoCeazG3D+ZMfKZXJiaMge6G1HoCcASqZhSLl3a28PArgMqKU7Xb3Qaqj6uwwJoYYiQLttaxHAQ8RKS2TRsldEvQTTaXrigy2h3WSAEuH3m9m7oy9bWguBCegI7qJo/owKKgwIuaN8VUtYlaikrSk71O3hGbkVYp5SzHkK6x74xsbvlTo1SaVSypJS6cn2mMJAwJEiRIQF1V6x6h7hFMXVXrHqHuEUwASNVyDnJQqapRAskOS2bv7hGVh9yXo1TRNCQ9k+OKAD65oerQohlpPUoQy5RE81mNw/mTHymVyZmjIHuhtR6AnAEqm4Ui5d2tvECAZUUoFrsdu6DV0fV2GBNDjESBdtrWI4CHqZSWyaNkroluwlnUx4xQZbQ7rJACXDtmb2bujL1tcC4EJ6AtTuomwKKgwIuaN8VUtYlainGEn9p28IzcirFPKaY8hXWPfGNjd8qdGrTSqWVJKXT6r7TxEYSEwJEiRIANvouqqEykBCVFLWIS42nPtMFc+qvZr+zhroCsw0UlImBBZ7qbaYaI0qAA8xJISzuNrXs26AV9bCCkr5jHWS6jE9tXLSzWzxXfPwyiidXVGI4Jc3DZsSL5XdrZv2RpZel+iAuYhRGG6QlL4dpCWGI3yAjpOlhiKjNd/m4gwHVv4waAZbnlX7OZ9mY8kzJip0kzQUnWywAQxbE7t2xrE6UQzY05BukzecK9IkTKiQcWSpbEXB6Szv8A2YBiTSfIabOnTJomoAWoqALuAouHtnAv9nU720vuV5R7EjHGzLGzz+zud7aX3K8ofcluTk2kMwky5mPD85SWwv8Asl84kSO2hBTjdkuozRidN9lL+1V/xwDpCnnzSAdWEDNIWrpdZwZRIkbZMScxoL0aFSn+RQonM65Q6gPkrBoLXVqP/YQP89X/ABRIkPLSQObPOdrYjUIINrzj/wAUZSbyZmkligB7DEosOvBePIkJ0oy5jVRrkVHkpN+lL+sr4YDnchZpLiZLB61eUSJE9mplZ8yyZyQqjLMo1CMJYkdJrF8mgD+zqd7aX3K8o9iQ+zwQnVkzz+zqd7aX3K8oKlcialKCgT5WEuCMD553KXESJBkQDMZRN/J7OJfXS9n0tgbdHH9nU720vuV5R7Eh5EAzGef2dTvbS+5XlD7ktycm0ZmEmXMx4fnKS2F/2S+fhEiQZER5jNGJ032Uv7VX/HAOkaefNIB1YQM0iYrpdZwZdkeRIMmIlNhmjQqUD8ihROZ1yh1ADVWDQWusUf8AsIH+er/iiRIapoMTZ4atbEGQgg2Lzjl9lGTmcmppJYoAewxKsOvDeJEgdGMuYKbXIqPJSb9KX9ZXwwHN5CzSXEyWD1q8okSI7NTKzplkzkfVGUZRqEYSQSOk1r5NAH9nU720vuV5R7EiuzwQnVkzz+zqd7aX3K8oKl8ialKCgT5WEuCMD553KXESJBkQFjY6oeTy0S0JKkEpDbWNzwi46DVvT4+USJBkQDGyK0IrejsB8osXofoBLJCgSSpzcHYzW2RIkLJiZurJaFXoVW9Hd+EX0eicKwpTFikhthSVXy3EiJEgyIhmy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8" name="図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96" y="40936"/>
            <a:ext cx="2525688" cy="448310"/>
          </a:xfrm>
          <a:prstGeom prst="rect">
            <a:avLst/>
          </a:prstGeom>
        </p:spPr>
      </p:pic>
      <p:sp>
        <p:nvSpPr>
          <p:cNvPr id="9" name="テキスト ボックス 8"/>
          <p:cNvSpPr txBox="1"/>
          <p:nvPr/>
        </p:nvSpPr>
        <p:spPr>
          <a:xfrm>
            <a:off x="2791928" y="123478"/>
            <a:ext cx="6100552" cy="369332"/>
          </a:xfrm>
          <a:prstGeom prst="rect">
            <a:avLst/>
          </a:prstGeom>
          <a:noFill/>
        </p:spPr>
        <p:txBody>
          <a:bodyPr wrap="square" rtlCol="0">
            <a:spAutoFit/>
          </a:bodyPr>
          <a:lstStyle/>
          <a:p>
            <a:r>
              <a:rPr lang="ja-JP" altLang="en-US" b="1" i="1" dirty="0">
                <a:solidFill>
                  <a:srgbClr val="00B0F0"/>
                </a:solidFill>
              </a:rPr>
              <a:t>アクセスコントロール連携</a:t>
            </a:r>
            <a:endParaRPr kumimoji="1" lang="ja-JP" altLang="en-US" dirty="0">
              <a:solidFill>
                <a:srgbClr val="00B0F0"/>
              </a:solidFill>
            </a:endParaRPr>
          </a:p>
        </p:txBody>
      </p:sp>
      <p:cxnSp>
        <p:nvCxnSpPr>
          <p:cNvPr id="10" name="直線コネクタ 9"/>
          <p:cNvCxnSpPr/>
          <p:nvPr/>
        </p:nvCxnSpPr>
        <p:spPr>
          <a:xfrm>
            <a:off x="2088232" y="4712396"/>
            <a:ext cx="7396696" cy="0"/>
          </a:xfrm>
          <a:prstGeom prst="line">
            <a:avLst/>
          </a:prstGeom>
        </p:spPr>
        <p:style>
          <a:lnRef idx="3">
            <a:schemeClr val="accent1"/>
          </a:lnRef>
          <a:fillRef idx="0">
            <a:schemeClr val="accent1"/>
          </a:fillRef>
          <a:effectRef idx="2">
            <a:schemeClr val="accent1"/>
          </a:effectRef>
          <a:fontRef idx="minor">
            <a:schemeClr val="tx1"/>
          </a:fontRef>
        </p:style>
      </p:cxnSp>
      <p:pic>
        <p:nvPicPr>
          <p:cNvPr id="11" name="図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65359" y="4923779"/>
            <a:ext cx="543145" cy="209635"/>
          </a:xfrm>
          <a:prstGeom prst="rect">
            <a:avLst/>
          </a:prstGeom>
        </p:spPr>
      </p:pic>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8750" y="555526"/>
            <a:ext cx="517525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5616" y="3219822"/>
            <a:ext cx="2781300" cy="1343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テキスト ボックス 5"/>
          <p:cNvSpPr txBox="1"/>
          <p:nvPr/>
        </p:nvSpPr>
        <p:spPr>
          <a:xfrm>
            <a:off x="2228802" y="1635646"/>
            <a:ext cx="1739948" cy="1615827"/>
          </a:xfrm>
          <a:prstGeom prst="rect">
            <a:avLst/>
          </a:prstGeom>
          <a:noFill/>
        </p:spPr>
        <p:txBody>
          <a:bodyPr wrap="square" rtlCol="0">
            <a:spAutoFit/>
          </a:bodyPr>
          <a:lstStyle/>
          <a:p>
            <a:r>
              <a:rPr kumimoji="1" lang="en-US" altLang="ja-JP" sz="1100" dirty="0"/>
              <a:t>Javatel</a:t>
            </a:r>
            <a:r>
              <a:rPr kumimoji="1" lang="ja-JP" altLang="en-US" sz="1100" dirty="0"/>
              <a:t>が提案するアクセスコントロール最大のアドバンテージ</a:t>
            </a:r>
          </a:p>
          <a:p>
            <a:endParaRPr lang="ja-JP" altLang="en-US" sz="1100" dirty="0"/>
          </a:p>
          <a:p>
            <a:r>
              <a:rPr kumimoji="1" lang="ja-JP" altLang="en-US" sz="1100" dirty="0"/>
              <a:t>既設アクセスコントロールの電気錠、通信インフラを</a:t>
            </a:r>
            <a:r>
              <a:rPr kumimoji="1" lang="en-US" altLang="ja-JP" sz="1100" dirty="0"/>
              <a:t>100%</a:t>
            </a:r>
            <a:r>
              <a:rPr kumimoji="1" lang="ja-JP" altLang="en-US" sz="1100" dirty="0"/>
              <a:t>再利用して、高度で柔軟な</a:t>
            </a:r>
            <a:r>
              <a:rPr kumimoji="1" lang="en-US" altLang="ja-JP" sz="1100" dirty="0"/>
              <a:t>IP</a:t>
            </a:r>
            <a:r>
              <a:rPr kumimoji="1" lang="ja-JP" altLang="en-US" sz="1100" dirty="0"/>
              <a:t>アクセスコントロールを構築します。</a:t>
            </a:r>
          </a:p>
        </p:txBody>
      </p:sp>
      <p:sp>
        <p:nvSpPr>
          <p:cNvPr id="13" name="テキスト ボックス 12"/>
          <p:cNvSpPr txBox="1"/>
          <p:nvPr/>
        </p:nvSpPr>
        <p:spPr>
          <a:xfrm>
            <a:off x="2222748" y="915566"/>
            <a:ext cx="1485156" cy="646331"/>
          </a:xfrm>
          <a:prstGeom prst="rect">
            <a:avLst/>
          </a:prstGeom>
          <a:noFill/>
        </p:spPr>
        <p:txBody>
          <a:bodyPr wrap="square" rtlCol="0">
            <a:spAutoFit/>
          </a:bodyPr>
          <a:lstStyle/>
          <a:p>
            <a:r>
              <a:rPr kumimoji="1" lang="ja-JP" altLang="en-US" dirty="0"/>
              <a:t>入退室管理の再定義</a:t>
            </a:r>
          </a:p>
        </p:txBody>
      </p:sp>
      <p:pic>
        <p:nvPicPr>
          <p:cNvPr id="14" name="図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4827" y="4562847"/>
            <a:ext cx="1327026" cy="317108"/>
          </a:xfrm>
          <a:prstGeom prst="rect">
            <a:avLst/>
          </a:prstGeom>
        </p:spPr>
      </p:pic>
      <p:sp>
        <p:nvSpPr>
          <p:cNvPr id="2" name="スライド番号プレースホルダー 1"/>
          <p:cNvSpPr>
            <a:spLocks noGrp="1"/>
          </p:cNvSpPr>
          <p:nvPr>
            <p:ph type="sldNum" sz="quarter" idx="12"/>
          </p:nvPr>
        </p:nvSpPr>
        <p:spPr/>
        <p:txBody>
          <a:bodyPr/>
          <a:lstStyle/>
          <a:p>
            <a:fld id="{E7F9721E-9075-49C7-B164-96523C2653BD}" type="slidenum">
              <a:rPr kumimoji="1" lang="ja-JP" altLang="en-US" smtClean="0"/>
              <a:t>29</a:t>
            </a:fld>
            <a:endParaRPr kumimoji="1" lang="ja-JP" altLang="en-US"/>
          </a:p>
        </p:txBody>
      </p:sp>
    </p:spTree>
    <p:extLst>
      <p:ext uri="{BB962C8B-B14F-4D97-AF65-F5344CB8AC3E}">
        <p14:creationId xmlns:p14="http://schemas.microsoft.com/office/powerpoint/2010/main" val="21986901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1.prweb.com/prfiles/2014/10/27/12279307/Cornhusker%20Bank_Genetec%20video%20surveillance_monitori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710228"/>
            <a:ext cx="5095285" cy="3805738"/>
          </a:xfrm>
          <a:prstGeom prst="rect">
            <a:avLst/>
          </a:prstGeom>
          <a:noFill/>
          <a:extLst>
            <a:ext uri="{909E8E84-426E-40DD-AFC4-6F175D3DCCD1}">
              <a14:hiddenFill xmlns:a14="http://schemas.microsoft.com/office/drawing/2010/main">
                <a:solidFill>
                  <a:srgbClr val="FFFFFF"/>
                </a:solidFill>
              </a14:hiddenFill>
            </a:ext>
          </a:extLst>
        </p:spPr>
      </p:pic>
      <p:pic>
        <p:nvPicPr>
          <p:cNvPr id="2" name="図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24128" y="195486"/>
            <a:ext cx="3240000" cy="1317515"/>
          </a:xfrm>
          <a:prstGeom prst="rect">
            <a:avLst/>
          </a:prstGeom>
        </p:spPr>
      </p:pic>
      <p:pic>
        <p:nvPicPr>
          <p:cNvPr id="3" name="図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24128" y="1546872"/>
            <a:ext cx="3240000" cy="1317515"/>
          </a:xfrm>
          <a:prstGeom prst="rect">
            <a:avLst/>
          </a:prstGeom>
        </p:spPr>
      </p:pic>
      <p:pic>
        <p:nvPicPr>
          <p:cNvPr id="4" name="図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24128" y="2912187"/>
            <a:ext cx="3240000" cy="1752400"/>
          </a:xfrm>
          <a:prstGeom prst="rect">
            <a:avLst/>
          </a:prstGeom>
        </p:spPr>
      </p:pic>
      <p:cxnSp>
        <p:nvCxnSpPr>
          <p:cNvPr id="6" name="直線コネクタ 5"/>
          <p:cNvCxnSpPr/>
          <p:nvPr/>
        </p:nvCxnSpPr>
        <p:spPr>
          <a:xfrm>
            <a:off x="2088232" y="4712396"/>
            <a:ext cx="7396696" cy="0"/>
          </a:xfrm>
          <a:prstGeom prst="line">
            <a:avLst/>
          </a:prstGeom>
        </p:spPr>
        <p:style>
          <a:lnRef idx="3">
            <a:schemeClr val="accent1"/>
          </a:lnRef>
          <a:fillRef idx="0">
            <a:schemeClr val="accent1"/>
          </a:fillRef>
          <a:effectRef idx="2">
            <a:schemeClr val="accent1"/>
          </a:effectRef>
          <a:fontRef idx="minor">
            <a:schemeClr val="tx1"/>
          </a:fontRef>
        </p:style>
      </p:cxnSp>
      <p:pic>
        <p:nvPicPr>
          <p:cNvPr id="7" name="図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65359" y="4923779"/>
            <a:ext cx="543145" cy="209635"/>
          </a:xfrm>
          <a:prstGeom prst="rect">
            <a:avLst/>
          </a:prstGeom>
        </p:spPr>
      </p:pic>
      <p:sp>
        <p:nvSpPr>
          <p:cNvPr id="5" name="テキスト ボックス 4"/>
          <p:cNvSpPr txBox="1"/>
          <p:nvPr/>
        </p:nvSpPr>
        <p:spPr>
          <a:xfrm>
            <a:off x="2627784" y="123478"/>
            <a:ext cx="3240360" cy="400110"/>
          </a:xfrm>
          <a:prstGeom prst="rect">
            <a:avLst/>
          </a:prstGeom>
          <a:noFill/>
        </p:spPr>
        <p:txBody>
          <a:bodyPr wrap="square" rtlCol="0">
            <a:spAutoFit/>
          </a:bodyPr>
          <a:lstStyle/>
          <a:p>
            <a:r>
              <a:rPr kumimoji="1" lang="ja-JP" altLang="en-US" sz="2000" b="1" dirty="0">
                <a:solidFill>
                  <a:srgbClr val="00B0F0"/>
                </a:solidFill>
                <a:latin typeface="HG丸ｺﾞｼｯｸM-PRO" panose="020F0600000000000000" pitchFamily="50" charset="-128"/>
                <a:ea typeface="HG丸ｺﾞｼｯｸM-PRO" panose="020F0600000000000000" pitchFamily="50" charset="-128"/>
              </a:rPr>
              <a:t>クライアントコンソール</a:t>
            </a:r>
          </a:p>
        </p:txBody>
      </p:sp>
      <p:pic>
        <p:nvPicPr>
          <p:cNvPr id="11" name="図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496" y="40936"/>
            <a:ext cx="2525688" cy="448310"/>
          </a:xfrm>
          <a:prstGeom prst="rect">
            <a:avLst/>
          </a:prstGeom>
        </p:spPr>
      </p:pic>
      <p:pic>
        <p:nvPicPr>
          <p:cNvPr id="9" name="図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9162" y="4568551"/>
            <a:ext cx="1280550" cy="278512"/>
          </a:xfrm>
          <a:prstGeom prst="rect">
            <a:avLst/>
          </a:prstGeom>
        </p:spPr>
      </p:pic>
      <p:sp>
        <p:nvSpPr>
          <p:cNvPr id="10" name="スライド番号プレースホルダー 9"/>
          <p:cNvSpPr>
            <a:spLocks noGrp="1"/>
          </p:cNvSpPr>
          <p:nvPr>
            <p:ph type="sldNum" sz="quarter" idx="12"/>
          </p:nvPr>
        </p:nvSpPr>
        <p:spPr/>
        <p:txBody>
          <a:bodyPr/>
          <a:lstStyle/>
          <a:p>
            <a:fld id="{E7F9721E-9075-49C7-B164-96523C2653BD}" type="slidenum">
              <a:rPr kumimoji="1" lang="ja-JP" altLang="en-US" smtClean="0"/>
              <a:t>3</a:t>
            </a:fld>
            <a:endParaRPr kumimoji="1" lang="ja-JP" altLang="en-US" dirty="0"/>
          </a:p>
        </p:txBody>
      </p:sp>
      <p:sp>
        <p:nvSpPr>
          <p:cNvPr id="8" name="テキスト ボックス 7"/>
          <p:cNvSpPr txBox="1"/>
          <p:nvPr/>
        </p:nvSpPr>
        <p:spPr>
          <a:xfrm>
            <a:off x="107504" y="690250"/>
            <a:ext cx="864096" cy="369332"/>
          </a:xfrm>
          <a:prstGeom prst="rect">
            <a:avLst/>
          </a:prstGeom>
          <a:noFill/>
        </p:spPr>
        <p:txBody>
          <a:bodyPr wrap="square" rtlCol="0">
            <a:spAutoFit/>
          </a:bodyPr>
          <a:lstStyle/>
          <a:p>
            <a:r>
              <a:rPr kumimoji="1" lang="ja-JP" altLang="en-US" dirty="0">
                <a:solidFill>
                  <a:schemeClr val="bg1"/>
                </a:solidFill>
              </a:rPr>
              <a:t>見る</a:t>
            </a:r>
          </a:p>
        </p:txBody>
      </p:sp>
    </p:spTree>
    <p:extLst>
      <p:ext uri="{BB962C8B-B14F-4D97-AF65-F5344CB8AC3E}">
        <p14:creationId xmlns:p14="http://schemas.microsoft.com/office/powerpoint/2010/main" val="38804978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5" descr="data:image/jpeg;base64,/9j/4AAQSkZJRgABAQAAAQABAAD/2wCEAAkGBxQTEhQUExIWFBUXGBwXGBgVFRseGhYYFhoZGhcdGBgYHSggGBolGxcWITEhJSkrLy4uGh8zODMsNygtLisBCgoKDg0OGhAQGywkHyQsLCwsLCw2LSwsLCwsLCwsLCwsLiwsLCwsLCwsLCwtLCwsLCwsLCwsLCwsLCwsLCwsLP/AABEIAKYBMAMBIgACEQEDEQH/xAAbAAACAwEBAQAAAAAAAAAAAAAEBQADBgIBB//EAEwQAAECBAIFCAUHCQcEAwAAAAECEQADBCESMQUTQVFhBhQicYGRodEVMlOx0iNCUpKTweEHMzRUYnJzsvAXJIKDosLTFkOU8URkdP/EABkBAAMBAQEAAAAAAAAAAAAAAAABAgMEBf/EADMRAAIBAgQDBwMEAQUAAAAAAAABAgMREhMhUQQxkRRBUmGh4fAycYEiQrHRwiMkQ1PB/9oADAMBAAIRAxEAPwDMUFZNK6tKDjmCYRLSoApShKy7C2wAP1b4X6d0jPTNAC2VhDplpZIVuAveGUyqwTJ3ySVOpWE4mY4i5ZrwIZkwudWkiznr3lo0fE/6eH/0FwUlVc7u21vfkbek0KEahE1C5pUka2YJihhWXewUAEg4RllvYwV6Klfq8zP25y3+vHznGr2cvw8oNTVS8ABo0lW1Wtsd5w4bd8HaPIvsr3fT3N7J0NJJYypibO5mqbqcKzj2i5MoKqmay5iEISmXJ1qg80OpfSBxHo6tg+ZPBvmmJXspfcPKPXVtlS+4eUS690NcM0769Pc+vS+TtMUIVzOcCodJPOFOhQLN+cvdy42Nvi08maa391m3/wDsKtc5/KcPGPl0iSUoSV6PxbcTlIUDcfNZma4gCo9Y4ZCEjYksW7W3ws/5cvsrte0unufXf+nKZnNJO/8AIWe4CZf+s4D5SckpWBeoSuUUYZhmCapTpSoa1OFZIfBiI2uBHzOnnoCWXSoWb3CwnqcYT90WCplfqaOB1mVh+zvBPa3GHnk9m+/T3N2NDSXV8mo7UtNmMU2uS7A3dg9h2R4nRMot/d5o/wA47/34+chSvZy/DygqjqEANNpkqzulQBGTBmY7e+Gq9vnsJ8M3v09zdnRUr9Xm/bH44H5R6BSKeaafEmalONLLUXw3KWUSLgEdbRjzVynP9zSzhvlbgbXOG8CLmks0mWGDG4Ll87i2y3CDPF2Z+fT3FI0xP9qrw8o99Lz/AGqvDyhprl/QR4eUX0lUx6chKxbJTEZu1r7O6M8x7mmR5PoI/S8/2qvDyj30vP8Aaq8PKNJMrZVwmka1iZrl2LWwtm0Vz6xJSQilSlWwmbia+7CNloMx7hkeT6Gf9Lz/AGqvDyiel5/tVeHlDTWr9mjw8o9M1f0EeHlBmPcMjyfQVel5/tVeHlHnpef7VXh5Q3xTPZJ7vwg7nKf1O+35Tdmww2zG23jBmPcMjyfQzfpef7VXh5RPS8/2qvDyhqZkz2aN2zPuiaxeerS3Z5QZj3DI8n0FXpef7VXh5RPTE/2qvDyjRSakJSy6QKVvx4c8rYf/AHAWtX9BHh5QZr3DI8n0FJ0xP9qrw8oZcmqoTcXOayZKZm6SEO+J+lMSQWYWF7x3rV+zR4eUTWr9mjw8oTm33lwpYXrG/wB17nWnKhEpcrU1syYlT4+khZQxDF5aQMntErqmXLnSgmtmLlkHHcKwnogF5abeso4TfocRHOtX7NHh5RNav2aPDyhYpeL1KcE1bD6e4dpSqppEzCitm1CChKsXrYTfEnFKADnotuYvnGeOmlFQabPA1hdwGEtzhZrm2F7vnDPWr9mjw8omtX7NHh5RrHiJKCi7O3f3v7nL2P8AU5Xlr3dy+wBP0yXn4Js1mTqXB9b5z2y3PAY0vOYfLzn2jCN29t8O9av2aPDyia1fs0eHlBKu276FR4Wyt+roJV6YnXadOfZZLdtodaL03K1A10xZmh3Hyrm5YjCnDk23ZE1q/Zo8PKJrV+zR4eUS6rKXD236B9Vygo2Rq9a7dNzNueHRtHdVpukUqUmnVOKlYArHrPXKg4YhiG3wt1q/Zo8PKGmjlJISFITjKnDDIJUnI/4kxLqPctUVazXVHUpc4TJ2qD/KdL1c8SsPrdsAJWrpFwDiDhy5L5hrZwTMlS1TJmsVh6Zbou4xKfq2QKkIYgg5hr7Nrhs2498YSO+A/Cq5h0A1+k0rLrbb4wj0jNXrDrE4V2cBhsDWTbJjBXMqZv0g9WpJvs2t2wHUSkBTJVjFmVhIew2HJsuyKZMV8sUa3hE1vCO8I3CJhG4Qi9TWT5VVzeSSuVgMtBQGLhOEYX6ObNGekKmCd0ACu+5si+fB4YTUUerRhmK1mFOMdJgphiA6LZvCtEuWVsVMneznhbrjP9/z+Ttk/wDbNX2/d/iMyurbIcbovc993HY0VpXVMphZy90Z4lP/AKsXfAxpadvzp+ofL+njwU0i/wAoeHQOTke5i0a3POt8sd186ex1hDYw4Ck+vhDWH7LcINx1j5B+tHH8etuEK6iTJHqKKrjNLDC1+14v5rT+1Lfwz5f08A2vlghEyqxWHSYbUZdNs7fTiudNqcPSsMC9qB0LYxvva23ZA6aaQ95hbfqzxe31e8x4qnkgWWSWNghukPVFzkb32QBb5YP0Yur1fySApDbRLO026QexctA2mJk9k69IFyx6Fywe6M9nfHFNSyFJdc7VqbLVlW3eNhGyK6qnlJA1czHc2KClsr3JBf7oAS19gPW8Imt4R3hG4RMI3CEXqca3hBdDNmNN1ZwjVqx9MJdHzhfPqF4HwjcItky5bKxuCEkpwgF1bAXNhxgFLkHSVz8MtpiWthGJLp6NncdG1ni9C6rGGmoCr9LWIt6r9JmGzugBMqQyXK3+dYNlfD279kdpk02K6pmH91L7G2tv8IZDXyxZRzajpYFpHSOL5RAvZ7q2G2Ru2VoEmzV6pLkFD2GIEg37tsdypUi+JSxcsyUlxZnvY5xUtEvCGfG93AZr5eEBVguiVNCiJcxILJc42229cXYufGB9JTpmIa04lNYhaVWc7UuM3jqUiST08YDDJlF/nOSzWytFVRLlg9AkhvnJAL32AnhEx5Df1fP5B9bwia3hHeEbhEwjcIY9TjW8Imt4R3hG4RMI3CANTjW8Imt4R3hG4RMI3CANTjW8Imt4R3hG4RMI3CANTjW8Imt4R3hG4RMI3CANTjW8INoS65XUv+eVAuEbhBdEPlJXUv8Amkw0RU5flHSh8pN+S1nTO+zKVawOf3QNKlqwqZIIdL2Fi9hk98rQxmowrmNWU6HWpxrFPZRZ+jmHgYUaP1ql+udn+GCUWyY1YLvLtciwNEl7/OmB/pW4F+qF1SkFRKUBAt0XJawe5vc3hyKyazekZLfxlfDCvS8yYiaROJUtknEGIWkgYFJUCyklLMfveG7ocHGT0fqC6o8ImqMezZpS2JKkvliSz9Tm+Y74r52OPd+MTc1sa6dPnaiUDSAAIQAvGnpgJDFm25txjPpB1jmWFZ9DsO4bM+yIrlBNKUpMxRSkAJGFNgmw7mgZGkSFYgSFb2HnEW/Vc6XVTounr6W/sZE2/RB1sq3+m2Y7o4Tt/uwN9yrdJVsrbU/4eEC+mZn01/0538T3x4nTCxktYfdxJJ27yYu5x4GXVQJB+QSgYhcBVreq535tBOK/6IOpldvzer+jC2bpNSvWWtV3ve4DDbutFp03M9ovw48eJ74LhgYUiyn5qDlYhV/W3B73+rwjiY5BanSnoqDsotk6huKfB4GGmFguFrBtfbZ228T3x5M0ss2K1nMdis9u2C4YGGUq0pQy6VMy3rOtNnLHo2zs/BoprsKmaSJRcuylXysystscU2nJksYUTFpG4ZX4PHNTpdcwALWtbXGK7P28ILjUNSnVHhE1R4Rzzoce78YnOhx7vxguVhOtUeEE0iFALaWmY6CHKSrVj6YbIjeYE50OPd+MdJrmcAqAIYttBzBvccILicdBjLSvCj+7SyLMTLLr6O0j1rX8YtRrMYajlE36OpUQfV+a99nfxhYnSagGC1gDIAm1m+lutHXpZeesmdeI/FBcnAF04WMTUyF9I5y1HDk4DHIbtjwPMQrVpGrSA9lhJc52Ktv4RUjSig7LWHLlibnj0rmODXWYlTbtnc8Fx4BjKTMC/wAwiYWTYy3YbLIYXy8IGrUKKry0yi3qpSoA3N2USf8A1FEvSBT6qlJ/dtllkYk2vKi6ipRydV/eYS0VinG7ueao8ImqPCOedDj3fjE50OPd+MO4YTrVHhE1R4Rzzoce78YnOhx7vxguGE61R4RNUeEc86HHu/GJzoce78YLhhOtUeETVHhHPOhx7vxic6HHu/GC4YTrVHhE1R4Rzzoce78YnOhx7vxguGE61R4QdQBlyepf88qF/Ohx7vxhjRVgGrBlqdShhWQ1ioAsdocB+oQJkzg2tDt1ylTTq5U1BnKXhWFnERiASoJbGOkDhLh2MeHSygog6PpsSc080UCl2IdOzIs42mFulqxetmpBYBasuv3wGirmAqUJi8SmxHEXUwYOczYkR0VO7AeTRw2eZ6bHc2WpXSwkBrYZagGuc2uL5kktttDqgCZ0pMioRNeW5lLQnpiWpypCkrAxId1Av0XVsMJDXzWbWrZmbEWbqyjS8jVKnTJhmTJiikJwkrNnxO0ZvEdEZUYu6uOhpNZP5+eVZvzaS7ZbDkzDqgSvKZ4AXUTyz5SpST0gxBKVOQRsyh1zNJU5Usk2czC7d8E0+gpJ+afrGFaRarU1v6GDnaPpUljMqLbpcv4445nSe0qPs5fxxoNL6PlBdgcztOUAnRsuzA95ilTb7iu1Q3foLxQUvtKj7OX8cdnRdMz46hv4cv44dSdCItY95jQ1GgJHNEqwqfFniO7ri1Qb2JfGQ3fofPDT0jtrKl/4cv447XR0gD6yp+zl/HBVXo9CZ6QBY8eEPtB0NIy0zyzthdR4vl2RlKDTtoaLiYW5v0MiuXRj/uVP2cv444ei9pU/ZS/jjScstE0iKZS5CklWJOS3zLG0YPDCwy8g7TDd+hoKSip5v5vni7hPRkyzc5Oy7RZ6Lks+rr2y/RRs/wAXEQgkT1ofBMWh88C1JfrY3i/0pPfFzic+/Wr84eF7EviY7seeiqXAF62oYgM0pBLkAgWVcsRaKVUNKCUk1gUM083DpfJw7jtgRKVKSka+WgMGBUxGEJ7ibMfKKsC0kqFWglRGI6wkqYFsRzNrPl4PM8OmG/L1LoqrZucvtbboHc1pGfHVtm+oDN14oup9GUqjhC6oFnZUgAte4BOVjC5esbDzxBSBkJpa7uG7N20QXo+pmawvUGayQQoKUcL4rdJiD5xBvhe/zoGp0DTksJtQ+f5pOW/OL5GjZKUlKaieAXcatF3YF78BFfPVlWIzFE5OVF2juUYLjwPvfzoV1yJBdMypqFbT8lL84E5jR+2n/Zo+KOa1fS7TA0MWC3J/x/QaNHUntp/2aPijs6JpQH1s9v4aPigaXLhnNvJHXFKIYXu/QWmko3bXVD/wkfFHSqGjAfW1H2SPigGaGmDj5QxoJiAFBZGxn7Yh6MrB5v0/oHXJoh/3qj7JHxRxhofbVH2SPijrTcuXqyUlLuMjxhFIl4lBOJKX2qLAW2mFcMHm/n4NJSaOppv5tVWu4T0ZCTc5OyrR36IkM+Gub/8AL+MKZNIuX6lZJQ+eCoUH+qLxembOJxc/uwP6Qt3IdrnMZcD3wyHF+L50HdJydpJiUEVU0FaQsJ1ct8J2tjygn/pGm/WJ32SPjgTk/RY5EtZnrQWKQEpl2SksACUvshjzC7c7md0v4Y2tFczhdWtucyeRUhb4Z09TXLSUG3Vji1XIGWPn1P8A46fijk0BGVXN2bJe0j9mPVURb9Mm90v4YdohmVtyhfI+nBINROBBY/JIsRn8+LZPJinCpf8AeJxwKBA1SN4P04goH/8AlzO6X8MDYjLnJSZylglGEkJzKiD6qcrQJRYpVay5syGl1fLzf31e8wJignTH5+b++r3wHFnMd4o0vIyqKBPIzIQBwcrjLxqOREnFrw7WQx3EFcNcxMdS5pd9saPQ+kQVYVWcFjxAdoSGiXuB/diudJWAThIwgnjYG53RrZMi9jipqBNUkpIyJ7Xi+WWZ2aMvQVShUplWCbi2Xqk5dkaYCFaxSdwkVbD1bcYZHTqTJ1eHa74uzJoSFA2gmLDKG4Q1KwmribTE0Y0rGYf+vGAjX8D74ZaWpXAy7ITrp22GMppNlq6RTpKsCkEXzGcKMUGVqGEARK0Bs7xRMUcRIYF9Qq/Yn+URXijqo9bsT/KIqhLkgO8UabkbVYBPIzIQBwcrjLRqOREnFrw7WQx3EFcUuYmx1Lml32xo9D6QSVYVWcFj1B2hIaJYtY/uxXOlLAJwkYQTxyNzujWyZF2jioqBNUkpIyJ7Xi9BbNmjMaPqlCpEqwTcWysknLsjSgQuRSdwkVTD1bcYZK04kydXh2u+LsyhIUDaCYsMsNkIalYTVxNpiaAtKxmH8vvgI1/A++GWlqVwMuyE65DbC0ZSSbNE2kUaSrApBF8xmIU4oMrEMIAiUrA2d4omKOIkMVzb8np4FOjov6239o8YbJqJeAuhWsezHotte7vn4RlNE6XlolJSpRBDv0T9IwX6dlfTP1TGTmr8z0I8PUcU1FjlU/8AZ3bTvHGIaj9nxPnAejdKpUSpCVTMIuAg2fIluowJM0xLSSlSlAixBQbEQsa3H2eo3bCxuiq3obhi/GFlct6iVZulL2/tGKfTsr6Z+qYqTWJmTpRSXAXLGTfOJ++KU03oZVqFSELyT/Ij0x+fm/vq98BwVpj8/N/fV7zAcaHGdRpeRc1jN4hP+6MxDjk1MCVqJIFgLls3f3CAD6JIUS0H6SJFLPcXKCPu++FuiJyVEMQeoww5Qk81mNmwHepMO4mjB0ko4sbDENuEOe1nhgJytxjiilO12O78YNVRnZ4GNBFKKreGgszwdvjAU2mO8xQZbQgDamYMjAcxjAtRN/p4FFQ0JjRVpqUAgna4hDDbSkx0HrEJ4hjOokcxIALqj1uxP8oiuOqj1uxP8oiuEuSA6jS8iprGbxCf90ZiHPJmYlK1EkCwFy2bv7hDA+iSFEtBukyRSz3Fygj7vvhdoiclRDEHtg/lETzWY2dh3qTDTFYwlJLOLGwxDbhDntZ4YCcrcYEogFJmEzMJS/R6N2GTlYPcDEK+ilWtS6iAQCcSHJDqszW2E5iLuIPRVbxBevB2jvhNXMiYpAnomAAELBOFTgEgM9w5HYYXHSDFul93fCuBo6lYyMBzGgObOtnsgYVBgY7lem5YCCdriEMNtKTHQesQniBnUSOYkADKsVJkyZC1StYqaFkkqZsCgBkL2PhAXpWR+rD7Q/DE5Wfo1F1Tf5kxloVh4pbmp9KyP1YfaH4YnpWR+rD7Q/DCCRUJAYywrPbvZtmxvExTOWCSQMI3DZB+Axy8zS+lZH6sPtD8MaKlkoSqlVLThEzVTGd2Kjva+Qj5pH0ylyof3JHvgsDk3zYj0x+fm/vq95gOHWl9ELK5swEMZimAcl3yZs4XK0ZNClIMuYFJbEnVqdL5ONjw5LDzCEXP6dQaC6CkMwLCQ9h4vFXMpjYsK8LO+As2990PuSyVylzAqUolQSQFApLDEXDguPKJxIvJqbCuTydnJuAR2H7oc0eiKkjpTSEZkKUprXuMo0Q0gt21BdnZy7b/AFMoA0hUTJzDopl7QFF1dZw5Q7x3GqFR/tJojpEgXbuPVDtEpLZNCai0tLkEhUkqVtKVsG2AOmCV8qJZykKH+YPhjVTjbmS6FXuiGVcgBNiYzFbWi4Bh4OUkspI1JINi6xl9WMrO0eq5DBLlnJ8s4Upx7hxoVO9Fa5vGKqaqStRTjSk/tFh3xSqnL4fvPlAk/QqvWCgO/wAoxdQ0XDz2Hml9HLRJKyUlLjInaeqM/FlQqamSUGd0XFgDsO4wrwq9qfq/jDxpkvh6i7hhHmIb44oND1E/8zrJlwnoJdicnvYcTaCkaBrQgjUTikuC9KSq+dyMSc87Q8SJdKex7PlKJcJJsnYfoiK9Sr6Ku4wd6MxS0zRMWxCQAEOSrCLDp3NxaOBTTEKKGqErR6yeb9JOIWd19FxCd42uTCOO+EE1Kvoq7jBNJRKWFDCctts33w45L6X5pLqHlVEwT5aUhWrwhISrFi9Y4vCGdHpErUUmVOQWBAWhiQXuA+VjGM6slyVxTp1k/wBML/lGVk6CmJyLf1whzR6NnkMZ7J2hSy1r5Q+Ssu2GY7ORg2b88o9lVIxBVyxByzY9cRnT8JODiH/xvqhZQUkuYo4gCRtcgK6riGydFUzeqB/jPxRdyn5SonzzMKFo6IDBiLPtce6FI0rL/b+qn4o07RNO2G4Sp8Reypu33QXVaJpwHSAf8Z84QVcqW/RQe9Te+HHpNB+nu9VPxR5R1mqqUVLKKUy5kvCzPrEKS7vsxOzQ1Xm39NghTrt2cGl90IFE8e6OaZZWop9XioEDvaHPplALMt+ofFFkzTAZ2WR1DzjLPqeEFDiP+p9UJ9K6PWmUVEoIcWSXOe5oRiSr6Ku4xvtCcuk0a1TBLK3TgZQFnIL+twijT35QJdVMExUtSSEhLJAaxJe6+MXnSw3trsVlV8N8t32ujDqlkZpI6wYqKrK9fFdmSCk7nJUCO4xsKerVUF5MqeshQHRQksSLP07DibR2UT2fm1Uz/q13zvd2vnlHo8PDh5006tTDLazfqjRUZWV9GMOSslC6eWFlIYEjELXUp9hvDUUMnpXR0f2R0mf1ehfLhmIUcm8JkIJci7dRWrPPhB2ilJmFYmJMkJ9UqBOO+xget45jIP0bo6RMOE6tFk3UBfEpKTtGWInqBgbm8l/UQP8ACPvEeTkoBYEkOA+8O1n4QTMlSQjEFnEX6PScbiXSzdsAFAppP0U/VHwwi0s3OZIGQVLb65jSSJckodS1BQAte54WjL6XUOcyWdsaG+0LPABi+UWmJoqJ6ApkiYoBgHz3wqTpacCSJqwTmcRcsGDnbYkdsXcpv0uo/iK98LIG8XMcZOOkdA/0zPZtdMbdjLdzxt/yZzVT1zjNmLWUBGElanD43YvHzmN1+TKpKE1RGZEsDg5XCwplZs92fRhRS8TkqffrFP73gyn0LIPzP9SvOM1LmF32xotD6SBVhVZwWPEB2isoWfPdiLS9BJC7I2n5xy74BOjpZZknvPnBU+qE1SSkjI97wQhTZkNDUY7Bm1PEyuToWXbo+J840NRoKRzRKtWXxZ4lbt2KFIq2Hq24mGB08DJ1eEZu79mTRrGMdiJVanifUx1ZQITPSALHid3XD7QdNSJC0zwzthuvi+XZCTTE0Y0rGYf+vGAOf/snvjnnFX5G0a07fUxp+UOipEUa105TjxIyUSWKgDYmPlHOlb/CNbymrAqQoMc059cYuEktgdWp4mFStITE+qspfPCWfui703UPi18x9+NT97wviQ7InMnuxpP0tNAwBTABIDAPYDbFA0rOBJE1bqzOIuWDBztsSO2KKr1j1D3CKYbd+ZMZOPLQP9Mz2bXTG3Yy3c8bf8mc1VQucZq1rKQjCStTh8bsX6o+cxuvyZVJQmqbM6sDg5XCwplZs92fRhRy8TkqfJzMU/vgyn0JIPzD9ZXnGalzCC+2NHofSIKsKrOCx4gO0VlCVee7EOl6CSFWRtPzjl3wCdHyyzJPefOCp9SJqklJDN4wQgtmQ0Uox2DOqeJlcnQsu3R8T5xoajQUjmiTqy+I3xK3bsUKBVsPV7zDE6eBk6vCM3d+G5o0io7ESq1PE+pjqyhQmekAWL7Tu64faEpqMBaZ4Z2w3Xxf1eyEmmJoxpWMw/l98Amv/ZPfHPOKvyNo1p2+pjP8olFSIo1rpynHiRkoksVXsTHyfnKt/hGt5TVmKQoMc059cYyEktgdWfiYXK0jMT6q1JfPCWfui705UO+vmPvxqfveF0SHZE5k92fWOSkxJp5QXk3vKny7IZ1BQFdFynrzt57oT8l8PNpWLcN+9T5QXpIgJ6Di9yCfBx5QzO+oZPVLfoYm6PrO72xDO+2IcLDN+22fjlCNcwvZa22Ob9sETQkSkKTOWZhJxJeyQHbY97bdsJuw1qNpZThJLvZs7wj0kp6iR+/L/nMcJmG7rXlZjt48M/6tHE8/LU7/AEpf85hiuYjlN+l1H8RXvhZDPlN+l1H8RXvhZAMkbz8l0oK5yDa0tjuLrjBxuPyZTWNRxCP98NcwZuTQrysf3Yrn06wCcJGEE9wNzDOQoloP0kSKWe7OUEW7vvi1IhxPnFDVLFUmU/RuLfuk5dkaYCEdJLOLFZxwDntzg8TVbj/XVD5gkHYBtBPXFhQGygBFU2YaC+cA7RAUL9LUrgfdCeZTkD1bRoqiaMiYDmEGIaHoYzlChpSuse+MrG65XSxqFHa6ffGFiQJEiRIALqr1j1D3CKYuqvWPUPcIpgAkbz8l0oK5yDa0tjuIK4wcbj8mU1jUcQj/AHw1zEzcmhXlY9UVz6dYBOFsIJ8DcwzpyS0HaTJFLPdnKCPu++LUicJ85oKpYqhKfo3FuCSRbsjTAQjpJZxYrOOAc9ucHiarcf66ofMEG4BmQ8WmWGyEAIqmzDQXzgbxAUL9LUrgfdCeZTkCyY0NTNGRMCTCDEMasYzlChpR6x74ysbrldLGoUdrp98YWJAkSJEgA+p8mW5tKcP0fvMMmG1LcHMA8klpFNLxJSejtB3q3EWhtrJf0Udyrf6oQXBWDHose3744aGcmUggMJdzhDu+WZ6bAcfwgeopQgspTHO18+owAUYkBhgUTa4yv6z7mF4U6QH94ktlrEfzmHGrR9Pw/GE9eP7xJ/iS/wCcw2yUjCcpv0uo/iK98LIZ8pv0uo/iK98LICiRquQc1KFzVKIFkhyWzd/cIysPuS9GqZrQkPZPY+KAD65oerQpmWk9SgYZcoCeazG3D+ZMfKZXJiaMge6G1HoCcASqZhSLl3a28PArgMqKU7Xb3Qaqj6uwwJoYYiQLttaxHAQ8RKS2TRsldEvQTTaXrigy2h3WSAEuH3m9m7oy9bWguBCegI7qJo/owKKgwIuaN8VUtYlaikrSk71O3hGbkVYp5SzHkK6x74xsbvlTo1SaVSypJS6cn2mMJAwJEiRIQF1V6x6h7hFMXVXrHqHuEUwASNVyDnJQqapRAskOS2bv7hGVh9yXo1TRNCQ9k+OKAD65oerQohlpPUoQy5RE81mNw/mTHymVyZmjIHuhtR6AnAEqm4Ui5d2tvECAZUUoFrsdu6DV0fV2GBNDjESBdtrWI4CHqZSWyaNkroluwlnUx4xQZbQ7rJACXDtmb2bujL1tcC4EJ6AtTuomwKKgwIuaN8VUtYlainGEn9p28IzcirFPKaY8hXWPfGNjd8qdGrTSqWVJKXT6r7TxEYSEwJEiRIANvouqqEykBCVFLWIS42nPtMFc+qvZr+zhroCsw0UlImBBZ7qbaYaI0qAA8xJISzuNrXs26AV9bCCkr5jHWS6jE9tXLSzWzxXfPwyiidXVGI4Jc3DZsSL5XdrZv2RpZel+iAuYhRGG6QlL4dpCWGI3yAjpOlhiKjNd/m4gwHVv4waAZbnlX7OZ9mY8kzJip0kzQUnWywAQxbE7t2xrE6UQzY05BukzecK9IkTKiQcWSpbEXB6Szv8A2YBiTSfIabOnTJomoAWoqALuAouHtnAv9nU720vuV5R7EjHGzLGzz+zud7aX3K8ofcluTk2kMwky5mPD85SWwv8Asl84kSO2hBTjdkuozRidN9lL+1V/xwDpCnnzSAdWEDNIWrpdZwZRIkbZMScxoL0aFSn+RQonM65Q6gPkrBoLXVqP/YQP89X/ABRIkPLSQObPOdrYjUIINrzj/wAUZSbyZmkligB7DEosOvBePIkJ0oy5jVRrkVHkpN+lL+sr4YDnchZpLiZLB61eUSJE9mplZ8yyZyQqjLMo1CMJYkdJrF8mgD+zqd7aX3K8o9iQ+zwQnVkzz+zqd7aX3K8oKlcialKCgT5WEuCMD553KXESJBkQDMZRN/J7OJfXS9n0tgbdHH9nU720vuV5R7Eh5EAzGef2dTvbS+5XlD7ktycm0ZmEmXMx4fnKS2F/2S+fhEiQZER5jNGJ032Uv7VX/HAOkaefNIB1YQM0iYrpdZwZdkeRIMmIlNhmjQqUD8ihROZ1yh1ADVWDQWusUf8AsIH+er/iiRIapoMTZ4atbEGQgg2Lzjl9lGTmcmppJYoAewxKsOvDeJEgdGMuYKbXIqPJSb9KX9ZXwwHN5CzSXEyWD1q8okSI7NTKzplkzkfVGUZRqEYSQSOk1r5NAH9nU720vuV5R7EiuzwQnVkzz+zqd7aX3K8oKl8ialKCgT5WEuCMD553KXESJBkQFjY6oeTy0S0JKkEpDbWNzwi46DVvT4+USJBkQDGyK0IrejsB8osXofoBLJCgSSpzcHYzW2RIkLJiZurJaFXoVW9Hd+EX0eicKwpTFikhthSVXy3EiJEgyIhmy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96" y="40936"/>
            <a:ext cx="2525688" cy="448310"/>
          </a:xfrm>
          <a:prstGeom prst="rect">
            <a:avLst/>
          </a:prstGeom>
        </p:spPr>
      </p:pic>
      <p:sp>
        <p:nvSpPr>
          <p:cNvPr id="9" name="テキスト ボックス 8"/>
          <p:cNvSpPr txBox="1"/>
          <p:nvPr/>
        </p:nvSpPr>
        <p:spPr>
          <a:xfrm>
            <a:off x="2791928" y="123478"/>
            <a:ext cx="6100552" cy="369332"/>
          </a:xfrm>
          <a:prstGeom prst="rect">
            <a:avLst/>
          </a:prstGeom>
          <a:noFill/>
        </p:spPr>
        <p:txBody>
          <a:bodyPr wrap="square" rtlCol="0">
            <a:spAutoFit/>
          </a:bodyPr>
          <a:lstStyle/>
          <a:p>
            <a:r>
              <a:rPr lang="ja-JP" altLang="en-US" b="1" i="1" dirty="0">
                <a:solidFill>
                  <a:srgbClr val="00B0F0"/>
                </a:solidFill>
              </a:rPr>
              <a:t>フェイルオーバー</a:t>
            </a:r>
            <a:endParaRPr kumimoji="1" lang="ja-JP" altLang="en-US" dirty="0">
              <a:solidFill>
                <a:srgbClr val="00B0F0"/>
              </a:solidFill>
            </a:endParaRPr>
          </a:p>
        </p:txBody>
      </p:sp>
      <p:cxnSp>
        <p:nvCxnSpPr>
          <p:cNvPr id="10" name="直線コネクタ 9"/>
          <p:cNvCxnSpPr/>
          <p:nvPr/>
        </p:nvCxnSpPr>
        <p:spPr>
          <a:xfrm>
            <a:off x="2088232" y="4712396"/>
            <a:ext cx="7396696" cy="0"/>
          </a:xfrm>
          <a:prstGeom prst="line">
            <a:avLst/>
          </a:prstGeom>
        </p:spPr>
        <p:style>
          <a:lnRef idx="3">
            <a:schemeClr val="accent1"/>
          </a:lnRef>
          <a:fillRef idx="0">
            <a:schemeClr val="accent1"/>
          </a:fillRef>
          <a:effectRef idx="2">
            <a:schemeClr val="accent1"/>
          </a:effectRef>
          <a:fontRef idx="minor">
            <a:schemeClr val="tx1"/>
          </a:fontRef>
        </p:style>
      </p:cxnSp>
      <p:pic>
        <p:nvPicPr>
          <p:cNvPr id="11" name="図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5359" y="4923779"/>
            <a:ext cx="543145" cy="209635"/>
          </a:xfrm>
          <a:prstGeom prst="rect">
            <a:avLst/>
          </a:prstGeom>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96" y="626858"/>
            <a:ext cx="2523555" cy="1921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55776" y="684992"/>
            <a:ext cx="2599206" cy="1742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46683" y="1635646"/>
            <a:ext cx="1191041" cy="803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5"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46683" y="768427"/>
            <a:ext cx="1216050" cy="819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57019" y="684992"/>
            <a:ext cx="2599206" cy="1742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テキスト ボックス 1"/>
          <p:cNvSpPr txBox="1"/>
          <p:nvPr/>
        </p:nvSpPr>
        <p:spPr>
          <a:xfrm>
            <a:off x="2627784" y="2438767"/>
            <a:ext cx="6516216" cy="276999"/>
          </a:xfrm>
          <a:prstGeom prst="rect">
            <a:avLst/>
          </a:prstGeom>
          <a:noFill/>
        </p:spPr>
        <p:txBody>
          <a:bodyPr wrap="square" rtlCol="0">
            <a:spAutoFit/>
          </a:bodyPr>
          <a:lstStyle/>
          <a:p>
            <a:r>
              <a:rPr kumimoji="1" lang="ja-JP" altLang="en-US" sz="1200" b="1" dirty="0"/>
              <a:t>クロスフェイルオーバー</a:t>
            </a:r>
            <a:r>
              <a:rPr kumimoji="1" lang="ja-JP" altLang="en-US" sz="1200" dirty="0"/>
              <a:t>　一つの物理サーバーに複数のアーカイバーロールを</a:t>
            </a:r>
            <a:r>
              <a:rPr lang="ja-JP" altLang="en-US" sz="1200" dirty="0"/>
              <a:t>定義</a:t>
            </a:r>
            <a:r>
              <a:rPr kumimoji="1" lang="ja-JP" altLang="en-US" sz="1200" dirty="0"/>
              <a:t>する。</a:t>
            </a:r>
          </a:p>
        </p:txBody>
      </p:sp>
      <p:grpSp>
        <p:nvGrpSpPr>
          <p:cNvPr id="15" name="グループ化 14"/>
          <p:cNvGrpSpPr/>
          <p:nvPr/>
        </p:nvGrpSpPr>
        <p:grpSpPr>
          <a:xfrm>
            <a:off x="2627784" y="2643758"/>
            <a:ext cx="3096344" cy="1521460"/>
            <a:chOff x="2195736" y="2706474"/>
            <a:chExt cx="3096344" cy="1521460"/>
          </a:xfrm>
        </p:grpSpPr>
        <p:sp>
          <p:nvSpPr>
            <p:cNvPr id="3" name="正方形/長方形 2"/>
            <p:cNvSpPr/>
            <p:nvPr/>
          </p:nvSpPr>
          <p:spPr>
            <a:xfrm>
              <a:off x="2195736" y="3075806"/>
              <a:ext cx="720080" cy="115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p:cNvSpPr/>
            <p:nvPr/>
          </p:nvSpPr>
          <p:spPr>
            <a:xfrm>
              <a:off x="2987824" y="3075806"/>
              <a:ext cx="720080" cy="115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a:off x="3779912" y="3075806"/>
              <a:ext cx="720080" cy="115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2228274" y="3147814"/>
              <a:ext cx="615534" cy="28803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b="1" dirty="0"/>
                <a:t>メイン</a:t>
              </a:r>
              <a:endParaRPr lang="en-US" altLang="ja-JP" sz="1000" b="1" dirty="0"/>
            </a:p>
            <a:p>
              <a:pPr algn="ctr"/>
              <a:r>
                <a:rPr lang="en-US" altLang="ja-JP" sz="1000" b="1" dirty="0"/>
                <a:t>Arc1</a:t>
              </a:r>
              <a:endParaRPr kumimoji="1" lang="ja-JP" altLang="en-US" sz="1000" b="1" dirty="0"/>
            </a:p>
          </p:txBody>
        </p:sp>
        <p:sp>
          <p:nvSpPr>
            <p:cNvPr id="29" name="正方形/長方形 28"/>
            <p:cNvSpPr/>
            <p:nvPr/>
          </p:nvSpPr>
          <p:spPr>
            <a:xfrm>
              <a:off x="3059832" y="3147814"/>
              <a:ext cx="615534" cy="28803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b="1" dirty="0"/>
                <a:t>ｾｶﾝﾀﾞﾘ</a:t>
              </a:r>
              <a:endParaRPr lang="en-US" altLang="ja-JP" sz="1000" b="1" dirty="0"/>
            </a:p>
            <a:p>
              <a:pPr algn="ctr"/>
              <a:r>
                <a:rPr lang="en-US" altLang="ja-JP" sz="1000" b="1" dirty="0"/>
                <a:t>Arc1</a:t>
              </a:r>
              <a:endParaRPr lang="ja-JP" altLang="en-US" sz="1000" b="1" dirty="0"/>
            </a:p>
          </p:txBody>
        </p:sp>
        <p:sp>
          <p:nvSpPr>
            <p:cNvPr id="34" name="正方形/長方形 33"/>
            <p:cNvSpPr/>
            <p:nvPr/>
          </p:nvSpPr>
          <p:spPr>
            <a:xfrm>
              <a:off x="4572000" y="3075806"/>
              <a:ext cx="720080" cy="115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p:cNvSpPr/>
            <p:nvPr/>
          </p:nvSpPr>
          <p:spPr>
            <a:xfrm>
              <a:off x="2248402" y="3888187"/>
              <a:ext cx="615534" cy="28803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t>DIR1</a:t>
              </a:r>
              <a:endParaRPr kumimoji="1" lang="ja-JP" altLang="en-US" sz="1600" dirty="0"/>
            </a:p>
          </p:txBody>
        </p:sp>
        <p:sp>
          <p:nvSpPr>
            <p:cNvPr id="38" name="正方形/長方形 37"/>
            <p:cNvSpPr/>
            <p:nvPr/>
          </p:nvSpPr>
          <p:spPr>
            <a:xfrm>
              <a:off x="4631149" y="3886272"/>
              <a:ext cx="615534" cy="28803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t>DIR2</a:t>
              </a:r>
              <a:endParaRPr kumimoji="1" lang="ja-JP" altLang="en-US" sz="1600" dirty="0"/>
            </a:p>
          </p:txBody>
        </p:sp>
        <p:sp>
          <p:nvSpPr>
            <p:cNvPr id="39" name="正方形/長方形 38"/>
            <p:cNvSpPr/>
            <p:nvPr/>
          </p:nvSpPr>
          <p:spPr>
            <a:xfrm>
              <a:off x="3059832" y="3507854"/>
              <a:ext cx="615534" cy="28803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b="1" dirty="0"/>
                <a:t>メイン</a:t>
              </a:r>
              <a:endParaRPr lang="en-US" altLang="ja-JP" sz="1000" b="1" dirty="0"/>
            </a:p>
            <a:p>
              <a:pPr algn="ctr"/>
              <a:r>
                <a:rPr lang="en-US" altLang="ja-JP" sz="1000" b="1" dirty="0"/>
                <a:t>Arc2</a:t>
              </a:r>
              <a:endParaRPr kumimoji="1" lang="ja-JP" altLang="en-US" sz="1000" b="1" dirty="0"/>
            </a:p>
          </p:txBody>
        </p:sp>
        <p:sp>
          <p:nvSpPr>
            <p:cNvPr id="40" name="正方形/長方形 39"/>
            <p:cNvSpPr/>
            <p:nvPr/>
          </p:nvSpPr>
          <p:spPr>
            <a:xfrm>
              <a:off x="3851920" y="3507854"/>
              <a:ext cx="615534" cy="28803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b="1" dirty="0"/>
                <a:t>ｾｶﾝﾀﾞﾘ</a:t>
              </a:r>
              <a:endParaRPr lang="en-US" altLang="ja-JP" sz="1000" b="1" dirty="0"/>
            </a:p>
            <a:p>
              <a:pPr algn="ctr"/>
              <a:r>
                <a:rPr lang="en-US" altLang="ja-JP" sz="1000" b="1" dirty="0"/>
                <a:t>Arc2</a:t>
              </a:r>
              <a:endParaRPr lang="ja-JP" altLang="en-US" sz="1000" b="1" dirty="0"/>
            </a:p>
          </p:txBody>
        </p:sp>
        <p:sp>
          <p:nvSpPr>
            <p:cNvPr id="41" name="正方形/長方形 40"/>
            <p:cNvSpPr/>
            <p:nvPr/>
          </p:nvSpPr>
          <p:spPr>
            <a:xfrm>
              <a:off x="3851920" y="3867894"/>
              <a:ext cx="615534" cy="28803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b="1" dirty="0"/>
                <a:t>メイン</a:t>
              </a:r>
              <a:endParaRPr lang="en-US" altLang="ja-JP" sz="1000" b="1" dirty="0"/>
            </a:p>
            <a:p>
              <a:pPr algn="ctr"/>
              <a:r>
                <a:rPr lang="en-US" altLang="ja-JP" sz="1000" b="1" dirty="0"/>
                <a:t>Arc3</a:t>
              </a:r>
              <a:endParaRPr kumimoji="1" lang="ja-JP" altLang="en-US" sz="1000" b="1" dirty="0"/>
            </a:p>
          </p:txBody>
        </p:sp>
        <p:sp>
          <p:nvSpPr>
            <p:cNvPr id="42" name="正方形/長方形 41"/>
            <p:cNvSpPr/>
            <p:nvPr/>
          </p:nvSpPr>
          <p:spPr>
            <a:xfrm>
              <a:off x="3059832" y="3867894"/>
              <a:ext cx="615534" cy="28803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b="1" dirty="0"/>
                <a:t>ｾｶﾝﾀﾞﾘ</a:t>
              </a:r>
              <a:endParaRPr lang="en-US" altLang="ja-JP" sz="1000" b="1" dirty="0"/>
            </a:p>
            <a:p>
              <a:pPr algn="ctr"/>
              <a:r>
                <a:rPr lang="en-US" altLang="ja-JP" sz="1000" b="1" dirty="0"/>
                <a:t>Arc3</a:t>
              </a:r>
              <a:endParaRPr lang="ja-JP" altLang="en-US" sz="1000" b="1" dirty="0"/>
            </a:p>
          </p:txBody>
        </p:sp>
        <p:sp>
          <p:nvSpPr>
            <p:cNvPr id="43" name="正方形/長方形 42"/>
            <p:cNvSpPr/>
            <p:nvPr/>
          </p:nvSpPr>
          <p:spPr>
            <a:xfrm>
              <a:off x="4644008" y="3147814"/>
              <a:ext cx="615534" cy="28803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b="1" dirty="0"/>
                <a:t>メイン</a:t>
              </a:r>
              <a:endParaRPr lang="en-US" altLang="ja-JP" sz="1000" b="1" dirty="0"/>
            </a:p>
            <a:p>
              <a:pPr algn="ctr"/>
              <a:r>
                <a:rPr lang="en-US" altLang="ja-JP" sz="1000" b="1" dirty="0"/>
                <a:t>Arc4</a:t>
              </a:r>
              <a:endParaRPr kumimoji="1" lang="ja-JP" altLang="en-US" sz="1000" b="1" dirty="0"/>
            </a:p>
          </p:txBody>
        </p:sp>
        <p:sp>
          <p:nvSpPr>
            <p:cNvPr id="44" name="正方形/長方形 43"/>
            <p:cNvSpPr/>
            <p:nvPr/>
          </p:nvSpPr>
          <p:spPr>
            <a:xfrm>
              <a:off x="3851920" y="3147814"/>
              <a:ext cx="615534" cy="28803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b="1" dirty="0"/>
                <a:t>ｾｶﾝﾀﾞﾘ</a:t>
              </a:r>
              <a:endParaRPr lang="en-US" altLang="ja-JP" sz="1000" b="1" dirty="0"/>
            </a:p>
            <a:p>
              <a:pPr algn="ctr"/>
              <a:r>
                <a:rPr lang="en-US" altLang="ja-JP" sz="1000" b="1" dirty="0"/>
                <a:t>Arc4</a:t>
              </a:r>
              <a:endParaRPr lang="ja-JP" altLang="en-US" sz="1000" b="1" dirty="0"/>
            </a:p>
          </p:txBody>
        </p:sp>
        <p:sp>
          <p:nvSpPr>
            <p:cNvPr id="12" name="テキスト ボックス 11"/>
            <p:cNvSpPr txBox="1"/>
            <p:nvPr/>
          </p:nvSpPr>
          <p:spPr>
            <a:xfrm>
              <a:off x="2238076" y="2706474"/>
              <a:ext cx="576064" cy="369332"/>
            </a:xfrm>
            <a:prstGeom prst="rect">
              <a:avLst/>
            </a:prstGeom>
            <a:noFill/>
          </p:spPr>
          <p:txBody>
            <a:bodyPr wrap="square" rtlCol="0">
              <a:spAutoFit/>
            </a:bodyPr>
            <a:lstStyle/>
            <a:p>
              <a:r>
                <a:rPr kumimoji="1" lang="en-US" altLang="ja-JP" dirty="0"/>
                <a:t>SV1</a:t>
              </a:r>
              <a:endParaRPr kumimoji="1" lang="ja-JP" altLang="en-US" dirty="0"/>
            </a:p>
          </p:txBody>
        </p:sp>
        <p:sp>
          <p:nvSpPr>
            <p:cNvPr id="46" name="テキスト ボックス 45"/>
            <p:cNvSpPr txBox="1"/>
            <p:nvPr/>
          </p:nvSpPr>
          <p:spPr>
            <a:xfrm>
              <a:off x="3059832" y="2715766"/>
              <a:ext cx="576064" cy="369332"/>
            </a:xfrm>
            <a:prstGeom prst="rect">
              <a:avLst/>
            </a:prstGeom>
            <a:noFill/>
          </p:spPr>
          <p:txBody>
            <a:bodyPr wrap="square" rtlCol="0">
              <a:spAutoFit/>
            </a:bodyPr>
            <a:lstStyle/>
            <a:p>
              <a:r>
                <a:rPr kumimoji="1" lang="en-US" altLang="ja-JP" dirty="0"/>
                <a:t>SV2</a:t>
              </a:r>
              <a:endParaRPr kumimoji="1" lang="ja-JP" altLang="en-US" dirty="0"/>
            </a:p>
          </p:txBody>
        </p:sp>
        <p:sp>
          <p:nvSpPr>
            <p:cNvPr id="47" name="テキスト ボックス 46"/>
            <p:cNvSpPr txBox="1"/>
            <p:nvPr/>
          </p:nvSpPr>
          <p:spPr>
            <a:xfrm>
              <a:off x="3851920" y="2715766"/>
              <a:ext cx="576064" cy="369332"/>
            </a:xfrm>
            <a:prstGeom prst="rect">
              <a:avLst/>
            </a:prstGeom>
            <a:noFill/>
          </p:spPr>
          <p:txBody>
            <a:bodyPr wrap="square" rtlCol="0">
              <a:spAutoFit/>
            </a:bodyPr>
            <a:lstStyle/>
            <a:p>
              <a:r>
                <a:rPr kumimoji="1" lang="en-US" altLang="ja-JP" dirty="0"/>
                <a:t>SV3</a:t>
              </a:r>
              <a:endParaRPr kumimoji="1" lang="ja-JP" altLang="en-US" dirty="0"/>
            </a:p>
          </p:txBody>
        </p:sp>
        <p:sp>
          <p:nvSpPr>
            <p:cNvPr id="48" name="テキスト ボックス 47"/>
            <p:cNvSpPr txBox="1"/>
            <p:nvPr/>
          </p:nvSpPr>
          <p:spPr>
            <a:xfrm>
              <a:off x="4644008" y="2715766"/>
              <a:ext cx="576064" cy="369332"/>
            </a:xfrm>
            <a:prstGeom prst="rect">
              <a:avLst/>
            </a:prstGeom>
            <a:noFill/>
          </p:spPr>
          <p:txBody>
            <a:bodyPr wrap="square" rtlCol="0">
              <a:spAutoFit/>
            </a:bodyPr>
            <a:lstStyle/>
            <a:p>
              <a:r>
                <a:rPr kumimoji="1" lang="en-US" altLang="ja-JP" dirty="0"/>
                <a:t>SV4</a:t>
              </a:r>
              <a:endParaRPr kumimoji="1" lang="ja-JP" altLang="en-US" dirty="0"/>
            </a:p>
          </p:txBody>
        </p:sp>
      </p:grpSp>
      <p:sp>
        <p:nvSpPr>
          <p:cNvPr id="16" name="テキスト ボックス 15"/>
          <p:cNvSpPr txBox="1"/>
          <p:nvPr/>
        </p:nvSpPr>
        <p:spPr>
          <a:xfrm>
            <a:off x="5796136" y="3075806"/>
            <a:ext cx="2880320" cy="1200329"/>
          </a:xfrm>
          <a:prstGeom prst="rect">
            <a:avLst/>
          </a:prstGeom>
          <a:noFill/>
        </p:spPr>
        <p:txBody>
          <a:bodyPr wrap="square" rtlCol="0">
            <a:spAutoFit/>
          </a:bodyPr>
          <a:lstStyle/>
          <a:p>
            <a:r>
              <a:rPr kumimoji="1" lang="en-US" altLang="ja-JP" dirty="0">
                <a:solidFill>
                  <a:srgbClr val="FF0000"/>
                </a:solidFill>
              </a:rPr>
              <a:t>SV1 </a:t>
            </a:r>
            <a:r>
              <a:rPr lang="en-US" altLang="ja-JP" dirty="0">
                <a:solidFill>
                  <a:srgbClr val="FF0000"/>
                </a:solidFill>
              </a:rPr>
              <a:t>SV1&amp;SV2 </a:t>
            </a:r>
            <a:r>
              <a:rPr kumimoji="1" lang="en-US" altLang="ja-JP" dirty="0">
                <a:solidFill>
                  <a:srgbClr val="FF0000"/>
                </a:solidFill>
              </a:rPr>
              <a:t>SV1&amp;SV3</a:t>
            </a:r>
          </a:p>
          <a:p>
            <a:r>
              <a:rPr lang="en-US" altLang="ja-JP" dirty="0">
                <a:solidFill>
                  <a:srgbClr val="FF0000"/>
                </a:solidFill>
              </a:rPr>
              <a:t>SV4 SV4&amp;SV2 SV4&amp;SV3</a:t>
            </a:r>
          </a:p>
          <a:p>
            <a:r>
              <a:rPr kumimoji="1" lang="en-US" altLang="ja-JP" dirty="0">
                <a:solidFill>
                  <a:srgbClr val="FF0000"/>
                </a:solidFill>
              </a:rPr>
              <a:t>SV2 SV3 SV4</a:t>
            </a:r>
          </a:p>
          <a:p>
            <a:r>
              <a:rPr lang="en-US" altLang="ja-JP" dirty="0">
                <a:solidFill>
                  <a:srgbClr val="FF0000"/>
                </a:solidFill>
              </a:rPr>
              <a:t>SV1&amp;SV4 </a:t>
            </a:r>
            <a:r>
              <a:rPr lang="ja-JP" altLang="en-US" sz="1200" dirty="0">
                <a:solidFill>
                  <a:srgbClr val="FF0000"/>
                </a:solidFill>
              </a:rPr>
              <a:t>制限付きで録画継続</a:t>
            </a:r>
            <a:endParaRPr kumimoji="1" lang="ja-JP" altLang="en-US" sz="1200" dirty="0">
              <a:solidFill>
                <a:srgbClr val="FF0000"/>
              </a:solidFill>
            </a:endParaRPr>
          </a:p>
        </p:txBody>
      </p:sp>
      <p:sp>
        <p:nvSpPr>
          <p:cNvPr id="52" name="テキスト ボックス 51"/>
          <p:cNvSpPr txBox="1"/>
          <p:nvPr/>
        </p:nvSpPr>
        <p:spPr>
          <a:xfrm>
            <a:off x="5796135" y="2688332"/>
            <a:ext cx="2769223" cy="461665"/>
          </a:xfrm>
          <a:prstGeom prst="rect">
            <a:avLst/>
          </a:prstGeom>
          <a:noFill/>
        </p:spPr>
        <p:txBody>
          <a:bodyPr wrap="square" rtlCol="0">
            <a:spAutoFit/>
          </a:bodyPr>
          <a:lstStyle/>
          <a:p>
            <a:r>
              <a:rPr lang="ja-JP" altLang="en-US" sz="1200" dirty="0">
                <a:solidFill>
                  <a:srgbClr val="FF0000"/>
                </a:solidFill>
              </a:rPr>
              <a:t>単独、組合せにおいてダウンしても処理は継続刺される。</a:t>
            </a:r>
            <a:endParaRPr kumimoji="1" lang="ja-JP" altLang="en-US" sz="1200" dirty="0">
              <a:solidFill>
                <a:srgbClr val="FF0000"/>
              </a:solidFill>
            </a:endParaRPr>
          </a:p>
        </p:txBody>
      </p:sp>
      <p:sp>
        <p:nvSpPr>
          <p:cNvPr id="18" name="スライド番号プレースホルダー 17"/>
          <p:cNvSpPr>
            <a:spLocks noGrp="1"/>
          </p:cNvSpPr>
          <p:nvPr>
            <p:ph type="sldNum" sz="quarter" idx="12"/>
          </p:nvPr>
        </p:nvSpPr>
        <p:spPr/>
        <p:txBody>
          <a:bodyPr/>
          <a:lstStyle/>
          <a:p>
            <a:fld id="{E7F9721E-9075-49C7-B164-96523C2653BD}" type="slidenum">
              <a:rPr kumimoji="1" lang="ja-JP" altLang="en-US" smtClean="0"/>
              <a:t>30</a:t>
            </a:fld>
            <a:endParaRPr kumimoji="1" lang="ja-JP" altLang="en-US"/>
          </a:p>
        </p:txBody>
      </p:sp>
    </p:spTree>
    <p:extLst>
      <p:ext uri="{BB962C8B-B14F-4D97-AF65-F5344CB8AC3E}">
        <p14:creationId xmlns:p14="http://schemas.microsoft.com/office/powerpoint/2010/main" val="40753893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solidFill>
                  <a:schemeClr val="accent3"/>
                </a:solidFill>
              </a:rPr>
              <a:t>機能要求と対応</a:t>
            </a:r>
            <a:endParaRPr kumimoji="1" lang="ja-JP" altLang="en-US" dirty="0">
              <a:solidFill>
                <a:schemeClr val="accent3"/>
              </a:solidFill>
            </a:endParaRPr>
          </a:p>
        </p:txBody>
      </p:sp>
      <p:sp>
        <p:nvSpPr>
          <p:cNvPr id="4" name="スライド番号プレースホルダー 3"/>
          <p:cNvSpPr>
            <a:spLocks noGrp="1"/>
          </p:cNvSpPr>
          <p:nvPr>
            <p:ph type="sldNum" sz="quarter" idx="12"/>
          </p:nvPr>
        </p:nvSpPr>
        <p:spPr/>
        <p:txBody>
          <a:bodyPr/>
          <a:lstStyle/>
          <a:p>
            <a:fld id="{E7F9721E-9075-49C7-B164-96523C2653BD}" type="slidenum">
              <a:rPr kumimoji="1" lang="ja-JP" altLang="en-US" smtClean="0"/>
              <a:t>31</a:t>
            </a:fld>
            <a:endParaRPr kumimoji="1" lang="ja-JP" altLang="en-US"/>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65359" y="4923779"/>
            <a:ext cx="543145" cy="209635"/>
          </a:xfrm>
          <a:prstGeom prst="rect">
            <a:avLst/>
          </a:prstGeom>
        </p:spPr>
      </p:pic>
    </p:spTree>
    <p:extLst>
      <p:ext uri="{BB962C8B-B14F-4D97-AF65-F5344CB8AC3E}">
        <p14:creationId xmlns:p14="http://schemas.microsoft.com/office/powerpoint/2010/main" val="7673956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5" descr="data:image/jpeg;base64,/9j/4AAQSkZJRgABAQAAAQABAAD/2wCEAAkGBxQTEhQUExIWFBUXGBwXGBgVFRseGhYYFhoZGhcdGBgYHSggGBolGxcWITEhJSkrLy4uGh8zODMsNygtLisBCgoKDg0OGhAQGywkHyQsLCwsLCw2LSwsLCwsLCwsLCwsLiwsLCwsLCwsLCwtLCwsLCwsLCwsLCwsLCwsLCwsLP/AABEIAKYBMAMBIgACEQEDEQH/xAAbAAACAwEBAQAAAAAAAAAAAAAEBQADBgIBB//EAEwQAAECBAIFCAUHCQcEAwAAAAECEQADBCESMQUTQVFhBhQicYGRodEVMlOx0iNCUpKTweEHMzRUYnJzsvAXJIKDosLTFkOU8URkdP/EABkBAAMBAQEAAAAAAAAAAAAAAAABAgMEBf/EADMRAAIBAgQDBwMEAQUAAAAAAAABAgMREhMhUQQxkRRBUmGh4fAycYEiQrHRwiMkQ1PB/9oADAMBAAIRAxEAPwDMUFZNK6tKDjmCYRLSoApShKy7C2wAP1b4X6d0jPTNAC2VhDplpZIVuAveGUyqwTJ3ySVOpWE4mY4i5ZrwIZkwudWkiznr3lo0fE/6eH/0FwUlVc7u21vfkbek0KEahE1C5pUka2YJihhWXewUAEg4RllvYwV6Klfq8zP25y3+vHznGr2cvw8oNTVS8ABo0lW1Wtsd5w4bd8HaPIvsr3fT3N7J0NJJYypibO5mqbqcKzj2i5MoKqmay5iEISmXJ1qg80OpfSBxHo6tg+ZPBvmmJXspfcPKPXVtlS+4eUS690NcM0769Pc+vS+TtMUIVzOcCodJPOFOhQLN+cvdy42Nvi08maa391m3/wDsKtc5/KcPGPl0iSUoSV6PxbcTlIUDcfNZma4gCo9Y4ZCEjYksW7W3ws/5cvsrte0unufXf+nKZnNJO/8AIWe4CZf+s4D5SckpWBeoSuUUYZhmCapTpSoa1OFZIfBiI2uBHzOnnoCWXSoWb3CwnqcYT90WCplfqaOB1mVh+zvBPa3GHnk9m+/T3N2NDSXV8mo7UtNmMU2uS7A3dg9h2R4nRMot/d5o/wA47/34+chSvZy/DygqjqEANNpkqzulQBGTBmY7e+Gq9vnsJ8M3v09zdnRUr9Xm/bH44H5R6BSKeaafEmalONLLUXw3KWUSLgEdbRjzVynP9zSzhvlbgbXOG8CLmks0mWGDG4Ll87i2y3CDPF2Z+fT3FI0xP9qrw8o99Lz/AGqvDyhprl/QR4eUX0lUx6chKxbJTEZu1r7O6M8x7mmR5PoI/S8/2qvDyj30vP8Aaq8PKNJMrZVwmka1iZrl2LWwtm0Vz6xJSQilSlWwmbia+7CNloMx7hkeT6Gf9Lz/AGqvDyiel5/tVeHlDTWr9mjw8o9M1f0EeHlBmPcMjyfQVel5/tVeHlHnpef7VXh5Q3xTPZJ7vwg7nKf1O+35Tdmww2zG23jBmPcMjyfQzfpef7VXh5RPS8/2qvDyhqZkz2aN2zPuiaxeerS3Z5QZj3DI8n0FXpef7VXh5RPTE/2qvDyjRSakJSy6QKVvx4c8rYf/AHAWtX9BHh5QZr3DI8n0FJ0xP9qrw8oZcmqoTcXOayZKZm6SEO+J+lMSQWYWF7x3rV+zR4eUTWr9mjw8oTm33lwpYXrG/wB17nWnKhEpcrU1syYlT4+khZQxDF5aQMntErqmXLnSgmtmLlkHHcKwnogF5abeso4TfocRHOtX7NHh5RNav2aPDyhYpeL1KcE1bD6e4dpSqppEzCitm1CChKsXrYTfEnFKADnotuYvnGeOmlFQabPA1hdwGEtzhZrm2F7vnDPWr9mjw8omtX7NHh5RrHiJKCi7O3f3v7nL2P8AU5Xlr3dy+wBP0yXn4Js1mTqXB9b5z2y3PAY0vOYfLzn2jCN29t8O9av2aPDyia1fs0eHlBKu276FR4Wyt+roJV6YnXadOfZZLdtodaL03K1A10xZmh3Hyrm5YjCnDk23ZE1q/Zo8PKJrV+zR4eUS6rKXD236B9Vygo2Rq9a7dNzNueHRtHdVpukUqUmnVOKlYArHrPXKg4YhiG3wt1q/Zo8PKGmjlJISFITjKnDDIJUnI/4kxLqPctUVazXVHUpc4TJ2qD/KdL1c8SsPrdsAJWrpFwDiDhy5L5hrZwTMlS1TJmsVh6Zbou4xKfq2QKkIYgg5hr7Nrhs2498YSO+A/Cq5h0A1+k0rLrbb4wj0jNXrDrE4V2cBhsDWTbJjBXMqZv0g9WpJvs2t2wHUSkBTJVjFmVhIew2HJsuyKZMV8sUa3hE1vCO8I3CJhG4Qi9TWT5VVzeSSuVgMtBQGLhOEYX6ObNGekKmCd0ACu+5si+fB4YTUUerRhmK1mFOMdJgphiA6LZvCtEuWVsVMneznhbrjP9/z+Ttk/wDbNX2/d/iMyurbIcbovc993HY0VpXVMphZy90Z4lP/AKsXfAxpadvzp+ofL+njwU0i/wAoeHQOTke5i0a3POt8sd186ex1hDYw4Ck+vhDWH7LcINx1j5B+tHH8etuEK6iTJHqKKrjNLDC1+14v5rT+1Lfwz5f08A2vlghEyqxWHSYbUZdNs7fTiudNqcPSsMC9qB0LYxvva23ZA6aaQ95hbfqzxe31e8x4qnkgWWSWNghukPVFzkb32QBb5YP0Yur1fySApDbRLO026QexctA2mJk9k69IFyx6Fywe6M9nfHFNSyFJdc7VqbLVlW3eNhGyK6qnlJA1czHc2KClsr3JBf7oAS19gPW8Imt4R3hG4RMI3CEXqca3hBdDNmNN1ZwjVqx9MJdHzhfPqF4HwjcItky5bKxuCEkpwgF1bAXNhxgFLkHSVz8MtpiWthGJLp6NncdG1ni9C6rGGmoCr9LWIt6r9JmGzugBMqQyXK3+dYNlfD279kdpk02K6pmH91L7G2tv8IZDXyxZRzajpYFpHSOL5RAvZ7q2G2Ru2VoEmzV6pLkFD2GIEg37tsdypUi+JSxcsyUlxZnvY5xUtEvCGfG93AZr5eEBVguiVNCiJcxILJc42229cXYufGB9JTpmIa04lNYhaVWc7UuM3jqUiST08YDDJlF/nOSzWytFVRLlg9AkhvnJAL32AnhEx5Df1fP5B9bwia3hHeEbhEwjcIY9TjW8Imt4R3hG4RMI3CANTjW8Imt4R3hG4RMI3CANTjW8Imt4R3hG4RMI3CANTjW8Imt4R3hG4RMI3CANTjW8INoS65XUv+eVAuEbhBdEPlJXUv8Amkw0RU5flHSh8pN+S1nTO+zKVawOf3QNKlqwqZIIdL2Fi9hk98rQxmowrmNWU6HWpxrFPZRZ+jmHgYUaP1ql+udn+GCUWyY1YLvLtciwNEl7/OmB/pW4F+qF1SkFRKUBAt0XJawe5vc3hyKyazekZLfxlfDCvS8yYiaROJUtknEGIWkgYFJUCyklLMfveG7ocHGT0fqC6o8ImqMezZpS2JKkvliSz9Tm+Y74r52OPd+MTc1sa6dPnaiUDSAAIQAvGnpgJDFm25txjPpB1jmWFZ9DsO4bM+yIrlBNKUpMxRSkAJGFNgmw7mgZGkSFYgSFb2HnEW/Vc6XVTounr6W/sZE2/RB1sq3+m2Y7o4Tt/uwN9yrdJVsrbU/4eEC+mZn01/0538T3x4nTCxktYfdxJJ27yYu5x4GXVQJB+QSgYhcBVreq535tBOK/6IOpldvzer+jC2bpNSvWWtV3ve4DDbutFp03M9ovw48eJ74LhgYUiyn5qDlYhV/W3B73+rwjiY5BanSnoqDsotk6huKfB4GGmFguFrBtfbZ228T3x5M0ss2K1nMdis9u2C4YGGUq0pQy6VMy3rOtNnLHo2zs/BoprsKmaSJRcuylXysystscU2nJksYUTFpG4ZX4PHNTpdcwALWtbXGK7P28ILjUNSnVHhE1R4Rzzoce78YnOhx7vxguVhOtUeEE0iFALaWmY6CHKSrVj6YbIjeYE50OPd+MdJrmcAqAIYttBzBvccILicdBjLSvCj+7SyLMTLLr6O0j1rX8YtRrMYajlE36OpUQfV+a99nfxhYnSagGC1gDIAm1m+lutHXpZeesmdeI/FBcnAF04WMTUyF9I5y1HDk4DHIbtjwPMQrVpGrSA9lhJc52Ktv4RUjSig7LWHLlibnj0rmODXWYlTbtnc8Fx4BjKTMC/wAwiYWTYy3YbLIYXy8IGrUKKry0yi3qpSoA3N2USf8A1FEvSBT6qlJ/dtllkYk2vKi6ipRydV/eYS0VinG7ueao8ImqPCOedDj3fjE50OPd+MO4YTrVHhE1R4Rzzoce78YnOhx7vxguGE61R4RNUeEc86HHu/GJzoce78YLhhOtUeETVHhHPOhx7vxic6HHu/GC4YTrVHhE1R4Rzzoce78YnOhx7vxguGE61R4QdQBlyepf88qF/Ohx7vxhjRVgGrBlqdShhWQ1ioAsdocB+oQJkzg2tDt1ylTTq5U1BnKXhWFnERiASoJbGOkDhLh2MeHSygog6PpsSc080UCl2IdOzIs42mFulqxetmpBYBasuv3wGirmAqUJi8SmxHEXUwYOczYkR0VO7AeTRw2eZ6bHc2WpXSwkBrYZagGuc2uL5kktttDqgCZ0pMioRNeW5lLQnpiWpypCkrAxId1Av0XVsMJDXzWbWrZmbEWbqyjS8jVKnTJhmTJiikJwkrNnxO0ZvEdEZUYu6uOhpNZP5+eVZvzaS7ZbDkzDqgSvKZ4AXUTyz5SpST0gxBKVOQRsyh1zNJU5Usk2czC7d8E0+gpJ+afrGFaRarU1v6GDnaPpUljMqLbpcv4445nSe0qPs5fxxoNL6PlBdgcztOUAnRsuzA95ilTb7iu1Q3foLxQUvtKj7OX8cdnRdMz46hv4cv44dSdCItY95jQ1GgJHNEqwqfFniO7ri1Qb2JfGQ3fofPDT0jtrKl/4cv447XR0gD6yp+zl/HBVXo9CZ6QBY8eEPtB0NIy0zyzthdR4vl2RlKDTtoaLiYW5v0MiuXRj/uVP2cv444ei9pU/ZS/jjScstE0iKZS5CklWJOS3zLG0YPDCwy8g7TDd+hoKSip5v5vni7hPRkyzc5Oy7RZ6Lks+rr2y/RRs/wAXEQgkT1ofBMWh88C1JfrY3i/0pPfFzic+/Wr84eF7EviY7seeiqXAF62oYgM0pBLkAgWVcsRaKVUNKCUk1gUM083DpfJw7jtgRKVKSka+WgMGBUxGEJ7ibMfKKsC0kqFWglRGI6wkqYFsRzNrPl4PM8OmG/L1LoqrZucvtbboHc1pGfHVtm+oDN14oup9GUqjhC6oFnZUgAte4BOVjC5esbDzxBSBkJpa7uG7N20QXo+pmawvUGayQQoKUcL4rdJiD5xBvhe/zoGp0DTksJtQ+f5pOW/OL5GjZKUlKaieAXcatF3YF78BFfPVlWIzFE5OVF2juUYLjwPvfzoV1yJBdMypqFbT8lL84E5jR+2n/Zo+KOa1fS7TA0MWC3J/x/QaNHUntp/2aPijs6JpQH1s9v4aPigaXLhnNvJHXFKIYXu/QWmko3bXVD/wkfFHSqGjAfW1H2SPigGaGmDj5QxoJiAFBZGxn7Yh6MrB5v0/oHXJoh/3qj7JHxRxhofbVH2SPijrTcuXqyUlLuMjxhFIl4lBOJKX2qLAW2mFcMHm/n4NJSaOppv5tVWu4T0ZCTc5OyrR36IkM+Gub/8AL+MKZNIuX6lZJQ+eCoUH+qLxembOJxc/uwP6Qt3IdrnMZcD3wyHF+L50HdJydpJiUEVU0FaQsJ1ct8J2tjygn/pGm/WJ32SPjgTk/RY5EtZnrQWKQEpl2SksACUvshjzC7c7md0v4Y2tFczhdWtucyeRUhb4Z09TXLSUG3Vji1XIGWPn1P8A46fijk0BGVXN2bJe0j9mPVURb9Mm90v4YdohmVtyhfI+nBINROBBY/JIsRn8+LZPJinCpf8AeJxwKBA1SN4P04goH/8AlzO6X8MDYjLnJSZylglGEkJzKiD6qcrQJRYpVay5syGl1fLzf31e8wJignTH5+b++r3wHFnMd4o0vIyqKBPIzIQBwcrjLxqOREnFrw7WQx3EFcNcxMdS5pd9saPQ+kQVYVWcFjxAdoSGiXuB/diudJWAThIwgnjYG53RrZMi9jipqBNUkpIyJ7Xi+WWZ2aMvQVShUplWCbi2Xqk5dkaYCFaxSdwkVbD1bcYZHTqTJ1eHa74uzJoSFA2gmLDKG4Q1KwmribTE0Y0rGYf+vGAjX8D74ZaWpXAy7ITrp22GMppNlq6RTpKsCkEXzGcKMUGVqGEARK0Bs7xRMUcRIYF9Qq/Yn+URXijqo9bsT/KIqhLkgO8UabkbVYBPIzIQBwcrjLRqOREnFrw7WQx3EFcUuYmx1Lml32xo9D6QSVYVWcFj1B2hIaJYtY/uxXOlLAJwkYQTxyNzujWyZF2jioqBNUkpIyJ7Xi9BbNmjMaPqlCpEqwTcWysknLsjSgQuRSdwkVTD1bcYZK04kydXh2u+LsyhIUDaCYsMsNkIalYTVxNpiaAtKxmH8vvgI1/A++GWlqVwMuyE65DbC0ZSSbNE2kUaSrApBF8xmIU4oMrEMIAiUrA2d4omKOIkMVzb8np4FOjov6239o8YbJqJeAuhWsezHotte7vn4RlNE6XlolJSpRBDv0T9IwX6dlfTP1TGTmr8z0I8PUcU1FjlU/8AZ3bTvHGIaj9nxPnAejdKpUSpCVTMIuAg2fIluowJM0xLSSlSlAixBQbEQsa3H2eo3bCxuiq3obhi/GFlct6iVZulL2/tGKfTsr6Z+qYqTWJmTpRSXAXLGTfOJ++KU03oZVqFSELyT/Ij0x+fm/vq98BwVpj8/N/fV7zAcaHGdRpeRc1jN4hP+6MxDjk1MCVqJIFgLls3f3CAD6JIUS0H6SJFLPcXKCPu++FuiJyVEMQeoww5Qk81mNmwHepMO4mjB0ko4sbDENuEOe1nhgJytxjiilO12O78YNVRnZ4GNBFKKreGgszwdvjAU2mO8xQZbQgDamYMjAcxjAtRN/p4FFQ0JjRVpqUAgna4hDDbSkx0HrEJ4hjOokcxIALqj1uxP8oiuOqj1uxP8oiuEuSA6jS8iprGbxCf90ZiHPJmYlK1EkCwFy2bv7hDA+iSFEtBukyRSz3Fygj7vvhdoiclRDEHtg/lETzWY2dh3qTDTFYwlJLOLGwxDbhDntZ4YCcrcYEogFJmEzMJS/R6N2GTlYPcDEK+ilWtS6iAQCcSHJDqszW2E5iLuIPRVbxBevB2jvhNXMiYpAnomAAELBOFTgEgM9w5HYYXHSDFul93fCuBo6lYyMBzGgObOtnsgYVBgY7lem5YCCdriEMNtKTHQesQniBnUSOYkADKsVJkyZC1StYqaFkkqZsCgBkL2PhAXpWR+rD7Q/DE5Wfo1F1Tf5kxloVh4pbmp9KyP1YfaH4YnpWR+rD7Q/DCCRUJAYywrPbvZtmxvExTOWCSQMI3DZB+Axy8zS+lZH6sPtD8MaKlkoSqlVLThEzVTGd2Kjva+Qj5pH0ylyof3JHvgsDk3zYj0x+fm/vq95gOHWl9ELK5swEMZimAcl3yZs4XK0ZNClIMuYFJbEnVqdL5ONjw5LDzCEXP6dQaC6CkMwLCQ9h4vFXMpjYsK8LO+As2990PuSyVylzAqUolQSQFApLDEXDguPKJxIvJqbCuTydnJuAR2H7oc0eiKkjpTSEZkKUprXuMo0Q0gt21BdnZy7b/AFMoA0hUTJzDopl7QFF1dZw5Q7x3GqFR/tJojpEgXbuPVDtEpLZNCai0tLkEhUkqVtKVsG2AOmCV8qJZykKH+YPhjVTjbmS6FXuiGVcgBNiYzFbWi4Bh4OUkspI1JINi6xl9WMrO0eq5DBLlnJ8s4Upx7hxoVO9Fa5vGKqaqStRTjSk/tFh3xSqnL4fvPlAk/QqvWCgO/wAoxdQ0XDz2Hml9HLRJKyUlLjInaeqM/FlQqamSUGd0XFgDsO4wrwq9qfq/jDxpkvh6i7hhHmIb44oND1E/8zrJlwnoJdicnvYcTaCkaBrQgjUTikuC9KSq+dyMSc87Q8SJdKex7PlKJcJJsnYfoiK9Sr6Ku4wd6MxS0zRMWxCQAEOSrCLDp3NxaOBTTEKKGqErR6yeb9JOIWd19FxCd42uTCOO+EE1Kvoq7jBNJRKWFDCctts33w45L6X5pLqHlVEwT5aUhWrwhISrFi9Y4vCGdHpErUUmVOQWBAWhiQXuA+VjGM6slyVxTp1k/wBML/lGVk6CmJyLf1whzR6NnkMZ7J2hSy1r5Q+Ssu2GY7ORg2b88o9lVIxBVyxByzY9cRnT8JODiH/xvqhZQUkuYo4gCRtcgK6riGydFUzeqB/jPxRdyn5SonzzMKFo6IDBiLPtce6FI0rL/b+qn4o07RNO2G4Sp8Reypu33QXVaJpwHSAf8Z84QVcqW/RQe9Te+HHpNB+nu9VPxR5R1mqqUVLKKUy5kvCzPrEKS7vsxOzQ1Xm39NghTrt2cGl90IFE8e6OaZZWop9XioEDvaHPplALMt+ofFFkzTAZ2WR1DzjLPqeEFDiP+p9UJ9K6PWmUVEoIcWSXOe5oRiSr6Ku4xvtCcuk0a1TBLK3TgZQFnIL+twijT35QJdVMExUtSSEhLJAaxJe6+MXnSw3trsVlV8N8t32ujDqlkZpI6wYqKrK9fFdmSCk7nJUCO4xsKerVUF5MqeshQHRQksSLP07DibR2UT2fm1Uz/q13zvd2vnlHo8PDh5006tTDLazfqjRUZWV9GMOSslC6eWFlIYEjELXUp9hvDUUMnpXR0f2R0mf1ehfLhmIUcm8JkIJci7dRWrPPhB2ilJmFYmJMkJ9UqBOO+xget45jIP0bo6RMOE6tFk3UBfEpKTtGWInqBgbm8l/UQP8ACPvEeTkoBYEkOA+8O1n4QTMlSQjEFnEX6PScbiXSzdsAFAppP0U/VHwwi0s3OZIGQVLb65jSSJckodS1BQAte54WjL6XUOcyWdsaG+0LPABi+UWmJoqJ6ApkiYoBgHz3wqTpacCSJqwTmcRcsGDnbYkdsXcpv0uo/iK98LIG8XMcZOOkdA/0zPZtdMbdjLdzxt/yZzVT1zjNmLWUBGElanD43YvHzmN1+TKpKE1RGZEsDg5XCwplZs92fRhRS8TkqffrFP73gyn0LIPzP9SvOM1LmF32xotD6SBVhVZwWPEB2isoWfPdiLS9BJC7I2n5xy74BOjpZZknvPnBU+qE1SSkjI97wQhTZkNDUY7Bm1PEyuToWXbo+J840NRoKRzRKtWXxZ4lbt2KFIq2Hq24mGB08DJ1eEZu79mTRrGMdiJVanifUx1ZQITPSALHid3XD7QdNSJC0zwzthuvi+XZCTTE0Y0rGYf+vGAOf/snvjnnFX5G0a07fUxp+UOipEUa105TjxIyUSWKgDYmPlHOlb/CNbymrAqQoMc059cYuEktgdWp4mFStITE+qspfPCWfui703UPi18x9+NT97wviQ7InMnuxpP0tNAwBTABIDAPYDbFA0rOBJE1bqzOIuWDBztsSO2KKr1j1D3CKYbd+ZMZOPLQP9Mz2bXTG3Yy3c8bf8mc1VQucZq1rKQjCStTh8bsX6o+cxuvyZVJQmqbM6sDg5XCwplZs92fRhRy8TkqfJzMU/vgyn0JIPzD9ZXnGalzCC+2NHofSIKsKrOCx4gO0VlCVee7EOl6CSFWRtPzjl3wCdHyyzJPefOCp9SJqklJDN4wQgtmQ0Uox2DOqeJlcnQsu3R8T5xoajQUjmiTqy+I3xK3bsUKBVsPV7zDE6eBk6vCM3d+G5o0io7ESq1PE+pjqyhQmekAWL7Tu64faEpqMBaZ4Z2w3Xxf1eyEmmJoxpWMw/l98Amv/ZPfHPOKvyNo1p2+pjP8olFSIo1rpynHiRkoksVXsTHyfnKt/hGt5TVmKQoMc059cYyEktgdWfiYXK0jMT6q1JfPCWfui705UO+vmPvxqfveF0SHZE5k92fWOSkxJp5QXk3vKny7IZ1BQFdFynrzt57oT8l8PNpWLcN+9T5QXpIgJ6Di9yCfBx5QzO+oZPVLfoYm6PrO72xDO+2IcLDN+22fjlCNcwvZa22Ob9sETQkSkKTOWZhJxJeyQHbY97bdsJuw1qNpZThJLvZs7wj0kp6iR+/L/nMcJmG7rXlZjt48M/6tHE8/LU7/AEpf85hiuYjlN+l1H8RXvhZDPlN+l1H8RXvhZAMkbz8l0oK5yDa0tjuLrjBxuPyZTWNRxCP98NcwZuTQrysf3Yrn06wCcJGEE9wNzDOQoloP0kSKWe7OUEW7vvi1IhxPnFDVLFUmU/RuLfuk5dkaYCEdJLOLFZxwDntzg8TVbj/XVD5gkHYBtBPXFhQGygBFU2YaC+cA7RAUL9LUrgfdCeZTkD1bRoqiaMiYDmEGIaHoYzlChpSuse+MrG65XSxqFHa6ffGFiQJEiRIALqr1j1D3CKYuqvWPUPcIpgAkbz8l0oK5yDa0tjuIK4wcbj8mU1jUcQj/AHw1zEzcmhXlY9UVz6dYBOFsIJ8DcwzpyS0HaTJFLPdnKCPu++LUicJ85oKpYqhKfo3FuCSRbsjTAQjpJZxYrOOAc9ucHiarcf66ofMEG4BmQ8WmWGyEAIqmzDQXzgbxAUL9LUrgfdCeZTkCyY0NTNGRMCTCDEMasYzlChpR6x74ysbrldLGoUdrp98YWJAkSJEgA+p8mW5tKcP0fvMMmG1LcHMA8klpFNLxJSejtB3q3EWhtrJf0Udyrf6oQXBWDHose3744aGcmUggMJdzhDu+WZ6bAcfwgeopQgspTHO18+owAUYkBhgUTa4yv6z7mF4U6QH94ktlrEfzmHGrR9Pw/GE9eP7xJ/iS/wCcw2yUjCcpv0uo/iK98LIZ8pv0uo/iK98LICiRquQc1KFzVKIFkhyWzd/cIysPuS9GqZrQkPZPY+KAD65oerQpmWk9SgYZcoCeazG3D+ZMfKZXJiaMge6G1HoCcASqZhSLl3a28PArgMqKU7Xb3Qaqj6uwwJoYYiQLttaxHAQ8RKS2TRsldEvQTTaXrigy2h3WSAEuH3m9m7oy9bWguBCegI7qJo/owKKgwIuaN8VUtYlaikrSk71O3hGbkVYp5SzHkK6x74xsbvlTo1SaVSypJS6cn2mMJAwJEiRIQF1V6x6h7hFMXVXrHqHuEUwASNVyDnJQqapRAskOS2bv7hGVh9yXo1TRNCQ9k+OKAD65oerQohlpPUoQy5RE81mNw/mTHymVyZmjIHuhtR6AnAEqm4Ui5d2tvECAZUUoFrsdu6DV0fV2GBNDjESBdtrWI4CHqZSWyaNkroluwlnUx4xQZbQ7rJACXDtmb2bujL1tcC4EJ6AtTuomwKKgwIuaN8VUtYlainGEn9p28IzcirFPKaY8hXWPfGNjd8qdGrTSqWVJKXT6r7TxEYSEwJEiRIANvouqqEykBCVFLWIS42nPtMFc+qvZr+zhroCsw0UlImBBZ7qbaYaI0qAA8xJISzuNrXs26AV9bCCkr5jHWS6jE9tXLSzWzxXfPwyiidXVGI4Jc3DZsSL5XdrZv2RpZel+iAuYhRGG6QlL4dpCWGI3yAjpOlhiKjNd/m4gwHVv4waAZbnlX7OZ9mY8kzJip0kzQUnWywAQxbE7t2xrE6UQzY05BukzecK9IkTKiQcWSpbEXB6Szv8A2YBiTSfIabOnTJomoAWoqALuAouHtnAv9nU720vuV5R7EjHGzLGzz+zud7aX3K8ofcluTk2kMwky5mPD85SWwv8Asl84kSO2hBTjdkuozRidN9lL+1V/xwDpCnnzSAdWEDNIWrpdZwZRIkbZMScxoL0aFSn+RQonM65Q6gPkrBoLXVqP/YQP89X/ABRIkPLSQObPOdrYjUIINrzj/wAUZSbyZmkligB7DEosOvBePIkJ0oy5jVRrkVHkpN+lL+sr4YDnchZpLiZLB61eUSJE9mplZ8yyZyQqjLMo1CMJYkdJrF8mgD+zqd7aX3K8o9iQ+zwQnVkzz+zqd7aX3K8oKlcialKCgT5WEuCMD553KXESJBkQDMZRN/J7OJfXS9n0tgbdHH9nU720vuV5R7Eh5EAzGef2dTvbS+5XlD7ktycm0ZmEmXMx4fnKS2F/2S+fhEiQZER5jNGJ032Uv7VX/HAOkaefNIB1YQM0iYrpdZwZdkeRIMmIlNhmjQqUD8ihROZ1yh1ADVWDQWusUf8AsIH+er/iiRIapoMTZ4atbEGQgg2Lzjl9lGTmcmppJYoAewxKsOvDeJEgdGMuYKbXIqPJSb9KX9ZXwwHN5CzSXEyWD1q8okSI7NTKzplkzkfVGUZRqEYSQSOk1r5NAH9nU720vuV5R7EiuzwQnVkzz+zqd7aX3K8oKl8ialKCgT5WEuCMD553KXESJBkQFjY6oeTy0S0JKkEpDbWNzwi46DVvT4+USJBkQDGyK0IrejsB8osXofoBLJCgSSpzcHYzW2RIkLJiZurJaFXoVW9Hd+EX0eicKwpTFikhthSVXy3EiJEgyIhmy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96" y="40936"/>
            <a:ext cx="2525688" cy="448310"/>
          </a:xfrm>
          <a:prstGeom prst="rect">
            <a:avLst/>
          </a:prstGeom>
        </p:spPr>
      </p:pic>
      <p:sp>
        <p:nvSpPr>
          <p:cNvPr id="9" name="テキスト ボックス 8"/>
          <p:cNvSpPr txBox="1"/>
          <p:nvPr/>
        </p:nvSpPr>
        <p:spPr>
          <a:xfrm>
            <a:off x="2791928" y="123478"/>
            <a:ext cx="6100552" cy="646331"/>
          </a:xfrm>
          <a:prstGeom prst="rect">
            <a:avLst/>
          </a:prstGeom>
          <a:noFill/>
        </p:spPr>
        <p:txBody>
          <a:bodyPr wrap="square" rtlCol="0">
            <a:spAutoFit/>
          </a:bodyPr>
          <a:lstStyle/>
          <a:p>
            <a:r>
              <a:rPr lang="ja-JP" altLang="en-US" dirty="0">
                <a:solidFill>
                  <a:schemeClr val="accent3"/>
                </a:solidFill>
              </a:rPr>
              <a:t>①カメラ付きインターホン⇔防災センタークライアント間で、　 　映像／音声の双方向通信</a:t>
            </a:r>
            <a:endParaRPr kumimoji="1" lang="ja-JP" altLang="en-US" dirty="0">
              <a:solidFill>
                <a:schemeClr val="accent3"/>
              </a:solidFill>
            </a:endParaRPr>
          </a:p>
        </p:txBody>
      </p:sp>
      <p:cxnSp>
        <p:nvCxnSpPr>
          <p:cNvPr id="10" name="直線コネクタ 9"/>
          <p:cNvCxnSpPr/>
          <p:nvPr/>
        </p:nvCxnSpPr>
        <p:spPr>
          <a:xfrm>
            <a:off x="2088232" y="4712396"/>
            <a:ext cx="7396696" cy="0"/>
          </a:xfrm>
          <a:prstGeom prst="line">
            <a:avLst/>
          </a:prstGeom>
        </p:spPr>
        <p:style>
          <a:lnRef idx="3">
            <a:schemeClr val="accent3"/>
          </a:lnRef>
          <a:fillRef idx="0">
            <a:schemeClr val="accent3"/>
          </a:fillRef>
          <a:effectRef idx="2">
            <a:schemeClr val="accent3"/>
          </a:effectRef>
          <a:fontRef idx="minor">
            <a:schemeClr val="tx1"/>
          </a:fontRef>
        </p:style>
      </p:cxnSp>
      <p:pic>
        <p:nvPicPr>
          <p:cNvPr id="11" name="図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5359" y="4923779"/>
            <a:ext cx="543145" cy="209635"/>
          </a:xfrm>
          <a:prstGeom prst="rect">
            <a:avLst/>
          </a:prstGeom>
        </p:spPr>
      </p:pic>
      <p:pic>
        <p:nvPicPr>
          <p:cNvPr id="2" name="図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751" y="987574"/>
            <a:ext cx="1617985" cy="1584176"/>
          </a:xfrm>
          <a:prstGeom prst="rect">
            <a:avLst/>
          </a:prstGeom>
        </p:spPr>
      </p:pic>
      <p:sp>
        <p:nvSpPr>
          <p:cNvPr id="3" name="テキスト ボックス 2"/>
          <p:cNvSpPr txBox="1"/>
          <p:nvPr/>
        </p:nvSpPr>
        <p:spPr>
          <a:xfrm>
            <a:off x="731606" y="1456496"/>
            <a:ext cx="1348024" cy="646331"/>
          </a:xfrm>
          <a:prstGeom prst="rect">
            <a:avLst/>
          </a:prstGeom>
          <a:noFill/>
        </p:spPr>
        <p:txBody>
          <a:bodyPr wrap="square" rtlCol="0">
            <a:spAutoFit/>
          </a:bodyPr>
          <a:lstStyle/>
          <a:p>
            <a:r>
              <a:rPr lang="en-US" altLang="ja-JP" dirty="0">
                <a:solidFill>
                  <a:schemeClr val="bg1"/>
                </a:solidFill>
              </a:rPr>
              <a:t>In seamless</a:t>
            </a:r>
          </a:p>
          <a:p>
            <a:r>
              <a:rPr lang="en-US" altLang="ja-JP" dirty="0">
                <a:solidFill>
                  <a:schemeClr val="bg1"/>
                </a:solidFill>
              </a:rPr>
              <a:t>Available</a:t>
            </a:r>
            <a:endParaRPr kumimoji="1" lang="ja-JP" altLang="en-US" dirty="0">
              <a:solidFill>
                <a:schemeClr val="bg1"/>
              </a:solidFill>
            </a:endParaRPr>
          </a:p>
        </p:txBody>
      </p:sp>
      <p:sp>
        <p:nvSpPr>
          <p:cNvPr id="4" name="スライド番号プレースホルダー 3"/>
          <p:cNvSpPr>
            <a:spLocks noGrp="1"/>
          </p:cNvSpPr>
          <p:nvPr>
            <p:ph type="sldNum" sz="quarter" idx="12"/>
          </p:nvPr>
        </p:nvSpPr>
        <p:spPr/>
        <p:txBody>
          <a:bodyPr/>
          <a:lstStyle/>
          <a:p>
            <a:fld id="{E7F9721E-9075-49C7-B164-96523C2653BD}" type="slidenum">
              <a:rPr kumimoji="1" lang="ja-JP" altLang="en-US" smtClean="0"/>
              <a:t>32</a:t>
            </a:fld>
            <a:endParaRPr kumimoji="1" lang="ja-JP" altLang="en-US"/>
          </a:p>
        </p:txBody>
      </p:sp>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75856" y="1203598"/>
            <a:ext cx="3877072" cy="24231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4237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5" descr="data:image/jpeg;base64,/9j/4AAQSkZJRgABAQAAAQABAAD/2wCEAAkGBxQTEhQUExIWFBUXGBwXGBgVFRseGhYYFhoZGhcdGBgYHSggGBolGxcWITEhJSkrLy4uGh8zODMsNygtLisBCgoKDg0OGhAQGywkHyQsLCwsLCw2LSwsLCwsLCwsLCwsLiwsLCwsLCwsLCwtLCwsLCwsLCwsLCwsLCwsLCwsLP/AABEIAKYBMAMBIgACEQEDEQH/xAAbAAACAwEBAQAAAAAAAAAAAAAEBQADBgIBB//EAEwQAAECBAIFCAUHCQcEAwAAAAECEQADBCESMQUTQVFhBhQicYGRodEVMlOx0iNCUpKTweEHMzRUYnJzsvAXJIKDosLTFkOU8URkdP/EABkBAAMBAQEAAAAAAAAAAAAAAAABAgMEBf/EADMRAAIBAgQDBwMEAQUAAAAAAAABAgMREhMhUQQxkRRBUmGh4fAycYEiQrHRwiMkQ1PB/9oADAMBAAIRAxEAPwDMUFZNK6tKDjmCYRLSoApShKy7C2wAP1b4X6d0jPTNAC2VhDplpZIVuAveGUyqwTJ3ySVOpWE4mY4i5ZrwIZkwudWkiznr3lo0fE/6eH/0FwUlVc7u21vfkbek0KEahE1C5pUka2YJihhWXewUAEg4RllvYwV6Klfq8zP25y3+vHznGr2cvw8oNTVS8ABo0lW1Wtsd5w4bd8HaPIvsr3fT3N7J0NJJYypibO5mqbqcKzj2i5MoKqmay5iEISmXJ1qg80OpfSBxHo6tg+ZPBvmmJXspfcPKPXVtlS+4eUS690NcM0769Pc+vS+TtMUIVzOcCodJPOFOhQLN+cvdy42Nvi08maa391m3/wDsKtc5/KcPGPl0iSUoSV6PxbcTlIUDcfNZma4gCo9Y4ZCEjYksW7W3ws/5cvsrte0unufXf+nKZnNJO/8AIWe4CZf+s4D5SckpWBeoSuUUYZhmCapTpSoa1OFZIfBiI2uBHzOnnoCWXSoWb3CwnqcYT90WCplfqaOB1mVh+zvBPa3GHnk9m+/T3N2NDSXV8mo7UtNmMU2uS7A3dg9h2R4nRMot/d5o/wA47/34+chSvZy/DygqjqEANNpkqzulQBGTBmY7e+Gq9vnsJ8M3v09zdnRUr9Xm/bH44H5R6BSKeaafEmalONLLUXw3KWUSLgEdbRjzVynP9zSzhvlbgbXOG8CLmks0mWGDG4Ll87i2y3CDPF2Z+fT3FI0xP9qrw8o99Lz/AGqvDyhprl/QR4eUX0lUx6chKxbJTEZu1r7O6M8x7mmR5PoI/S8/2qvDyj30vP8Aaq8PKNJMrZVwmka1iZrl2LWwtm0Vz6xJSQilSlWwmbia+7CNloMx7hkeT6Gf9Lz/AGqvDyiel5/tVeHlDTWr9mjw8o9M1f0EeHlBmPcMjyfQVel5/tVeHlHnpef7VXh5Q3xTPZJ7vwg7nKf1O+35Tdmww2zG23jBmPcMjyfQzfpef7VXh5RPS8/2qvDyhqZkz2aN2zPuiaxeerS3Z5QZj3DI8n0FXpef7VXh5RPTE/2qvDyjRSakJSy6QKVvx4c8rYf/AHAWtX9BHh5QZr3DI8n0FJ0xP9qrw8oZcmqoTcXOayZKZm6SEO+J+lMSQWYWF7x3rV+zR4eUTWr9mjw8oTm33lwpYXrG/wB17nWnKhEpcrU1syYlT4+khZQxDF5aQMntErqmXLnSgmtmLlkHHcKwnogF5abeso4TfocRHOtX7NHh5RNav2aPDyhYpeL1KcE1bD6e4dpSqppEzCitm1CChKsXrYTfEnFKADnotuYvnGeOmlFQabPA1hdwGEtzhZrm2F7vnDPWr9mjw8omtX7NHh5RrHiJKCi7O3f3v7nL2P8AU5Xlr3dy+wBP0yXn4Js1mTqXB9b5z2y3PAY0vOYfLzn2jCN29t8O9av2aPDyia1fs0eHlBKu276FR4Wyt+roJV6YnXadOfZZLdtodaL03K1A10xZmh3Hyrm5YjCnDk23ZE1q/Zo8PKJrV+zR4eUS6rKXD236B9Vygo2Rq9a7dNzNueHRtHdVpukUqUmnVOKlYArHrPXKg4YhiG3wt1q/Zo8PKGmjlJISFITjKnDDIJUnI/4kxLqPctUVazXVHUpc4TJ2qD/KdL1c8SsPrdsAJWrpFwDiDhy5L5hrZwTMlS1TJmsVh6Zbou4xKfq2QKkIYgg5hr7Nrhs2498YSO+A/Cq5h0A1+k0rLrbb4wj0jNXrDrE4V2cBhsDWTbJjBXMqZv0g9WpJvs2t2wHUSkBTJVjFmVhIew2HJsuyKZMV8sUa3hE1vCO8I3CJhG4Qi9TWT5VVzeSSuVgMtBQGLhOEYX6ObNGekKmCd0ACu+5si+fB4YTUUerRhmK1mFOMdJgphiA6LZvCtEuWVsVMneznhbrjP9/z+Ttk/wDbNX2/d/iMyurbIcbovc993HY0VpXVMphZy90Z4lP/AKsXfAxpadvzp+ofL+njwU0i/wAoeHQOTke5i0a3POt8sd186ex1hDYw4Ck+vhDWH7LcINx1j5B+tHH8etuEK6iTJHqKKrjNLDC1+14v5rT+1Lfwz5f08A2vlghEyqxWHSYbUZdNs7fTiudNqcPSsMC9qB0LYxvva23ZA6aaQ95hbfqzxe31e8x4qnkgWWSWNghukPVFzkb32QBb5YP0Yur1fySApDbRLO026QexctA2mJk9k69IFyx6Fywe6M9nfHFNSyFJdc7VqbLVlW3eNhGyK6qnlJA1czHc2KClsr3JBf7oAS19gPW8Imt4R3hG4RMI3CEXqca3hBdDNmNN1ZwjVqx9MJdHzhfPqF4HwjcItky5bKxuCEkpwgF1bAXNhxgFLkHSVz8MtpiWthGJLp6NncdG1ni9C6rGGmoCr9LWIt6r9JmGzugBMqQyXK3+dYNlfD279kdpk02K6pmH91L7G2tv8IZDXyxZRzajpYFpHSOL5RAvZ7q2G2Ru2VoEmzV6pLkFD2GIEg37tsdypUi+JSxcsyUlxZnvY5xUtEvCGfG93AZr5eEBVguiVNCiJcxILJc42229cXYufGB9JTpmIa04lNYhaVWc7UuM3jqUiST08YDDJlF/nOSzWytFVRLlg9AkhvnJAL32AnhEx5Df1fP5B9bwia3hHeEbhEwjcIY9TjW8Imt4R3hG4RMI3CANTjW8Imt4R3hG4RMI3CANTjW8Imt4R3hG4RMI3CANTjW8Imt4R3hG4RMI3CANTjW8INoS65XUv+eVAuEbhBdEPlJXUv8Amkw0RU5flHSh8pN+S1nTO+zKVawOf3QNKlqwqZIIdL2Fi9hk98rQxmowrmNWU6HWpxrFPZRZ+jmHgYUaP1ql+udn+GCUWyY1YLvLtciwNEl7/OmB/pW4F+qF1SkFRKUBAt0XJawe5vc3hyKyazekZLfxlfDCvS8yYiaROJUtknEGIWkgYFJUCyklLMfveG7ocHGT0fqC6o8ImqMezZpS2JKkvliSz9Tm+Y74r52OPd+MTc1sa6dPnaiUDSAAIQAvGnpgJDFm25txjPpB1jmWFZ9DsO4bM+yIrlBNKUpMxRSkAJGFNgmw7mgZGkSFYgSFb2HnEW/Vc6XVTounr6W/sZE2/RB1sq3+m2Y7o4Tt/uwN9yrdJVsrbU/4eEC+mZn01/0538T3x4nTCxktYfdxJJ27yYu5x4GXVQJB+QSgYhcBVreq535tBOK/6IOpldvzer+jC2bpNSvWWtV3ve4DDbutFp03M9ovw48eJ74LhgYUiyn5qDlYhV/W3B73+rwjiY5BanSnoqDsotk6huKfB4GGmFguFrBtfbZ228T3x5M0ss2K1nMdis9u2C4YGGUq0pQy6VMy3rOtNnLHo2zs/BoprsKmaSJRcuylXysystscU2nJksYUTFpG4ZX4PHNTpdcwALWtbXGK7P28ILjUNSnVHhE1R4Rzzoce78YnOhx7vxguVhOtUeEE0iFALaWmY6CHKSrVj6YbIjeYE50OPd+MdJrmcAqAIYttBzBvccILicdBjLSvCj+7SyLMTLLr6O0j1rX8YtRrMYajlE36OpUQfV+a99nfxhYnSagGC1gDIAm1m+lutHXpZeesmdeI/FBcnAF04WMTUyF9I5y1HDk4DHIbtjwPMQrVpGrSA9lhJc52Ktv4RUjSig7LWHLlibnj0rmODXWYlTbtnc8Fx4BjKTMC/wAwiYWTYy3YbLIYXy8IGrUKKry0yi3qpSoA3N2USf8A1FEvSBT6qlJ/dtllkYk2vKi6ipRydV/eYS0VinG7ueao8ImqPCOedDj3fjE50OPd+MO4YTrVHhE1R4Rzzoce78YnOhx7vxguGE61R4RNUeEc86HHu/GJzoce78YLhhOtUeETVHhHPOhx7vxic6HHu/GC4YTrVHhE1R4Rzzoce78YnOhx7vxguGE61R4QdQBlyepf88qF/Ohx7vxhjRVgGrBlqdShhWQ1ioAsdocB+oQJkzg2tDt1ylTTq5U1BnKXhWFnERiASoJbGOkDhLh2MeHSygog6PpsSc080UCl2IdOzIs42mFulqxetmpBYBasuv3wGirmAqUJi8SmxHEXUwYOczYkR0VO7AeTRw2eZ6bHc2WpXSwkBrYZagGuc2uL5kktttDqgCZ0pMioRNeW5lLQnpiWpypCkrAxId1Av0XVsMJDXzWbWrZmbEWbqyjS8jVKnTJhmTJiikJwkrNnxO0ZvEdEZUYu6uOhpNZP5+eVZvzaS7ZbDkzDqgSvKZ4AXUTyz5SpST0gxBKVOQRsyh1zNJU5Usk2czC7d8E0+gpJ+afrGFaRarU1v6GDnaPpUljMqLbpcv4445nSe0qPs5fxxoNL6PlBdgcztOUAnRsuzA95ilTb7iu1Q3foLxQUvtKj7OX8cdnRdMz46hv4cv44dSdCItY95jQ1GgJHNEqwqfFniO7ri1Qb2JfGQ3fofPDT0jtrKl/4cv447XR0gD6yp+zl/HBVXo9CZ6QBY8eEPtB0NIy0zyzthdR4vl2RlKDTtoaLiYW5v0MiuXRj/uVP2cv444ei9pU/ZS/jjScstE0iKZS5CklWJOS3zLG0YPDCwy8g7TDd+hoKSip5v5vni7hPRkyzc5Oy7RZ6Lks+rr2y/RRs/wAXEQgkT1ofBMWh88C1JfrY3i/0pPfFzic+/Wr84eF7EviY7seeiqXAF62oYgM0pBLkAgWVcsRaKVUNKCUk1gUM083DpfJw7jtgRKVKSka+WgMGBUxGEJ7ibMfKKsC0kqFWglRGI6wkqYFsRzNrPl4PM8OmG/L1LoqrZucvtbboHc1pGfHVtm+oDN14oup9GUqjhC6oFnZUgAte4BOVjC5esbDzxBSBkJpa7uG7N20QXo+pmawvUGayQQoKUcL4rdJiD5xBvhe/zoGp0DTksJtQ+f5pOW/OL5GjZKUlKaieAXcatF3YF78BFfPVlWIzFE5OVF2juUYLjwPvfzoV1yJBdMypqFbT8lL84E5jR+2n/Zo+KOa1fS7TA0MWC3J/x/QaNHUntp/2aPijs6JpQH1s9v4aPigaXLhnNvJHXFKIYXu/QWmko3bXVD/wkfFHSqGjAfW1H2SPigGaGmDj5QxoJiAFBZGxn7Yh6MrB5v0/oHXJoh/3qj7JHxRxhofbVH2SPijrTcuXqyUlLuMjxhFIl4lBOJKX2qLAW2mFcMHm/n4NJSaOppv5tVWu4T0ZCTc5OyrR36IkM+Gub/8AL+MKZNIuX6lZJQ+eCoUH+qLxembOJxc/uwP6Qt3IdrnMZcD3wyHF+L50HdJydpJiUEVU0FaQsJ1ct8J2tjygn/pGm/WJ32SPjgTk/RY5EtZnrQWKQEpl2SksACUvshjzC7c7md0v4Y2tFczhdWtucyeRUhb4Z09TXLSUG3Vji1XIGWPn1P8A46fijk0BGVXN2bJe0j9mPVURb9Mm90v4YdohmVtyhfI+nBINROBBY/JIsRn8+LZPJinCpf8AeJxwKBA1SN4P04goH/8AlzO6X8MDYjLnJSZylglGEkJzKiD6qcrQJRYpVay5syGl1fLzf31e8wJignTH5+b++r3wHFnMd4o0vIyqKBPIzIQBwcrjLxqOREnFrw7WQx3EFcNcxMdS5pd9saPQ+kQVYVWcFjxAdoSGiXuB/diudJWAThIwgnjYG53RrZMi9jipqBNUkpIyJ7Xi+WWZ2aMvQVShUplWCbi2Xqk5dkaYCFaxSdwkVbD1bcYZHTqTJ1eHa74uzJoSFA2gmLDKG4Q1KwmribTE0Y0rGYf+vGAjX8D74ZaWpXAy7ITrp22GMppNlq6RTpKsCkEXzGcKMUGVqGEARK0Bs7xRMUcRIYF9Qq/Yn+URXijqo9bsT/KIqhLkgO8UabkbVYBPIzIQBwcrjLRqOREnFrw7WQx3EFcUuYmx1Lml32xo9D6QSVYVWcFj1B2hIaJYtY/uxXOlLAJwkYQTxyNzujWyZF2jioqBNUkpIyJ7Xi9BbNmjMaPqlCpEqwTcWysknLsjSgQuRSdwkVTD1bcYZK04kydXh2u+LsyhIUDaCYsMsNkIalYTVxNpiaAtKxmH8vvgI1/A++GWlqVwMuyE65DbC0ZSSbNE2kUaSrApBF8xmIU4oMrEMIAiUrA2d4omKOIkMVzb8np4FOjov6239o8YbJqJeAuhWsezHotte7vn4RlNE6XlolJSpRBDv0T9IwX6dlfTP1TGTmr8z0I8PUcU1FjlU/8AZ3bTvHGIaj9nxPnAejdKpUSpCVTMIuAg2fIluowJM0xLSSlSlAixBQbEQsa3H2eo3bCxuiq3obhi/GFlct6iVZulL2/tGKfTsr6Z+qYqTWJmTpRSXAXLGTfOJ++KU03oZVqFSELyT/Ij0x+fm/vq98BwVpj8/N/fV7zAcaHGdRpeRc1jN4hP+6MxDjk1MCVqJIFgLls3f3CAD6JIUS0H6SJFLPcXKCPu++FuiJyVEMQeoww5Qk81mNmwHepMO4mjB0ko4sbDENuEOe1nhgJytxjiilO12O78YNVRnZ4GNBFKKreGgszwdvjAU2mO8xQZbQgDamYMjAcxjAtRN/p4FFQ0JjRVpqUAgna4hDDbSkx0HrEJ4hjOokcxIALqj1uxP8oiuOqj1uxP8oiuEuSA6jS8iprGbxCf90ZiHPJmYlK1EkCwFy2bv7hDA+iSFEtBukyRSz3Fygj7vvhdoiclRDEHtg/lETzWY2dh3qTDTFYwlJLOLGwxDbhDntZ4YCcrcYEogFJmEzMJS/R6N2GTlYPcDEK+ilWtS6iAQCcSHJDqszW2E5iLuIPRVbxBevB2jvhNXMiYpAnomAAELBOFTgEgM9w5HYYXHSDFul93fCuBo6lYyMBzGgObOtnsgYVBgY7lem5YCCdriEMNtKTHQesQniBnUSOYkADKsVJkyZC1StYqaFkkqZsCgBkL2PhAXpWR+rD7Q/DE5Wfo1F1Tf5kxloVh4pbmp9KyP1YfaH4YnpWR+rD7Q/DCCRUJAYywrPbvZtmxvExTOWCSQMI3DZB+Axy8zS+lZH6sPtD8MaKlkoSqlVLThEzVTGd2Kjva+Qj5pH0ylyof3JHvgsDk3zYj0x+fm/vq95gOHWl9ELK5swEMZimAcl3yZs4XK0ZNClIMuYFJbEnVqdL5ONjw5LDzCEXP6dQaC6CkMwLCQ9h4vFXMpjYsK8LO+As2990PuSyVylzAqUolQSQFApLDEXDguPKJxIvJqbCuTydnJuAR2H7oc0eiKkjpTSEZkKUprXuMo0Q0gt21BdnZy7b/AFMoA0hUTJzDopl7QFF1dZw5Q7x3GqFR/tJojpEgXbuPVDtEpLZNCai0tLkEhUkqVtKVsG2AOmCV8qJZykKH+YPhjVTjbmS6FXuiGVcgBNiYzFbWi4Bh4OUkspI1JINi6xl9WMrO0eq5DBLlnJ8s4Upx7hxoVO9Fa5vGKqaqStRTjSk/tFh3xSqnL4fvPlAk/QqvWCgO/wAoxdQ0XDz2Hml9HLRJKyUlLjInaeqM/FlQqamSUGd0XFgDsO4wrwq9qfq/jDxpkvh6i7hhHmIb44oND1E/8zrJlwnoJdicnvYcTaCkaBrQgjUTikuC9KSq+dyMSc87Q8SJdKex7PlKJcJJsnYfoiK9Sr6Ku4wd6MxS0zRMWxCQAEOSrCLDp3NxaOBTTEKKGqErR6yeb9JOIWd19FxCd42uTCOO+EE1Kvoq7jBNJRKWFDCctts33w45L6X5pLqHlVEwT5aUhWrwhISrFi9Y4vCGdHpErUUmVOQWBAWhiQXuA+VjGM6slyVxTp1k/wBML/lGVk6CmJyLf1whzR6NnkMZ7J2hSy1r5Q+Ssu2GY7ORg2b88o9lVIxBVyxByzY9cRnT8JODiH/xvqhZQUkuYo4gCRtcgK6riGydFUzeqB/jPxRdyn5SonzzMKFo6IDBiLPtce6FI0rL/b+qn4o07RNO2G4Sp8Reypu33QXVaJpwHSAf8Z84QVcqW/RQe9Te+HHpNB+nu9VPxR5R1mqqUVLKKUy5kvCzPrEKS7vsxOzQ1Xm39NghTrt2cGl90IFE8e6OaZZWop9XioEDvaHPplALMt+ofFFkzTAZ2WR1DzjLPqeEFDiP+p9UJ9K6PWmUVEoIcWSXOe5oRiSr6Ku4xvtCcuk0a1TBLK3TgZQFnIL+twijT35QJdVMExUtSSEhLJAaxJe6+MXnSw3trsVlV8N8t32ujDqlkZpI6wYqKrK9fFdmSCk7nJUCO4xsKerVUF5MqeshQHRQksSLP07DibR2UT2fm1Uz/q13zvd2vnlHo8PDh5006tTDLazfqjRUZWV9GMOSslC6eWFlIYEjELXUp9hvDUUMnpXR0f2R0mf1ehfLhmIUcm8JkIJci7dRWrPPhB2ilJmFYmJMkJ9UqBOO+xget45jIP0bo6RMOE6tFk3UBfEpKTtGWInqBgbm8l/UQP8ACPvEeTkoBYEkOA+8O1n4QTMlSQjEFnEX6PScbiXSzdsAFAppP0U/VHwwi0s3OZIGQVLb65jSSJckodS1BQAte54WjL6XUOcyWdsaG+0LPABi+UWmJoqJ6ApkiYoBgHz3wqTpacCSJqwTmcRcsGDnbYkdsXcpv0uo/iK98LIG8XMcZOOkdA/0zPZtdMbdjLdzxt/yZzVT1zjNmLWUBGElanD43YvHzmN1+TKpKE1RGZEsDg5XCwplZs92fRhRS8TkqffrFP73gyn0LIPzP9SvOM1LmF32xotD6SBVhVZwWPEB2isoWfPdiLS9BJC7I2n5xy74BOjpZZknvPnBU+qE1SSkjI97wQhTZkNDUY7Bm1PEyuToWXbo+J840NRoKRzRKtWXxZ4lbt2KFIq2Hq24mGB08DJ1eEZu79mTRrGMdiJVanifUx1ZQITPSALHid3XD7QdNSJC0zwzthuvi+XZCTTE0Y0rGYf+vGAOf/snvjnnFX5G0a07fUxp+UOipEUa105TjxIyUSWKgDYmPlHOlb/CNbymrAqQoMc059cYuEktgdWp4mFStITE+qspfPCWfui703UPi18x9+NT97wviQ7InMnuxpP0tNAwBTABIDAPYDbFA0rOBJE1bqzOIuWDBztsSO2KKr1j1D3CKYbd+ZMZOPLQP9Mz2bXTG3Yy3c8bf8mc1VQucZq1rKQjCStTh8bsX6o+cxuvyZVJQmqbM6sDg5XCwplZs92fRhRy8TkqfJzMU/vgyn0JIPzD9ZXnGalzCC+2NHofSIKsKrOCx4gO0VlCVee7EOl6CSFWRtPzjl3wCdHyyzJPefOCp9SJqklJDN4wQgtmQ0Uox2DOqeJlcnQsu3R8T5xoajQUjmiTqy+I3xK3bsUKBVsPV7zDE6eBk6vCM3d+G5o0io7ESq1PE+pjqyhQmekAWL7Tu64faEpqMBaZ4Z2w3Xxf1eyEmmJoxpWMw/l98Amv/ZPfHPOKvyNo1p2+pjP8olFSIo1rpynHiRkoksVXsTHyfnKt/hGt5TVmKQoMc059cYyEktgdWfiYXK0jMT6q1JfPCWfui705UO+vmPvxqfveF0SHZE5k92fWOSkxJp5QXk3vKny7IZ1BQFdFynrzt57oT8l8PNpWLcN+9T5QXpIgJ6Di9yCfBx5QzO+oZPVLfoYm6PrO72xDO+2IcLDN+22fjlCNcwvZa22Ob9sETQkSkKTOWZhJxJeyQHbY97bdsJuw1qNpZThJLvZs7wj0kp6iR+/L/nMcJmG7rXlZjt48M/6tHE8/LU7/AEpf85hiuYjlN+l1H8RXvhZDPlN+l1H8RXvhZAMkbz8l0oK5yDa0tjuLrjBxuPyZTWNRxCP98NcwZuTQrysf3Yrn06wCcJGEE9wNzDOQoloP0kSKWe7OUEW7vvi1IhxPnFDVLFUmU/RuLfuk5dkaYCEdJLOLFZxwDntzg8TVbj/XVD5gkHYBtBPXFhQGygBFU2YaC+cA7RAUL9LUrgfdCeZTkD1bRoqiaMiYDmEGIaHoYzlChpSuse+MrG65XSxqFHa6ffGFiQJEiRIALqr1j1D3CKYuqvWPUPcIpgAkbz8l0oK5yDa0tjuIK4wcbj8mU1jUcQj/AHw1zEzcmhXlY9UVz6dYBOFsIJ8DcwzpyS0HaTJFLPdnKCPu++LUicJ85oKpYqhKfo3FuCSRbsjTAQjpJZxYrOOAc9ucHiarcf66ofMEG4BmQ8WmWGyEAIqmzDQXzgbxAUL9LUrgfdCeZTkCyY0NTNGRMCTCDEMasYzlChpR6x74ysbrldLGoUdrp98YWJAkSJEgA+p8mW5tKcP0fvMMmG1LcHMA8klpFNLxJSejtB3q3EWhtrJf0Udyrf6oQXBWDHose3744aGcmUggMJdzhDu+WZ6bAcfwgeopQgspTHO18+owAUYkBhgUTa4yv6z7mF4U6QH94ktlrEfzmHGrR9Pw/GE9eP7xJ/iS/wCcw2yUjCcpv0uo/iK98LIZ8pv0uo/iK98LICiRquQc1KFzVKIFkhyWzd/cIysPuS9GqZrQkPZPY+KAD65oerQpmWk9SgYZcoCeazG3D+ZMfKZXJiaMge6G1HoCcASqZhSLl3a28PArgMqKU7Xb3Qaqj6uwwJoYYiQLttaxHAQ8RKS2TRsldEvQTTaXrigy2h3WSAEuH3m9m7oy9bWguBCegI7qJo/owKKgwIuaN8VUtYlaikrSk71O3hGbkVYp5SzHkK6x74xsbvlTo1SaVSypJS6cn2mMJAwJEiRIQF1V6x6h7hFMXVXrHqHuEUwASNVyDnJQqapRAskOS2bv7hGVh9yXo1TRNCQ9k+OKAD65oerQohlpPUoQy5RE81mNw/mTHymVyZmjIHuhtR6AnAEqm4Ui5d2tvECAZUUoFrsdu6DV0fV2GBNDjESBdtrWI4CHqZSWyaNkroluwlnUx4xQZbQ7rJACXDtmb2bujL1tcC4EJ6AtTuomwKKgwIuaN8VUtYlainGEn9p28IzcirFPKaY8hXWPfGNjd8qdGrTSqWVJKXT6r7TxEYSEwJEiRIANvouqqEykBCVFLWIS42nPtMFc+qvZr+zhroCsw0UlImBBZ7qbaYaI0qAA8xJISzuNrXs26AV9bCCkr5jHWS6jE9tXLSzWzxXfPwyiidXVGI4Jc3DZsSL5XdrZv2RpZel+iAuYhRGG6QlL4dpCWGI3yAjpOlhiKjNd/m4gwHVv4waAZbnlX7OZ9mY8kzJip0kzQUnWywAQxbE7t2xrE6UQzY05BukzecK9IkTKiQcWSpbEXB6Szv8A2YBiTSfIabOnTJomoAWoqALuAouHtnAv9nU720vuV5R7EjHGzLGzz+zud7aX3K8ofcluTk2kMwky5mPD85SWwv8Asl84kSO2hBTjdkuozRidN9lL+1V/xwDpCnnzSAdWEDNIWrpdZwZRIkbZMScxoL0aFSn+RQonM65Q6gPkrBoLXVqP/YQP89X/ABRIkPLSQObPOdrYjUIINrzj/wAUZSbyZmkligB7DEosOvBePIkJ0oy5jVRrkVHkpN+lL+sr4YDnchZpLiZLB61eUSJE9mplZ8yyZyQqjLMo1CMJYkdJrF8mgD+zqd7aX3K8o9iQ+zwQnVkzz+zqd7aX3K8oKlcialKCgT5WEuCMD553KXESJBkQDMZRN/J7OJfXS9n0tgbdHH9nU720vuV5R7Eh5EAzGef2dTvbS+5XlD7ktycm0ZmEmXMx4fnKS2F/2S+fhEiQZER5jNGJ032Uv7VX/HAOkaefNIB1YQM0iYrpdZwZdkeRIMmIlNhmjQqUD8ihROZ1yh1ADVWDQWusUf8AsIH+er/iiRIapoMTZ4atbEGQgg2Lzjl9lGTmcmppJYoAewxKsOvDeJEgdGMuYKbXIqPJSb9KX9ZXwwHN5CzSXEyWD1q8okSI7NTKzplkzkfVGUZRqEYSQSOk1r5NAH9nU720vuV5R7EiuzwQnVkzz+zqd7aX3K8oKl8ialKCgT5WEuCMD553KXESJBkQFjY6oeTy0S0JKkEpDbWNzwi46DVvT4+USJBkQDGyK0IrejsB8osXofoBLJCgSSpzcHYzW2RIkLJiZurJaFXoVW9Hd+EX0eicKwpTFikhthSVXy3EiJEgyIhmy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96" y="40936"/>
            <a:ext cx="2525688" cy="448310"/>
          </a:xfrm>
          <a:prstGeom prst="rect">
            <a:avLst/>
          </a:prstGeom>
        </p:spPr>
      </p:pic>
      <p:sp>
        <p:nvSpPr>
          <p:cNvPr id="9" name="テキスト ボックス 8"/>
          <p:cNvSpPr txBox="1"/>
          <p:nvPr/>
        </p:nvSpPr>
        <p:spPr>
          <a:xfrm>
            <a:off x="2791928" y="123478"/>
            <a:ext cx="6100552" cy="369332"/>
          </a:xfrm>
          <a:prstGeom prst="rect">
            <a:avLst/>
          </a:prstGeom>
          <a:noFill/>
        </p:spPr>
        <p:txBody>
          <a:bodyPr wrap="square" rtlCol="0">
            <a:spAutoFit/>
          </a:bodyPr>
          <a:lstStyle/>
          <a:p>
            <a:r>
              <a:rPr lang="ja-JP" altLang="en-US" dirty="0">
                <a:solidFill>
                  <a:schemeClr val="accent3"/>
                </a:solidFill>
              </a:rPr>
              <a:t>②ディスプレイ</a:t>
            </a:r>
            <a:r>
              <a:rPr lang="en-US" altLang="ja-JP" dirty="0">
                <a:solidFill>
                  <a:schemeClr val="accent3"/>
                </a:solidFill>
              </a:rPr>
              <a:t>( HDMI/DVI/VGA )</a:t>
            </a:r>
            <a:r>
              <a:rPr lang="ja-JP" altLang="en-US" dirty="0">
                <a:solidFill>
                  <a:schemeClr val="accent3"/>
                </a:solidFill>
              </a:rPr>
              <a:t>エンコーダーサポート</a:t>
            </a:r>
            <a:endParaRPr kumimoji="1" lang="ja-JP" altLang="en-US" dirty="0">
              <a:solidFill>
                <a:schemeClr val="accent3"/>
              </a:solidFill>
            </a:endParaRPr>
          </a:p>
        </p:txBody>
      </p:sp>
      <p:cxnSp>
        <p:nvCxnSpPr>
          <p:cNvPr id="10" name="直線コネクタ 9"/>
          <p:cNvCxnSpPr/>
          <p:nvPr/>
        </p:nvCxnSpPr>
        <p:spPr>
          <a:xfrm>
            <a:off x="2088232" y="4712396"/>
            <a:ext cx="7396696" cy="0"/>
          </a:xfrm>
          <a:prstGeom prst="line">
            <a:avLst/>
          </a:prstGeom>
        </p:spPr>
        <p:style>
          <a:lnRef idx="3">
            <a:schemeClr val="accent3"/>
          </a:lnRef>
          <a:fillRef idx="0">
            <a:schemeClr val="accent3"/>
          </a:fillRef>
          <a:effectRef idx="2">
            <a:schemeClr val="accent3"/>
          </a:effectRef>
          <a:fontRef idx="minor">
            <a:schemeClr val="tx1"/>
          </a:fontRef>
        </p:style>
      </p:cxnSp>
      <p:pic>
        <p:nvPicPr>
          <p:cNvPr id="11" name="図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5359" y="4923779"/>
            <a:ext cx="543145" cy="209635"/>
          </a:xfrm>
          <a:prstGeom prst="rect">
            <a:avLst/>
          </a:prstGeom>
        </p:spPr>
      </p:pic>
      <p:pic>
        <p:nvPicPr>
          <p:cNvPr id="7170" name="Picture 2" descr="http://u.jimdo.com/www55/o/s58a8c1f1bac47bbb/img/ic2ce64c72908658b/1414885313/std/imag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8986" y="725103"/>
            <a:ext cx="1390650" cy="99060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u.jimdo.com/www55/o/s58a8c1f1bac47bbb/img/ie2fd7801738ce53f/1413729189/std/imag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97613" y="2351220"/>
            <a:ext cx="1790700" cy="52387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u.jimdo.com/www55/o/s58a8c1f1bac47bbb/img/id4744760db36a51f/1413729223/std/imag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15816" y="3507854"/>
            <a:ext cx="1409700" cy="971551"/>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u.jimdo.com/www55/o/s58a8c1f1bac47bbb/img/i45896ec38d0b14e3/1413729319/std/image.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22386" y="2440585"/>
            <a:ext cx="1257926" cy="393102"/>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http://www.watchcam.co.kr/upload/catalogue/666180b2cf6c72847b055ebe0844c309.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39318" y="705507"/>
            <a:ext cx="1312674" cy="984506"/>
          </a:xfrm>
          <a:prstGeom prst="rect">
            <a:avLst/>
          </a:prstGeom>
          <a:noFill/>
          <a:extLst>
            <a:ext uri="{909E8E84-426E-40DD-AFC4-6F175D3DCCD1}">
              <a14:hiddenFill xmlns:a14="http://schemas.microsoft.com/office/drawing/2010/main">
                <a:solidFill>
                  <a:srgbClr val="FFFFFF"/>
                </a:solidFill>
              </a14:hiddenFill>
            </a:ext>
          </a:extLst>
        </p:spPr>
      </p:pic>
      <p:pic>
        <p:nvPicPr>
          <p:cNvPr id="16" name="図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7751" y="987574"/>
            <a:ext cx="1617985" cy="1584176"/>
          </a:xfrm>
          <a:prstGeom prst="rect">
            <a:avLst/>
          </a:prstGeom>
        </p:spPr>
      </p:pic>
      <p:sp>
        <p:nvSpPr>
          <p:cNvPr id="17" name="テキスト ボックス 16"/>
          <p:cNvSpPr txBox="1"/>
          <p:nvPr/>
        </p:nvSpPr>
        <p:spPr>
          <a:xfrm>
            <a:off x="731606" y="1456496"/>
            <a:ext cx="1348024" cy="646331"/>
          </a:xfrm>
          <a:prstGeom prst="rect">
            <a:avLst/>
          </a:prstGeom>
          <a:noFill/>
        </p:spPr>
        <p:txBody>
          <a:bodyPr wrap="square" rtlCol="0">
            <a:spAutoFit/>
          </a:bodyPr>
          <a:lstStyle/>
          <a:p>
            <a:r>
              <a:rPr lang="en-US" altLang="ja-JP" dirty="0">
                <a:solidFill>
                  <a:schemeClr val="bg1"/>
                </a:solidFill>
              </a:rPr>
              <a:t>In seamless</a:t>
            </a:r>
          </a:p>
          <a:p>
            <a:r>
              <a:rPr lang="en-US" altLang="ja-JP" dirty="0">
                <a:solidFill>
                  <a:schemeClr val="bg1"/>
                </a:solidFill>
              </a:rPr>
              <a:t>Available</a:t>
            </a:r>
            <a:endParaRPr kumimoji="1" lang="ja-JP" altLang="en-US" dirty="0">
              <a:solidFill>
                <a:schemeClr val="bg1"/>
              </a:solidFill>
            </a:endParaRPr>
          </a:p>
        </p:txBody>
      </p:sp>
      <p:sp>
        <p:nvSpPr>
          <p:cNvPr id="5" name="テキスト ボックス 4"/>
          <p:cNvSpPr txBox="1"/>
          <p:nvPr/>
        </p:nvSpPr>
        <p:spPr>
          <a:xfrm>
            <a:off x="3995936" y="1286639"/>
            <a:ext cx="1398612" cy="276999"/>
          </a:xfrm>
          <a:prstGeom prst="rect">
            <a:avLst/>
          </a:prstGeom>
          <a:noFill/>
        </p:spPr>
        <p:txBody>
          <a:bodyPr wrap="square" rtlCol="0">
            <a:spAutoFit/>
          </a:bodyPr>
          <a:lstStyle/>
          <a:p>
            <a:r>
              <a:rPr kumimoji="1" lang="en-US" altLang="ja-JP" sz="1200" dirty="0"/>
              <a:t>HDMI / VGA / DVI</a:t>
            </a:r>
            <a:endParaRPr kumimoji="1" lang="ja-JP" altLang="en-US" sz="1200" dirty="0"/>
          </a:p>
        </p:txBody>
      </p:sp>
      <p:sp>
        <p:nvSpPr>
          <p:cNvPr id="20" name="テキスト ボックス 19"/>
          <p:cNvSpPr txBox="1"/>
          <p:nvPr/>
        </p:nvSpPr>
        <p:spPr>
          <a:xfrm>
            <a:off x="3995936" y="2870815"/>
            <a:ext cx="1944216" cy="276999"/>
          </a:xfrm>
          <a:prstGeom prst="rect">
            <a:avLst/>
          </a:prstGeom>
          <a:noFill/>
        </p:spPr>
        <p:txBody>
          <a:bodyPr wrap="square" rtlCol="0">
            <a:spAutoFit/>
          </a:bodyPr>
          <a:lstStyle/>
          <a:p>
            <a:r>
              <a:rPr kumimoji="1" lang="en-US" altLang="ja-JP" sz="1200" dirty="0"/>
              <a:t>HDMI / VGA / DVI / HD-SDI</a:t>
            </a:r>
            <a:endParaRPr kumimoji="1" lang="ja-JP" altLang="en-US" sz="1200" dirty="0"/>
          </a:p>
        </p:txBody>
      </p:sp>
      <p:sp>
        <p:nvSpPr>
          <p:cNvPr id="21" name="テキスト ボックス 20"/>
          <p:cNvSpPr txBox="1"/>
          <p:nvPr/>
        </p:nvSpPr>
        <p:spPr>
          <a:xfrm>
            <a:off x="3995936" y="4155926"/>
            <a:ext cx="1398612" cy="276999"/>
          </a:xfrm>
          <a:prstGeom prst="rect">
            <a:avLst/>
          </a:prstGeom>
          <a:noFill/>
        </p:spPr>
        <p:txBody>
          <a:bodyPr wrap="square" rtlCol="0">
            <a:spAutoFit/>
          </a:bodyPr>
          <a:lstStyle/>
          <a:p>
            <a:r>
              <a:rPr kumimoji="1" lang="en-US" altLang="ja-JP" sz="1200" dirty="0"/>
              <a:t>HDMI / VGA / DVI</a:t>
            </a:r>
            <a:endParaRPr kumimoji="1" lang="ja-JP" altLang="en-US" sz="1200" dirty="0"/>
          </a:p>
        </p:txBody>
      </p:sp>
      <p:sp>
        <p:nvSpPr>
          <p:cNvPr id="22" name="テキスト ボックス 21"/>
          <p:cNvSpPr txBox="1"/>
          <p:nvPr/>
        </p:nvSpPr>
        <p:spPr>
          <a:xfrm>
            <a:off x="7277844" y="1275606"/>
            <a:ext cx="1398612" cy="276999"/>
          </a:xfrm>
          <a:prstGeom prst="rect">
            <a:avLst/>
          </a:prstGeom>
          <a:noFill/>
        </p:spPr>
        <p:txBody>
          <a:bodyPr wrap="square" rtlCol="0">
            <a:spAutoFit/>
          </a:bodyPr>
          <a:lstStyle/>
          <a:p>
            <a:r>
              <a:rPr lang="en-US" altLang="ja-JP" sz="1200" dirty="0"/>
              <a:t>HD-SDI</a:t>
            </a:r>
            <a:endParaRPr kumimoji="1" lang="ja-JP" altLang="en-US" sz="1200" dirty="0"/>
          </a:p>
        </p:txBody>
      </p:sp>
      <p:sp>
        <p:nvSpPr>
          <p:cNvPr id="23" name="テキスト ボックス 22"/>
          <p:cNvSpPr txBox="1"/>
          <p:nvPr/>
        </p:nvSpPr>
        <p:spPr>
          <a:xfrm>
            <a:off x="7308304" y="2715766"/>
            <a:ext cx="1398612" cy="461665"/>
          </a:xfrm>
          <a:prstGeom prst="rect">
            <a:avLst/>
          </a:prstGeom>
          <a:noFill/>
        </p:spPr>
        <p:txBody>
          <a:bodyPr wrap="square" rtlCol="0">
            <a:spAutoFit/>
          </a:bodyPr>
          <a:lstStyle/>
          <a:p>
            <a:r>
              <a:rPr kumimoji="1" lang="en-US" altLang="ja-JP" sz="1200" dirty="0"/>
              <a:t>HDMI / VGA / DVI</a:t>
            </a:r>
          </a:p>
          <a:p>
            <a:r>
              <a:rPr lang="en-US" altLang="ja-JP" sz="1200" dirty="0"/>
              <a:t>HD-SDI / </a:t>
            </a:r>
            <a:r>
              <a:rPr lang="en-US" altLang="ja-JP" sz="1200" dirty="0" err="1"/>
              <a:t>YPbPr</a:t>
            </a:r>
            <a:r>
              <a:rPr lang="en-US" altLang="ja-JP" sz="1200" dirty="0"/>
              <a:t> /FC</a:t>
            </a:r>
            <a:endParaRPr kumimoji="1" lang="ja-JP" altLang="en-US" sz="1200" dirty="0"/>
          </a:p>
        </p:txBody>
      </p:sp>
      <p:pic>
        <p:nvPicPr>
          <p:cNvPr id="2050" name="Picture 2" descr="http://u.jimdo.com/www55/o/s58a8c1f1bac47bbb/img/i0cc98e6da85a2cb7/1413686577/std/image.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5575" y="2782842"/>
            <a:ext cx="1142765" cy="73463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u.jimdo.com/www55/o/s58a8c1f1bac47bbb/img/i0a2f6fdc2611c298/1413686221/std/image.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31974" y="3253172"/>
            <a:ext cx="863762" cy="83477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u.jimdo.com/www55/o/s58a8c1f1bac47bbb/img/i2d3835d86c16ee63/1413685985/std/image.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5073" y="3630951"/>
            <a:ext cx="725355" cy="725355"/>
          </a:xfrm>
          <a:prstGeom prst="rect">
            <a:avLst/>
          </a:prstGeom>
          <a:noFill/>
          <a:extLst>
            <a:ext uri="{909E8E84-426E-40DD-AFC4-6F175D3DCCD1}">
              <a14:hiddenFill xmlns:a14="http://schemas.microsoft.com/office/drawing/2010/main">
                <a:solidFill>
                  <a:srgbClr val="FFFFFF"/>
                </a:solidFill>
              </a14:hiddenFill>
            </a:ext>
          </a:extLst>
        </p:spPr>
      </p:pic>
      <p:pic>
        <p:nvPicPr>
          <p:cNvPr id="2" name="図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79034" y="4054301"/>
            <a:ext cx="999083" cy="999083"/>
          </a:xfrm>
          <a:prstGeom prst="rect">
            <a:avLst/>
          </a:prstGeom>
        </p:spPr>
      </p:pic>
      <p:sp>
        <p:nvSpPr>
          <p:cNvPr id="3" name="スライド番号プレースホルダー 2"/>
          <p:cNvSpPr>
            <a:spLocks noGrp="1"/>
          </p:cNvSpPr>
          <p:nvPr>
            <p:ph type="sldNum" sz="quarter" idx="12"/>
          </p:nvPr>
        </p:nvSpPr>
        <p:spPr/>
        <p:txBody>
          <a:bodyPr/>
          <a:lstStyle/>
          <a:p>
            <a:fld id="{E7F9721E-9075-49C7-B164-96523C2653BD}" type="slidenum">
              <a:rPr kumimoji="1" lang="ja-JP" altLang="en-US" smtClean="0"/>
              <a:t>33</a:t>
            </a:fld>
            <a:endParaRPr kumimoji="1" lang="ja-JP" altLang="en-US"/>
          </a:p>
        </p:txBody>
      </p:sp>
    </p:spTree>
    <p:extLst>
      <p:ext uri="{BB962C8B-B14F-4D97-AF65-F5344CB8AC3E}">
        <p14:creationId xmlns:p14="http://schemas.microsoft.com/office/powerpoint/2010/main" val="7042311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5" descr="data:image/jpeg;base64,/9j/4AAQSkZJRgABAQAAAQABAAD/2wCEAAkGBxQTEhQUExIWFBUXGBwXGBgVFRseGhYYFhoZGhcdGBgYHSggGBolGxcWITEhJSkrLy4uGh8zODMsNygtLisBCgoKDg0OGhAQGywkHyQsLCwsLCw2LSwsLCwsLCwsLCwsLiwsLCwsLCwsLCwtLCwsLCwsLCwsLCwsLCwsLCwsLP/AABEIAKYBMAMBIgACEQEDEQH/xAAbAAACAwEBAQAAAAAAAAAAAAAEBQADBgIBB//EAEwQAAECBAIFCAUHCQcEAwAAAAECEQADBCESMQUTQVFhBhQicYGRodEVMlOx0iNCUpKTweEHMzRUYnJzsvAXJIKDosLTFkOU8URkdP/EABkBAAMBAQEAAAAAAAAAAAAAAAABAgMEBf/EADMRAAIBAgQDBwMEAQUAAAAAAAABAgMREhMhUQQxkRRBUmGh4fAycYEiQrHRwiMkQ1PB/9oADAMBAAIRAxEAPwDMUFZNK6tKDjmCYRLSoApShKy7C2wAP1b4X6d0jPTNAC2VhDplpZIVuAveGUyqwTJ3ySVOpWE4mY4i5ZrwIZkwudWkiznr3lo0fE/6eH/0FwUlVc7u21vfkbek0KEahE1C5pUka2YJihhWXewUAEg4RllvYwV6Klfq8zP25y3+vHznGr2cvw8oNTVS8ABo0lW1Wtsd5w4bd8HaPIvsr3fT3N7J0NJJYypibO5mqbqcKzj2i5MoKqmay5iEISmXJ1qg80OpfSBxHo6tg+ZPBvmmJXspfcPKPXVtlS+4eUS690NcM0769Pc+vS+TtMUIVzOcCodJPOFOhQLN+cvdy42Nvi08maa391m3/wDsKtc5/KcPGPl0iSUoSV6PxbcTlIUDcfNZma4gCo9Y4ZCEjYksW7W3ws/5cvsrte0unufXf+nKZnNJO/8AIWe4CZf+s4D5SckpWBeoSuUUYZhmCapTpSoa1OFZIfBiI2uBHzOnnoCWXSoWb3CwnqcYT90WCplfqaOB1mVh+zvBPa3GHnk9m+/T3N2NDSXV8mo7UtNmMU2uS7A3dg9h2R4nRMot/d5o/wA47/34+chSvZy/DygqjqEANNpkqzulQBGTBmY7e+Gq9vnsJ8M3v09zdnRUr9Xm/bH44H5R6BSKeaafEmalONLLUXw3KWUSLgEdbRjzVynP9zSzhvlbgbXOG8CLmks0mWGDG4Ll87i2y3CDPF2Z+fT3FI0xP9qrw8o99Lz/AGqvDyhprl/QR4eUX0lUx6chKxbJTEZu1r7O6M8x7mmR5PoI/S8/2qvDyj30vP8Aaq8PKNJMrZVwmka1iZrl2LWwtm0Vz6xJSQilSlWwmbia+7CNloMx7hkeT6Gf9Lz/AGqvDyiel5/tVeHlDTWr9mjw8o9M1f0EeHlBmPcMjyfQVel5/tVeHlHnpef7VXh5Q3xTPZJ7vwg7nKf1O+35Tdmww2zG23jBmPcMjyfQzfpef7VXh5RPS8/2qvDyhqZkz2aN2zPuiaxeerS3Z5QZj3DI8n0FXpef7VXh5RPTE/2qvDyjRSakJSy6QKVvx4c8rYf/AHAWtX9BHh5QZr3DI8n0FJ0xP9qrw8oZcmqoTcXOayZKZm6SEO+J+lMSQWYWF7x3rV+zR4eUTWr9mjw8oTm33lwpYXrG/wB17nWnKhEpcrU1syYlT4+khZQxDF5aQMntErqmXLnSgmtmLlkHHcKwnogF5abeso4TfocRHOtX7NHh5RNav2aPDyhYpeL1KcE1bD6e4dpSqppEzCitm1CChKsXrYTfEnFKADnotuYvnGeOmlFQabPA1hdwGEtzhZrm2F7vnDPWr9mjw8omtX7NHh5RrHiJKCi7O3f3v7nL2P8AU5Xlr3dy+wBP0yXn4Js1mTqXB9b5z2y3PAY0vOYfLzn2jCN29t8O9av2aPDyia1fs0eHlBKu276FR4Wyt+roJV6YnXadOfZZLdtodaL03K1A10xZmh3Hyrm5YjCnDk23ZE1q/Zo8PKJrV+zR4eUS6rKXD236B9Vygo2Rq9a7dNzNueHRtHdVpukUqUmnVOKlYArHrPXKg4YhiG3wt1q/Zo8PKGmjlJISFITjKnDDIJUnI/4kxLqPctUVazXVHUpc4TJ2qD/KdL1c8SsPrdsAJWrpFwDiDhy5L5hrZwTMlS1TJmsVh6Zbou4xKfq2QKkIYgg5hr7Nrhs2498YSO+A/Cq5h0A1+k0rLrbb4wj0jNXrDrE4V2cBhsDWTbJjBXMqZv0g9WpJvs2t2wHUSkBTJVjFmVhIew2HJsuyKZMV8sUa3hE1vCO8I3CJhG4Qi9TWT5VVzeSSuVgMtBQGLhOEYX6ObNGekKmCd0ACu+5si+fB4YTUUerRhmK1mFOMdJgphiA6LZvCtEuWVsVMneznhbrjP9/z+Ttk/wDbNX2/d/iMyurbIcbovc993HY0VpXVMphZy90Z4lP/AKsXfAxpadvzp+ofL+njwU0i/wAoeHQOTke5i0a3POt8sd186ex1hDYw4Ck+vhDWH7LcINx1j5B+tHH8etuEK6iTJHqKKrjNLDC1+14v5rT+1Lfwz5f08A2vlghEyqxWHSYbUZdNs7fTiudNqcPSsMC9qB0LYxvva23ZA6aaQ95hbfqzxe31e8x4qnkgWWSWNghukPVFzkb32QBb5YP0Yur1fySApDbRLO026QexctA2mJk9k69IFyx6Fywe6M9nfHFNSyFJdc7VqbLVlW3eNhGyK6qnlJA1czHc2KClsr3JBf7oAS19gPW8Imt4R3hG4RMI3CEXqca3hBdDNmNN1ZwjVqx9MJdHzhfPqF4HwjcItky5bKxuCEkpwgF1bAXNhxgFLkHSVz8MtpiWthGJLp6NncdG1ni9C6rGGmoCr9LWIt6r9JmGzugBMqQyXK3+dYNlfD279kdpk02K6pmH91L7G2tv8IZDXyxZRzajpYFpHSOL5RAvZ7q2G2Ru2VoEmzV6pLkFD2GIEg37tsdypUi+JSxcsyUlxZnvY5xUtEvCGfG93AZr5eEBVguiVNCiJcxILJc42229cXYufGB9JTpmIa04lNYhaVWc7UuM3jqUiST08YDDJlF/nOSzWytFVRLlg9AkhvnJAL32AnhEx5Df1fP5B9bwia3hHeEbhEwjcIY9TjW8Imt4R3hG4RMI3CANTjW8Imt4R3hG4RMI3CANTjW8Imt4R3hG4RMI3CANTjW8Imt4R3hG4RMI3CANTjW8INoS65XUv+eVAuEbhBdEPlJXUv8Amkw0RU5flHSh8pN+S1nTO+zKVawOf3QNKlqwqZIIdL2Fi9hk98rQxmowrmNWU6HWpxrFPZRZ+jmHgYUaP1ql+udn+GCUWyY1YLvLtciwNEl7/OmB/pW4F+qF1SkFRKUBAt0XJawe5vc3hyKyazekZLfxlfDCvS8yYiaROJUtknEGIWkgYFJUCyklLMfveG7ocHGT0fqC6o8ImqMezZpS2JKkvliSz9Tm+Y74r52OPd+MTc1sa6dPnaiUDSAAIQAvGnpgJDFm25txjPpB1jmWFZ9DsO4bM+yIrlBNKUpMxRSkAJGFNgmw7mgZGkSFYgSFb2HnEW/Vc6XVTounr6W/sZE2/RB1sq3+m2Y7o4Tt/uwN9yrdJVsrbU/4eEC+mZn01/0538T3x4nTCxktYfdxJJ27yYu5x4GXVQJB+QSgYhcBVreq535tBOK/6IOpldvzer+jC2bpNSvWWtV3ve4DDbutFp03M9ovw48eJ74LhgYUiyn5qDlYhV/W3B73+rwjiY5BanSnoqDsotk6huKfB4GGmFguFrBtfbZ228T3x5M0ss2K1nMdis9u2C4YGGUq0pQy6VMy3rOtNnLHo2zs/BoprsKmaSJRcuylXysystscU2nJksYUTFpG4ZX4PHNTpdcwALWtbXGK7P28ILjUNSnVHhE1R4Rzzoce78YnOhx7vxguVhOtUeEE0iFALaWmY6CHKSrVj6YbIjeYE50OPd+MdJrmcAqAIYttBzBvccILicdBjLSvCj+7SyLMTLLr6O0j1rX8YtRrMYajlE36OpUQfV+a99nfxhYnSagGC1gDIAm1m+lutHXpZeesmdeI/FBcnAF04WMTUyF9I5y1HDk4DHIbtjwPMQrVpGrSA9lhJc52Ktv4RUjSig7LWHLlibnj0rmODXWYlTbtnc8Fx4BjKTMC/wAwiYWTYy3YbLIYXy8IGrUKKry0yi3qpSoA3N2USf8A1FEvSBT6qlJ/dtllkYk2vKi6ipRydV/eYS0VinG7ueao8ImqPCOedDj3fjE50OPd+MO4YTrVHhE1R4Rzzoce78YnOhx7vxguGE61R4RNUeEc86HHu/GJzoce78YLhhOtUeETVHhHPOhx7vxic6HHu/GC4YTrVHhE1R4Rzzoce78YnOhx7vxguGE61R4QdQBlyepf88qF/Ohx7vxhjRVgGrBlqdShhWQ1ioAsdocB+oQJkzg2tDt1ylTTq5U1BnKXhWFnERiASoJbGOkDhLh2MeHSygog6PpsSc080UCl2IdOzIs42mFulqxetmpBYBasuv3wGirmAqUJi8SmxHEXUwYOczYkR0VO7AeTRw2eZ6bHc2WpXSwkBrYZagGuc2uL5kktttDqgCZ0pMioRNeW5lLQnpiWpypCkrAxId1Av0XVsMJDXzWbWrZmbEWbqyjS8jVKnTJhmTJiikJwkrNnxO0ZvEdEZUYu6uOhpNZP5+eVZvzaS7ZbDkzDqgSvKZ4AXUTyz5SpST0gxBKVOQRsyh1zNJU5Usk2czC7d8E0+gpJ+afrGFaRarU1v6GDnaPpUljMqLbpcv4445nSe0qPs5fxxoNL6PlBdgcztOUAnRsuzA95ilTb7iu1Q3foLxQUvtKj7OX8cdnRdMz46hv4cv44dSdCItY95jQ1GgJHNEqwqfFniO7ri1Qb2JfGQ3fofPDT0jtrKl/4cv447XR0gD6yp+zl/HBVXo9CZ6QBY8eEPtB0NIy0zyzthdR4vl2RlKDTtoaLiYW5v0MiuXRj/uVP2cv444ei9pU/ZS/jjScstE0iKZS5CklWJOS3zLG0YPDCwy8g7TDd+hoKSip5v5vni7hPRkyzc5Oy7RZ6Lks+rr2y/RRs/wAXEQgkT1ofBMWh88C1JfrY3i/0pPfFzic+/Wr84eF7EviY7seeiqXAF62oYgM0pBLkAgWVcsRaKVUNKCUk1gUM083DpfJw7jtgRKVKSka+WgMGBUxGEJ7ibMfKKsC0kqFWglRGI6wkqYFsRzNrPl4PM8OmG/L1LoqrZucvtbboHc1pGfHVtm+oDN14oup9GUqjhC6oFnZUgAte4BOVjC5esbDzxBSBkJpa7uG7N20QXo+pmawvUGayQQoKUcL4rdJiD5xBvhe/zoGp0DTksJtQ+f5pOW/OL5GjZKUlKaieAXcatF3YF78BFfPVlWIzFE5OVF2juUYLjwPvfzoV1yJBdMypqFbT8lL84E5jR+2n/Zo+KOa1fS7TA0MWC3J/x/QaNHUntp/2aPijs6JpQH1s9v4aPigaXLhnNvJHXFKIYXu/QWmko3bXVD/wkfFHSqGjAfW1H2SPigGaGmDj5QxoJiAFBZGxn7Yh6MrB5v0/oHXJoh/3qj7JHxRxhofbVH2SPijrTcuXqyUlLuMjxhFIl4lBOJKX2qLAW2mFcMHm/n4NJSaOppv5tVWu4T0ZCTc5OyrR36IkM+Gub/8AL+MKZNIuX6lZJQ+eCoUH+qLxembOJxc/uwP6Qt3IdrnMZcD3wyHF+L50HdJydpJiUEVU0FaQsJ1ct8J2tjygn/pGm/WJ32SPjgTk/RY5EtZnrQWKQEpl2SksACUvshjzC7c7md0v4Y2tFczhdWtucyeRUhb4Z09TXLSUG3Vji1XIGWPn1P8A46fijk0BGVXN2bJe0j9mPVURb9Mm90v4YdohmVtyhfI+nBINROBBY/JIsRn8+LZPJinCpf8AeJxwKBA1SN4P04goH/8AlzO6X8MDYjLnJSZylglGEkJzKiD6qcrQJRYpVay5syGl1fLzf31e8wJignTH5+b++r3wHFnMd4o0vIyqKBPIzIQBwcrjLxqOREnFrw7WQx3EFcNcxMdS5pd9saPQ+kQVYVWcFjxAdoSGiXuB/diudJWAThIwgnjYG53RrZMi9jipqBNUkpIyJ7Xi+WWZ2aMvQVShUplWCbi2Xqk5dkaYCFaxSdwkVbD1bcYZHTqTJ1eHa74uzJoSFA2gmLDKG4Q1KwmribTE0Y0rGYf+vGAjX8D74ZaWpXAy7ITrp22GMppNlq6RTpKsCkEXzGcKMUGVqGEARK0Bs7xRMUcRIYF9Qq/Yn+URXijqo9bsT/KIqhLkgO8UabkbVYBPIzIQBwcrjLRqOREnFrw7WQx3EFcUuYmx1Lml32xo9D6QSVYVWcFj1B2hIaJYtY/uxXOlLAJwkYQTxyNzujWyZF2jioqBNUkpIyJ7Xi9BbNmjMaPqlCpEqwTcWysknLsjSgQuRSdwkVTD1bcYZK04kydXh2u+LsyhIUDaCYsMsNkIalYTVxNpiaAtKxmH8vvgI1/A++GWlqVwMuyE65DbC0ZSSbNE2kUaSrApBF8xmIU4oMrEMIAiUrA2d4omKOIkMVzb8np4FOjov6239o8YbJqJeAuhWsezHotte7vn4RlNE6XlolJSpRBDv0T9IwX6dlfTP1TGTmr8z0I8PUcU1FjlU/8AZ3bTvHGIaj9nxPnAejdKpUSpCVTMIuAg2fIluowJM0xLSSlSlAixBQbEQsa3H2eo3bCxuiq3obhi/GFlct6iVZulL2/tGKfTsr6Z+qYqTWJmTpRSXAXLGTfOJ++KU03oZVqFSELyT/Ij0x+fm/vq98BwVpj8/N/fV7zAcaHGdRpeRc1jN4hP+6MxDjk1MCVqJIFgLls3f3CAD6JIUS0H6SJFLPcXKCPu++FuiJyVEMQeoww5Qk81mNmwHepMO4mjB0ko4sbDENuEOe1nhgJytxjiilO12O78YNVRnZ4GNBFKKreGgszwdvjAU2mO8xQZbQgDamYMjAcxjAtRN/p4FFQ0JjRVpqUAgna4hDDbSkx0HrEJ4hjOokcxIALqj1uxP8oiuOqj1uxP8oiuEuSA6jS8iprGbxCf90ZiHPJmYlK1EkCwFy2bv7hDA+iSFEtBukyRSz3Fygj7vvhdoiclRDEHtg/lETzWY2dh3qTDTFYwlJLOLGwxDbhDntZ4YCcrcYEogFJmEzMJS/R6N2GTlYPcDEK+ilWtS6iAQCcSHJDqszW2E5iLuIPRVbxBevB2jvhNXMiYpAnomAAELBOFTgEgM9w5HYYXHSDFul93fCuBo6lYyMBzGgObOtnsgYVBgY7lem5YCCdriEMNtKTHQesQniBnUSOYkADKsVJkyZC1StYqaFkkqZsCgBkL2PhAXpWR+rD7Q/DE5Wfo1F1Tf5kxloVh4pbmp9KyP1YfaH4YnpWR+rD7Q/DCCRUJAYywrPbvZtmxvExTOWCSQMI3DZB+Axy8zS+lZH6sPtD8MaKlkoSqlVLThEzVTGd2Kjva+Qj5pH0ylyof3JHvgsDk3zYj0x+fm/vq95gOHWl9ELK5swEMZimAcl3yZs4XK0ZNClIMuYFJbEnVqdL5ONjw5LDzCEXP6dQaC6CkMwLCQ9h4vFXMpjYsK8LO+As2990PuSyVylzAqUolQSQFApLDEXDguPKJxIvJqbCuTydnJuAR2H7oc0eiKkjpTSEZkKUprXuMo0Q0gt21BdnZy7b/AFMoA0hUTJzDopl7QFF1dZw5Q7x3GqFR/tJojpEgXbuPVDtEpLZNCai0tLkEhUkqVtKVsG2AOmCV8qJZykKH+YPhjVTjbmS6FXuiGVcgBNiYzFbWi4Bh4OUkspI1JINi6xl9WMrO0eq5DBLlnJ8s4Upx7hxoVO9Fa5vGKqaqStRTjSk/tFh3xSqnL4fvPlAk/QqvWCgO/wAoxdQ0XDz2Hml9HLRJKyUlLjInaeqM/FlQqamSUGd0XFgDsO4wrwq9qfq/jDxpkvh6i7hhHmIb44oND1E/8zrJlwnoJdicnvYcTaCkaBrQgjUTikuC9KSq+dyMSc87Q8SJdKex7PlKJcJJsnYfoiK9Sr6Ku4wd6MxS0zRMWxCQAEOSrCLDp3NxaOBTTEKKGqErR6yeb9JOIWd19FxCd42uTCOO+EE1Kvoq7jBNJRKWFDCctts33w45L6X5pLqHlVEwT5aUhWrwhISrFi9Y4vCGdHpErUUmVOQWBAWhiQXuA+VjGM6slyVxTp1k/wBML/lGVk6CmJyLf1whzR6NnkMZ7J2hSy1r5Q+Ssu2GY7ORg2b88o9lVIxBVyxByzY9cRnT8JODiH/xvqhZQUkuYo4gCRtcgK6riGydFUzeqB/jPxRdyn5SonzzMKFo6IDBiLPtce6FI0rL/b+qn4o07RNO2G4Sp8Reypu33QXVaJpwHSAf8Z84QVcqW/RQe9Te+HHpNB+nu9VPxR5R1mqqUVLKKUy5kvCzPrEKS7vsxOzQ1Xm39NghTrt2cGl90IFE8e6OaZZWop9XioEDvaHPplALMt+ofFFkzTAZ2WR1DzjLPqeEFDiP+p9UJ9K6PWmUVEoIcWSXOe5oRiSr6Ku4xvtCcuk0a1TBLK3TgZQFnIL+twijT35QJdVMExUtSSEhLJAaxJe6+MXnSw3trsVlV8N8t32ujDqlkZpI6wYqKrK9fFdmSCk7nJUCO4xsKerVUF5MqeshQHRQksSLP07DibR2UT2fm1Uz/q13zvd2vnlHo8PDh5006tTDLazfqjRUZWV9GMOSslC6eWFlIYEjELXUp9hvDUUMnpXR0f2R0mf1ehfLhmIUcm8JkIJci7dRWrPPhB2ilJmFYmJMkJ9UqBOO+xget45jIP0bo6RMOE6tFk3UBfEpKTtGWInqBgbm8l/UQP8ACPvEeTkoBYEkOA+8O1n4QTMlSQjEFnEX6PScbiXSzdsAFAppP0U/VHwwi0s3OZIGQVLb65jSSJckodS1BQAte54WjL6XUOcyWdsaG+0LPABi+UWmJoqJ6ApkiYoBgHz3wqTpacCSJqwTmcRcsGDnbYkdsXcpv0uo/iK98LIG8XMcZOOkdA/0zPZtdMbdjLdzxt/yZzVT1zjNmLWUBGElanD43YvHzmN1+TKpKE1RGZEsDg5XCwplZs92fRhRS8TkqffrFP73gyn0LIPzP9SvOM1LmF32xotD6SBVhVZwWPEB2isoWfPdiLS9BJC7I2n5xy74BOjpZZknvPnBU+qE1SSkjI97wQhTZkNDUY7Bm1PEyuToWXbo+J840NRoKRzRKtWXxZ4lbt2KFIq2Hq24mGB08DJ1eEZu79mTRrGMdiJVanifUx1ZQITPSALHid3XD7QdNSJC0zwzthuvi+XZCTTE0Y0rGYf+vGAOf/snvjnnFX5G0a07fUxp+UOipEUa105TjxIyUSWKgDYmPlHOlb/CNbymrAqQoMc059cYuEktgdWp4mFStITE+qspfPCWfui703UPi18x9+NT97wviQ7InMnuxpP0tNAwBTABIDAPYDbFA0rOBJE1bqzOIuWDBztsSO2KKr1j1D3CKYbd+ZMZOPLQP9Mz2bXTG3Yy3c8bf8mc1VQucZq1rKQjCStTh8bsX6o+cxuvyZVJQmqbM6sDg5XCwplZs92fRhRy8TkqfJzMU/vgyn0JIPzD9ZXnGalzCC+2NHofSIKsKrOCx4gO0VlCVee7EOl6CSFWRtPzjl3wCdHyyzJPefOCp9SJqklJDN4wQgtmQ0Uox2DOqeJlcnQsu3R8T5xoajQUjmiTqy+I3xK3bsUKBVsPV7zDE6eBk6vCM3d+G5o0io7ESq1PE+pjqyhQmekAWL7Tu64faEpqMBaZ4Z2w3Xxf1eyEmmJoxpWMw/l98Amv/ZPfHPOKvyNo1p2+pjP8olFSIo1rpynHiRkoksVXsTHyfnKt/hGt5TVmKQoMc059cYyEktgdWfiYXK0jMT6q1JfPCWfui705UO+vmPvxqfveF0SHZE5k92fWOSkxJp5QXk3vKny7IZ1BQFdFynrzt57oT8l8PNpWLcN+9T5QXpIgJ6Di9yCfBx5QzO+oZPVLfoYm6PrO72xDO+2IcLDN+22fjlCNcwvZa22Ob9sETQkSkKTOWZhJxJeyQHbY97bdsJuw1qNpZThJLvZs7wj0kp6iR+/L/nMcJmG7rXlZjt48M/6tHE8/LU7/AEpf85hiuYjlN+l1H8RXvhZDPlN+l1H8RXvhZAMkbz8l0oK5yDa0tjuLrjBxuPyZTWNRxCP98NcwZuTQrysf3Yrn06wCcJGEE9wNzDOQoloP0kSKWe7OUEW7vvi1IhxPnFDVLFUmU/RuLfuk5dkaYCEdJLOLFZxwDntzg8TVbj/XVD5gkHYBtBPXFhQGygBFU2YaC+cA7RAUL9LUrgfdCeZTkD1bRoqiaMiYDmEGIaHoYzlChpSuse+MrG65XSxqFHa6ffGFiQJEiRIALqr1j1D3CKYuqvWPUPcIpgAkbz8l0oK5yDa0tjuIK4wcbj8mU1jUcQj/AHw1zEzcmhXlY9UVz6dYBOFsIJ8DcwzpyS0HaTJFLPdnKCPu++LUicJ85oKpYqhKfo3FuCSRbsjTAQjpJZxYrOOAc9ucHiarcf66ofMEG4BmQ8WmWGyEAIqmzDQXzgbxAUL9LUrgfdCeZTkCyY0NTNGRMCTCDEMasYzlChpR6x74ysbrldLGoUdrp98YWJAkSJEgA+p8mW5tKcP0fvMMmG1LcHMA8klpFNLxJSejtB3q3EWhtrJf0Udyrf6oQXBWDHose3744aGcmUggMJdzhDu+WZ6bAcfwgeopQgspTHO18+owAUYkBhgUTa4yv6z7mF4U6QH94ktlrEfzmHGrR9Pw/GE9eP7xJ/iS/wCcw2yUjCcpv0uo/iK98LIZ8pv0uo/iK98LICiRquQc1KFzVKIFkhyWzd/cIysPuS9GqZrQkPZPY+KAD65oerQpmWk9SgYZcoCeazG3D+ZMfKZXJiaMge6G1HoCcASqZhSLl3a28PArgMqKU7Xb3Qaqj6uwwJoYYiQLttaxHAQ8RKS2TRsldEvQTTaXrigy2h3WSAEuH3m9m7oy9bWguBCegI7qJo/owKKgwIuaN8VUtYlaikrSk71O3hGbkVYp5SzHkK6x74xsbvlTo1SaVSypJS6cn2mMJAwJEiRIQF1V6x6h7hFMXVXrHqHuEUwASNVyDnJQqapRAskOS2bv7hGVh9yXo1TRNCQ9k+OKAD65oerQohlpPUoQy5RE81mNw/mTHymVyZmjIHuhtR6AnAEqm4Ui5d2tvECAZUUoFrsdu6DV0fV2GBNDjESBdtrWI4CHqZSWyaNkroluwlnUx4xQZbQ7rJACXDtmb2bujL1tcC4EJ6AtTuomwKKgwIuaN8VUtYlainGEn9p28IzcirFPKaY8hXWPfGNjd8qdGrTSqWVJKXT6r7TxEYSEwJEiRIANvouqqEykBCVFLWIS42nPtMFc+qvZr+zhroCsw0UlImBBZ7qbaYaI0qAA8xJISzuNrXs26AV9bCCkr5jHWS6jE9tXLSzWzxXfPwyiidXVGI4Jc3DZsSL5XdrZv2RpZel+iAuYhRGG6QlL4dpCWGI3yAjpOlhiKjNd/m4gwHVv4waAZbnlX7OZ9mY8kzJip0kzQUnWywAQxbE7t2xrE6UQzY05BukzecK9IkTKiQcWSpbEXB6Szv8A2YBiTSfIabOnTJomoAWoqALuAouHtnAv9nU720vuV5R7EjHGzLGzz+zud7aX3K8ofcluTk2kMwky5mPD85SWwv8Asl84kSO2hBTjdkuozRidN9lL+1V/xwDpCnnzSAdWEDNIWrpdZwZRIkbZMScxoL0aFSn+RQonM65Q6gPkrBoLXVqP/YQP89X/ABRIkPLSQObPOdrYjUIINrzj/wAUZSbyZmkligB7DEosOvBePIkJ0oy5jVRrkVHkpN+lL+sr4YDnchZpLiZLB61eUSJE9mplZ8yyZyQqjLMo1CMJYkdJrF8mgD+zqd7aX3K8o9iQ+zwQnVkzz+zqd7aX3K8oKlcialKCgT5WEuCMD553KXESJBkQDMZRN/J7OJfXS9n0tgbdHH9nU720vuV5R7Eh5EAzGef2dTvbS+5XlD7ktycm0ZmEmXMx4fnKS2F/2S+fhEiQZER5jNGJ032Uv7VX/HAOkaefNIB1YQM0iYrpdZwZdkeRIMmIlNhmjQqUD8ihROZ1yh1ADVWDQWusUf8AsIH+er/iiRIapoMTZ4atbEGQgg2Lzjl9lGTmcmppJYoAewxKsOvDeJEgdGMuYKbXIqPJSb9KX9ZXwwHN5CzSXEyWD1q8okSI7NTKzplkzkfVGUZRqEYSQSOk1r5NAH9nU720vuV5R7EiuzwQnVkzz+zqd7aX3K8oKl8ialKCgT5WEuCMD553KXESJBkQFjY6oeTy0S0JKkEpDbWNzwi46DVvT4+USJBkQDGyK0IrejsB8osXofoBLJCgSSpzcHYzW2RIkLJiZurJaFXoVW9Hd+EX0eicKwpTFikhthSVXy3EiJEgyIhmy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96" y="40936"/>
            <a:ext cx="2525688" cy="448310"/>
          </a:xfrm>
          <a:prstGeom prst="rect">
            <a:avLst/>
          </a:prstGeom>
        </p:spPr>
      </p:pic>
      <p:sp>
        <p:nvSpPr>
          <p:cNvPr id="9" name="テキスト ボックス 8"/>
          <p:cNvSpPr txBox="1"/>
          <p:nvPr/>
        </p:nvSpPr>
        <p:spPr>
          <a:xfrm>
            <a:off x="2808312" y="123478"/>
            <a:ext cx="6444208" cy="646331"/>
          </a:xfrm>
          <a:prstGeom prst="rect">
            <a:avLst/>
          </a:prstGeom>
          <a:noFill/>
        </p:spPr>
        <p:txBody>
          <a:bodyPr wrap="square" rtlCol="0">
            <a:spAutoFit/>
          </a:bodyPr>
          <a:lstStyle/>
          <a:p>
            <a:r>
              <a:rPr lang="ja-JP" altLang="ja-JP" dirty="0">
                <a:solidFill>
                  <a:schemeClr val="accent3"/>
                </a:solidFill>
                <a:latin typeface="Arial Unicode MS" pitchFamily="50" charset="-128"/>
                <a:ea typeface="ＭＳ Ｐゴシック" pitchFamily="50" charset="-128"/>
                <a:cs typeface="ＭＳ Ｐゴシック" pitchFamily="50" charset="-128"/>
              </a:rPr>
              <a:t>③エレベーター制御システムのイベント情報とGSC検索の紐付け</a:t>
            </a:r>
            <a:endParaRPr lang="ja-JP" altLang="en-US" dirty="0">
              <a:solidFill>
                <a:schemeClr val="accent3"/>
              </a:solidFill>
              <a:latin typeface="Arial Unicode MS" pitchFamily="50" charset="-128"/>
              <a:ea typeface="ＭＳ Ｐゴシック" pitchFamily="50" charset="-128"/>
              <a:cs typeface="ＭＳ Ｐゴシック" pitchFamily="50" charset="-128"/>
            </a:endParaRPr>
          </a:p>
          <a:p>
            <a:r>
              <a:rPr lang="ja-JP" altLang="en-US" dirty="0">
                <a:solidFill>
                  <a:schemeClr val="accent3"/>
                </a:solidFill>
              </a:rPr>
              <a:t>　　エレベーター停止コントロール</a:t>
            </a:r>
            <a:endParaRPr kumimoji="1" lang="ja-JP" altLang="en-US" dirty="0">
              <a:solidFill>
                <a:schemeClr val="accent3"/>
              </a:solidFill>
              <a:latin typeface="Arial Unicode MS" pitchFamily="50" charset="-128"/>
              <a:ea typeface="ＭＳ Ｐゴシック" pitchFamily="50" charset="-128"/>
            </a:endParaRPr>
          </a:p>
        </p:txBody>
      </p:sp>
      <p:cxnSp>
        <p:nvCxnSpPr>
          <p:cNvPr id="10" name="直線コネクタ 9"/>
          <p:cNvCxnSpPr/>
          <p:nvPr/>
        </p:nvCxnSpPr>
        <p:spPr>
          <a:xfrm>
            <a:off x="2088232" y="4712396"/>
            <a:ext cx="7396696" cy="0"/>
          </a:xfrm>
          <a:prstGeom prst="line">
            <a:avLst/>
          </a:prstGeom>
        </p:spPr>
        <p:style>
          <a:lnRef idx="3">
            <a:schemeClr val="accent3"/>
          </a:lnRef>
          <a:fillRef idx="0">
            <a:schemeClr val="accent3"/>
          </a:fillRef>
          <a:effectRef idx="2">
            <a:schemeClr val="accent3"/>
          </a:effectRef>
          <a:fontRef idx="minor">
            <a:schemeClr val="tx1"/>
          </a:fontRef>
        </p:style>
      </p:cxnSp>
      <p:pic>
        <p:nvPicPr>
          <p:cNvPr id="11" name="図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5359" y="4923779"/>
            <a:ext cx="543145" cy="209635"/>
          </a:xfrm>
          <a:prstGeom prst="rect">
            <a:avLst/>
          </a:prstGeom>
        </p:spPr>
      </p:pic>
      <p:pic>
        <p:nvPicPr>
          <p:cNvPr id="16" name="図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751" y="987574"/>
            <a:ext cx="1617985" cy="1584176"/>
          </a:xfrm>
          <a:prstGeom prst="rect">
            <a:avLst/>
          </a:prstGeom>
        </p:spPr>
      </p:pic>
      <p:sp>
        <p:nvSpPr>
          <p:cNvPr id="17" name="テキスト ボックス 16"/>
          <p:cNvSpPr txBox="1"/>
          <p:nvPr/>
        </p:nvSpPr>
        <p:spPr>
          <a:xfrm>
            <a:off x="731606" y="1456496"/>
            <a:ext cx="1348024" cy="738664"/>
          </a:xfrm>
          <a:prstGeom prst="rect">
            <a:avLst/>
          </a:prstGeom>
          <a:noFill/>
        </p:spPr>
        <p:txBody>
          <a:bodyPr wrap="square" rtlCol="0">
            <a:spAutoFit/>
          </a:bodyPr>
          <a:lstStyle/>
          <a:p>
            <a:r>
              <a:rPr lang="en-US" altLang="ja-JP" sz="1400" dirty="0">
                <a:solidFill>
                  <a:schemeClr val="bg1"/>
                </a:solidFill>
              </a:rPr>
              <a:t>In development built</a:t>
            </a:r>
          </a:p>
          <a:p>
            <a:r>
              <a:rPr lang="en-US" altLang="ja-JP" sz="1400" dirty="0">
                <a:solidFill>
                  <a:schemeClr val="bg1"/>
                </a:solidFill>
              </a:rPr>
              <a:t>Available</a:t>
            </a:r>
            <a:endParaRPr kumimoji="1" lang="ja-JP" altLang="en-US" sz="1400" dirty="0">
              <a:solidFill>
                <a:schemeClr val="bg1"/>
              </a:solidFill>
            </a:endParaRPr>
          </a:p>
        </p:txBody>
      </p:sp>
      <p:sp>
        <p:nvSpPr>
          <p:cNvPr id="4" name="テキスト ボックス 3"/>
          <p:cNvSpPr txBox="1"/>
          <p:nvPr/>
        </p:nvSpPr>
        <p:spPr>
          <a:xfrm>
            <a:off x="5786579" y="2678598"/>
            <a:ext cx="3249917" cy="1477328"/>
          </a:xfrm>
          <a:prstGeom prst="rect">
            <a:avLst/>
          </a:prstGeom>
          <a:noFill/>
        </p:spPr>
        <p:txBody>
          <a:bodyPr wrap="square" rtlCol="0">
            <a:spAutoFit/>
          </a:bodyPr>
          <a:lstStyle/>
          <a:p>
            <a:r>
              <a:rPr kumimoji="1" lang="ja-JP" altLang="en-US" dirty="0"/>
              <a:t>イベントメッセージを受信しブックマークインサートまたはアラーム定義で対応</a:t>
            </a:r>
          </a:p>
          <a:p>
            <a:endParaRPr lang="ja-JP" altLang="en-US" dirty="0"/>
          </a:p>
          <a:p>
            <a:r>
              <a:rPr kumimoji="1" lang="ja-JP" altLang="en-US" dirty="0"/>
              <a:t>パッケージ </a:t>
            </a:r>
            <a:r>
              <a:rPr kumimoji="1" lang="en-US" altLang="ja-JP" dirty="0"/>
              <a:t>GSC-IODEP</a:t>
            </a:r>
            <a:endParaRPr kumimoji="1" lang="ja-JP" altLang="en-US" dirty="0"/>
          </a:p>
        </p:txBody>
      </p:sp>
      <p:pic>
        <p:nvPicPr>
          <p:cNvPr id="13" name="Picture 5" descr="http://www.genetec.com/Download/Support/Software/Device/1f60f253-31f8-4417-a068-de5e76e11fbd-1029.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72192" y="1132459"/>
            <a:ext cx="918238" cy="778667"/>
          </a:xfrm>
          <a:prstGeom prst="rect">
            <a:avLst/>
          </a:prstGeom>
          <a:noFill/>
          <a:extLst>
            <a:ext uri="{909E8E84-426E-40DD-AFC4-6F175D3DCCD1}">
              <a14:hiddenFill xmlns:a14="http://schemas.microsoft.com/office/drawing/2010/main">
                <a:solidFill>
                  <a:srgbClr val="FFFFFF"/>
                </a:solidFill>
              </a14:hiddenFill>
            </a:ext>
          </a:extLst>
        </p:spPr>
      </p:pic>
      <p:sp>
        <p:nvSpPr>
          <p:cNvPr id="14" name="テキスト ボックス 13"/>
          <p:cNvSpPr txBox="1"/>
          <p:nvPr/>
        </p:nvSpPr>
        <p:spPr>
          <a:xfrm>
            <a:off x="3190428" y="1347614"/>
            <a:ext cx="2294840" cy="261610"/>
          </a:xfrm>
          <a:prstGeom prst="rect">
            <a:avLst/>
          </a:prstGeom>
          <a:noFill/>
        </p:spPr>
        <p:txBody>
          <a:bodyPr wrap="square" rtlCol="0">
            <a:spAutoFit/>
          </a:bodyPr>
          <a:lstStyle/>
          <a:p>
            <a:r>
              <a:rPr kumimoji="1" lang="en-US" altLang="ja-JP" sz="1100" dirty="0"/>
              <a:t>AXIS P8221 i8/o8</a:t>
            </a:r>
            <a:r>
              <a:rPr kumimoji="1" lang="ja-JP" altLang="en-US" sz="1100" dirty="0"/>
              <a:t>　</a:t>
            </a:r>
            <a:r>
              <a:rPr kumimoji="1" lang="en-US" altLang="ja-JP" sz="1100" dirty="0"/>
              <a:t> </a:t>
            </a:r>
            <a:r>
              <a:rPr kumimoji="1" lang="ja-JP" altLang="en-US" sz="1100" dirty="0"/>
              <a:t>組み合わせ</a:t>
            </a:r>
          </a:p>
        </p:txBody>
      </p:sp>
      <p:pic>
        <p:nvPicPr>
          <p:cNvPr id="15" name="Picture 7" descr="http://www.hw-group.com/products/HWg-Juno/images/IP%20CCTV%20Juno%20101/HWg-Juno_101_6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83768" y="1879476"/>
            <a:ext cx="571500" cy="476250"/>
          </a:xfrm>
          <a:prstGeom prst="rect">
            <a:avLst/>
          </a:prstGeom>
          <a:noFill/>
          <a:extLst>
            <a:ext uri="{909E8E84-426E-40DD-AFC4-6F175D3DCCD1}">
              <a14:hiddenFill xmlns:a14="http://schemas.microsoft.com/office/drawing/2010/main">
                <a:solidFill>
                  <a:srgbClr val="FFFFFF"/>
                </a:solidFill>
              </a14:hiddenFill>
            </a:ext>
          </a:extLst>
        </p:spPr>
      </p:pic>
      <p:sp>
        <p:nvSpPr>
          <p:cNvPr id="18" name="正方形/長方形 17"/>
          <p:cNvSpPr/>
          <p:nvPr/>
        </p:nvSpPr>
        <p:spPr>
          <a:xfrm>
            <a:off x="3203848" y="1864702"/>
            <a:ext cx="2358136" cy="707886"/>
          </a:xfrm>
          <a:prstGeom prst="rect">
            <a:avLst/>
          </a:prstGeom>
        </p:spPr>
        <p:txBody>
          <a:bodyPr wrap="square">
            <a:spAutoFit/>
          </a:bodyPr>
          <a:lstStyle/>
          <a:p>
            <a:r>
              <a:rPr lang="en-US" altLang="ja-JP" sz="800" b="1" dirty="0" err="1"/>
              <a:t>HWg</a:t>
            </a:r>
            <a:r>
              <a:rPr lang="en-US" altLang="ja-JP" sz="800" b="1" dirty="0"/>
              <a:t>-Juno 101</a:t>
            </a:r>
            <a:endParaRPr lang="ja-JP" altLang="en-US" sz="800" dirty="0"/>
          </a:p>
          <a:p>
            <a:r>
              <a:rPr lang="en-US" altLang="ja-JP" sz="800" dirty="0"/>
              <a:t>1 DI for Dry contact</a:t>
            </a:r>
            <a:r>
              <a:rPr lang="ja-JP" altLang="en-US" sz="800" dirty="0"/>
              <a:t>　</a:t>
            </a:r>
            <a:r>
              <a:rPr lang="en-US" altLang="ja-JP" sz="800" dirty="0"/>
              <a:t>1 DO Relay (50V)</a:t>
            </a:r>
          </a:p>
          <a:p>
            <a:r>
              <a:rPr lang="en-US" altLang="ja-JP" sz="800" dirty="0"/>
              <a:t>WEB server</a:t>
            </a:r>
            <a:r>
              <a:rPr lang="ja-JP" altLang="en-US" sz="800" dirty="0"/>
              <a:t>　</a:t>
            </a:r>
            <a:r>
              <a:rPr lang="en-US" altLang="ja-JP" sz="800" dirty="0"/>
              <a:t>Ethernet 100 Mbit</a:t>
            </a:r>
          </a:p>
          <a:p>
            <a:r>
              <a:rPr lang="en-US" altLang="ja-JP" sz="800" dirty="0"/>
              <a:t>PoE (IEEE 802.3af) or 5V wall plug power adaptor</a:t>
            </a:r>
          </a:p>
          <a:p>
            <a:r>
              <a:rPr lang="en-US" altLang="ja-JP" sz="800" dirty="0"/>
              <a:t>Wall mount</a:t>
            </a:r>
            <a:endParaRPr lang="ja-JP" altLang="en-US" sz="800" dirty="0"/>
          </a:p>
        </p:txBody>
      </p:sp>
      <p:pic>
        <p:nvPicPr>
          <p:cNvPr id="19" name="Picture 9" descr="http://www.hw-group.com/products/HWg-Juno/images/IP%20CCTV%20Juno%201200/HWg_Juno_1200_10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95736" y="2666341"/>
            <a:ext cx="952500" cy="438151"/>
          </a:xfrm>
          <a:prstGeom prst="rect">
            <a:avLst/>
          </a:prstGeom>
          <a:noFill/>
          <a:extLst>
            <a:ext uri="{909E8E84-426E-40DD-AFC4-6F175D3DCCD1}">
              <a14:hiddenFill xmlns:a14="http://schemas.microsoft.com/office/drawing/2010/main">
                <a:solidFill>
                  <a:srgbClr val="FFFFFF"/>
                </a:solidFill>
              </a14:hiddenFill>
            </a:ext>
          </a:extLst>
        </p:spPr>
      </p:pic>
      <p:sp>
        <p:nvSpPr>
          <p:cNvPr id="20" name="正方形/長方形 19"/>
          <p:cNvSpPr/>
          <p:nvPr/>
        </p:nvSpPr>
        <p:spPr>
          <a:xfrm>
            <a:off x="3203848" y="2635047"/>
            <a:ext cx="2286000" cy="707886"/>
          </a:xfrm>
          <a:prstGeom prst="rect">
            <a:avLst/>
          </a:prstGeom>
        </p:spPr>
        <p:txBody>
          <a:bodyPr wrap="square">
            <a:spAutoFit/>
          </a:bodyPr>
          <a:lstStyle/>
          <a:p>
            <a:r>
              <a:rPr lang="en-US" altLang="ja-JP" sz="800" b="1" dirty="0" err="1"/>
              <a:t>HWg</a:t>
            </a:r>
            <a:r>
              <a:rPr lang="en-US" altLang="ja-JP" sz="800" b="1" dirty="0"/>
              <a:t>-Juno 1200</a:t>
            </a:r>
            <a:endParaRPr lang="ja-JP" altLang="en-US" sz="800" dirty="0"/>
          </a:p>
          <a:p>
            <a:r>
              <a:rPr lang="en-US" altLang="ja-JP" sz="800" dirty="0"/>
              <a:t>12 DI for Dry contacts</a:t>
            </a:r>
            <a:r>
              <a:rPr lang="ja-JP" altLang="en-US" sz="800" dirty="0"/>
              <a:t>　</a:t>
            </a:r>
            <a:r>
              <a:rPr lang="en-US" altLang="ja-JP" sz="800" dirty="0"/>
              <a:t>None DO</a:t>
            </a:r>
          </a:p>
          <a:p>
            <a:r>
              <a:rPr lang="en-US" altLang="ja-JP" sz="800" dirty="0"/>
              <a:t>WEB server</a:t>
            </a:r>
            <a:r>
              <a:rPr lang="ja-JP" altLang="en-US" sz="800" dirty="0"/>
              <a:t>　</a:t>
            </a:r>
            <a:r>
              <a:rPr lang="en-US" altLang="ja-JP" sz="800" dirty="0"/>
              <a:t>Ethernet 100 Mbit</a:t>
            </a:r>
          </a:p>
          <a:p>
            <a:r>
              <a:rPr lang="en-US" altLang="ja-JP" sz="800" dirty="0"/>
              <a:t>PoE (IEEE 802.3af) or 12V wall plug power adaptor</a:t>
            </a:r>
          </a:p>
          <a:p>
            <a:r>
              <a:rPr lang="en-US" altLang="ja-JP" sz="800" dirty="0"/>
              <a:t>Wall mount or rack mount kit</a:t>
            </a:r>
            <a:endParaRPr lang="ja-JP" altLang="en-US" sz="800" dirty="0"/>
          </a:p>
        </p:txBody>
      </p:sp>
      <p:pic>
        <p:nvPicPr>
          <p:cNvPr id="21" name="Picture 11" descr="http://www.hw-group.com/products/HWg-Juno/images/IP%20CCTV%20Juno%20008/HWg-Juno_008_100.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37428" y="3507854"/>
            <a:ext cx="952500" cy="438151"/>
          </a:xfrm>
          <a:prstGeom prst="rect">
            <a:avLst/>
          </a:prstGeom>
          <a:noFill/>
          <a:extLst>
            <a:ext uri="{909E8E84-426E-40DD-AFC4-6F175D3DCCD1}">
              <a14:hiddenFill xmlns:a14="http://schemas.microsoft.com/office/drawing/2010/main">
                <a:solidFill>
                  <a:srgbClr val="FFFFFF"/>
                </a:solidFill>
              </a14:hiddenFill>
            </a:ext>
          </a:extLst>
        </p:spPr>
      </p:pic>
      <p:sp>
        <p:nvSpPr>
          <p:cNvPr id="22" name="正方形/長方形 21"/>
          <p:cNvSpPr/>
          <p:nvPr/>
        </p:nvSpPr>
        <p:spPr>
          <a:xfrm>
            <a:off x="3203848" y="3449243"/>
            <a:ext cx="2534045" cy="707886"/>
          </a:xfrm>
          <a:prstGeom prst="rect">
            <a:avLst/>
          </a:prstGeom>
        </p:spPr>
        <p:txBody>
          <a:bodyPr wrap="square">
            <a:spAutoFit/>
          </a:bodyPr>
          <a:lstStyle/>
          <a:p>
            <a:r>
              <a:rPr lang="en-US" altLang="ja-JP" sz="800" b="1" dirty="0" err="1"/>
              <a:t>HWg</a:t>
            </a:r>
            <a:r>
              <a:rPr lang="en-US" altLang="ja-JP" sz="800" b="1" dirty="0"/>
              <a:t>-Juno 008</a:t>
            </a:r>
            <a:endParaRPr lang="ja-JP" altLang="en-US" sz="800" dirty="0"/>
          </a:p>
          <a:p>
            <a:r>
              <a:rPr lang="en-US" altLang="ja-JP" sz="800" dirty="0"/>
              <a:t>None DI</a:t>
            </a:r>
            <a:r>
              <a:rPr lang="ja-JP" altLang="en-US" sz="800" dirty="0"/>
              <a:t>　</a:t>
            </a:r>
            <a:r>
              <a:rPr lang="en-US" altLang="ja-JP" sz="800" dirty="0"/>
              <a:t>8 DO Relays (50V) (Memory relays)</a:t>
            </a:r>
          </a:p>
          <a:p>
            <a:r>
              <a:rPr lang="en-US" altLang="ja-JP" sz="800" dirty="0"/>
              <a:t>WEB server</a:t>
            </a:r>
            <a:r>
              <a:rPr lang="ja-JP" altLang="en-US" sz="800" dirty="0"/>
              <a:t>　</a:t>
            </a:r>
            <a:r>
              <a:rPr lang="en-US" altLang="ja-JP" sz="800" dirty="0"/>
              <a:t>Ethernet 100 Mbit</a:t>
            </a:r>
          </a:p>
          <a:p>
            <a:r>
              <a:rPr lang="en-US" altLang="ja-JP" sz="800" dirty="0"/>
              <a:t>PoE (IEEE 802.3af) or 12V wall plug power adaptor</a:t>
            </a:r>
          </a:p>
          <a:p>
            <a:r>
              <a:rPr lang="en-US" altLang="ja-JP" sz="800" dirty="0"/>
              <a:t>Wall mount or rack mount kit</a:t>
            </a:r>
            <a:endParaRPr lang="ja-JP" altLang="en-US" sz="800" dirty="0"/>
          </a:p>
        </p:txBody>
      </p:sp>
      <p:sp>
        <p:nvSpPr>
          <p:cNvPr id="3" name="スライド番号プレースホルダー 2"/>
          <p:cNvSpPr>
            <a:spLocks noGrp="1"/>
          </p:cNvSpPr>
          <p:nvPr>
            <p:ph type="sldNum" sz="quarter" idx="12"/>
          </p:nvPr>
        </p:nvSpPr>
        <p:spPr/>
        <p:txBody>
          <a:bodyPr/>
          <a:lstStyle/>
          <a:p>
            <a:fld id="{E7F9721E-9075-49C7-B164-96523C2653BD}" type="slidenum">
              <a:rPr kumimoji="1" lang="ja-JP" altLang="en-US" smtClean="0"/>
              <a:t>34</a:t>
            </a:fld>
            <a:endParaRPr kumimoji="1" lang="ja-JP" altLang="en-US"/>
          </a:p>
        </p:txBody>
      </p:sp>
    </p:spTree>
    <p:extLst>
      <p:ext uri="{BB962C8B-B14F-4D97-AF65-F5344CB8AC3E}">
        <p14:creationId xmlns:p14="http://schemas.microsoft.com/office/powerpoint/2010/main" val="39663167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5" descr="data:image/jpeg;base64,/9j/4AAQSkZJRgABAQAAAQABAAD/2wCEAAkGBxQTEhQUExIWFBUXGBwXGBgVFRseGhYYFhoZGhcdGBgYHSggGBolGxcWITEhJSkrLy4uGh8zODMsNygtLisBCgoKDg0OGhAQGywkHyQsLCwsLCw2LSwsLCwsLCwsLCwsLiwsLCwsLCwsLCwtLCwsLCwsLCwsLCwsLCwsLCwsLP/AABEIAKYBMAMBIgACEQEDEQH/xAAbAAACAwEBAQAAAAAAAAAAAAAEBQADBgIBB//EAEwQAAECBAIFCAUHCQcEAwAAAAECEQADBCESMQUTQVFhBhQicYGRodEVMlOx0iNCUpKTweEHMzRUYnJzsvAXJIKDosLTFkOU8URkdP/EABkBAAMBAQEAAAAAAAAAAAAAAAABAgMEBf/EADMRAAIBAgQDBwMEAQUAAAAAAAABAgMREhMhUQQxkRRBUmGh4fAycYEiQrHRwiMkQ1PB/9oADAMBAAIRAxEAPwDMUFZNK6tKDjmCYRLSoApShKy7C2wAP1b4X6d0jPTNAC2VhDplpZIVuAveGUyqwTJ3ySVOpWE4mY4i5ZrwIZkwudWkiznr3lo0fE/6eH/0FwUlVc7u21vfkbek0KEahE1C5pUka2YJihhWXewUAEg4RllvYwV6Klfq8zP25y3+vHznGr2cvw8oNTVS8ABo0lW1Wtsd5w4bd8HaPIvsr3fT3N7J0NJJYypibO5mqbqcKzj2i5MoKqmay5iEISmXJ1qg80OpfSBxHo6tg+ZPBvmmJXspfcPKPXVtlS+4eUS690NcM0769Pc+vS+TtMUIVzOcCodJPOFOhQLN+cvdy42Nvi08maa391m3/wDsKtc5/KcPGPl0iSUoSV6PxbcTlIUDcfNZma4gCo9Y4ZCEjYksW7W3ws/5cvsrte0unufXf+nKZnNJO/8AIWe4CZf+s4D5SckpWBeoSuUUYZhmCapTpSoa1OFZIfBiI2uBHzOnnoCWXSoWb3CwnqcYT90WCplfqaOB1mVh+zvBPa3GHnk9m+/T3N2NDSXV8mo7UtNmMU2uS7A3dg9h2R4nRMot/d5o/wA47/34+chSvZy/DygqjqEANNpkqzulQBGTBmY7e+Gq9vnsJ8M3v09zdnRUr9Xm/bH44H5R6BSKeaafEmalONLLUXw3KWUSLgEdbRjzVynP9zSzhvlbgbXOG8CLmks0mWGDG4Ll87i2y3CDPF2Z+fT3FI0xP9qrw8o99Lz/AGqvDyhprl/QR4eUX0lUx6chKxbJTEZu1r7O6M8x7mmR5PoI/S8/2qvDyj30vP8Aaq8PKNJMrZVwmka1iZrl2LWwtm0Vz6xJSQilSlWwmbia+7CNloMx7hkeT6Gf9Lz/AGqvDyiel5/tVeHlDTWr9mjw8o9M1f0EeHlBmPcMjyfQVel5/tVeHlHnpef7VXh5Q3xTPZJ7vwg7nKf1O+35Tdmww2zG23jBmPcMjyfQzfpef7VXh5RPS8/2qvDyhqZkz2aN2zPuiaxeerS3Z5QZj3DI8n0FXpef7VXh5RPTE/2qvDyjRSakJSy6QKVvx4c8rYf/AHAWtX9BHh5QZr3DI8n0FJ0xP9qrw8oZcmqoTcXOayZKZm6SEO+J+lMSQWYWF7x3rV+zR4eUTWr9mjw8oTm33lwpYXrG/wB17nWnKhEpcrU1syYlT4+khZQxDF5aQMntErqmXLnSgmtmLlkHHcKwnogF5abeso4TfocRHOtX7NHh5RNav2aPDyhYpeL1KcE1bD6e4dpSqppEzCitm1CChKsXrYTfEnFKADnotuYvnGeOmlFQabPA1hdwGEtzhZrm2F7vnDPWr9mjw8omtX7NHh5RrHiJKCi7O3f3v7nL2P8AU5Xlr3dy+wBP0yXn4Js1mTqXB9b5z2y3PAY0vOYfLzn2jCN29t8O9av2aPDyia1fs0eHlBKu276FR4Wyt+roJV6YnXadOfZZLdtodaL03K1A10xZmh3Hyrm5YjCnDk23ZE1q/Zo8PKJrV+zR4eUS6rKXD236B9Vygo2Rq9a7dNzNueHRtHdVpukUqUmnVOKlYArHrPXKg4YhiG3wt1q/Zo8PKGmjlJISFITjKnDDIJUnI/4kxLqPctUVazXVHUpc4TJ2qD/KdL1c8SsPrdsAJWrpFwDiDhy5L5hrZwTMlS1TJmsVh6Zbou4xKfq2QKkIYgg5hr7Nrhs2498YSO+A/Cq5h0A1+k0rLrbb4wj0jNXrDrE4V2cBhsDWTbJjBXMqZv0g9WpJvs2t2wHUSkBTJVjFmVhIew2HJsuyKZMV8sUa3hE1vCO8I3CJhG4Qi9TWT5VVzeSSuVgMtBQGLhOEYX6ObNGekKmCd0ACu+5si+fB4YTUUerRhmK1mFOMdJgphiA6LZvCtEuWVsVMneznhbrjP9/z+Ttk/wDbNX2/d/iMyurbIcbovc993HY0VpXVMphZy90Z4lP/AKsXfAxpadvzp+ofL+njwU0i/wAoeHQOTke5i0a3POt8sd186ex1hDYw4Ck+vhDWH7LcINx1j5B+tHH8etuEK6iTJHqKKrjNLDC1+14v5rT+1Lfwz5f08A2vlghEyqxWHSYbUZdNs7fTiudNqcPSsMC9qB0LYxvva23ZA6aaQ95hbfqzxe31e8x4qnkgWWSWNghukPVFzkb32QBb5YP0Yur1fySApDbRLO026QexctA2mJk9k69IFyx6Fywe6M9nfHFNSyFJdc7VqbLVlW3eNhGyK6qnlJA1czHc2KClsr3JBf7oAS19gPW8Imt4R3hG4RMI3CEXqca3hBdDNmNN1ZwjVqx9MJdHzhfPqF4HwjcItky5bKxuCEkpwgF1bAXNhxgFLkHSVz8MtpiWthGJLp6NncdG1ni9C6rGGmoCr9LWIt6r9JmGzugBMqQyXK3+dYNlfD279kdpk02K6pmH91L7G2tv8IZDXyxZRzajpYFpHSOL5RAvZ7q2G2Ru2VoEmzV6pLkFD2GIEg37tsdypUi+JSxcsyUlxZnvY5xUtEvCGfG93AZr5eEBVguiVNCiJcxILJc42229cXYufGB9JTpmIa04lNYhaVWc7UuM3jqUiST08YDDJlF/nOSzWytFVRLlg9AkhvnJAL32AnhEx5Df1fP5B9bwia3hHeEbhEwjcIY9TjW8Imt4R3hG4RMI3CANTjW8Imt4R3hG4RMI3CANTjW8Imt4R3hG4RMI3CANTjW8Imt4R3hG4RMI3CANTjW8INoS65XUv+eVAuEbhBdEPlJXUv8Amkw0RU5flHSh8pN+S1nTO+zKVawOf3QNKlqwqZIIdL2Fi9hk98rQxmowrmNWU6HWpxrFPZRZ+jmHgYUaP1ql+udn+GCUWyY1YLvLtciwNEl7/OmB/pW4F+qF1SkFRKUBAt0XJawe5vc3hyKyazekZLfxlfDCvS8yYiaROJUtknEGIWkgYFJUCyklLMfveG7ocHGT0fqC6o8ImqMezZpS2JKkvliSz9Tm+Y74r52OPd+MTc1sa6dPnaiUDSAAIQAvGnpgJDFm25txjPpB1jmWFZ9DsO4bM+yIrlBNKUpMxRSkAJGFNgmw7mgZGkSFYgSFb2HnEW/Vc6XVTounr6W/sZE2/RB1sq3+m2Y7o4Tt/uwN9yrdJVsrbU/4eEC+mZn01/0538T3x4nTCxktYfdxJJ27yYu5x4GXVQJB+QSgYhcBVreq535tBOK/6IOpldvzer+jC2bpNSvWWtV3ve4DDbutFp03M9ovw48eJ74LhgYUiyn5qDlYhV/W3B73+rwjiY5BanSnoqDsotk6huKfB4GGmFguFrBtfbZ228T3x5M0ss2K1nMdis9u2C4YGGUq0pQy6VMy3rOtNnLHo2zs/BoprsKmaSJRcuylXysystscU2nJksYUTFpG4ZX4PHNTpdcwALWtbXGK7P28ILjUNSnVHhE1R4Rzzoce78YnOhx7vxguVhOtUeEE0iFALaWmY6CHKSrVj6YbIjeYE50OPd+MdJrmcAqAIYttBzBvccILicdBjLSvCj+7SyLMTLLr6O0j1rX8YtRrMYajlE36OpUQfV+a99nfxhYnSagGC1gDIAm1m+lutHXpZeesmdeI/FBcnAF04WMTUyF9I5y1HDk4DHIbtjwPMQrVpGrSA9lhJc52Ktv4RUjSig7LWHLlibnj0rmODXWYlTbtnc8Fx4BjKTMC/wAwiYWTYy3YbLIYXy8IGrUKKry0yi3qpSoA3N2USf8A1FEvSBT6qlJ/dtllkYk2vKi6ipRydV/eYS0VinG7ueao8ImqPCOedDj3fjE50OPd+MO4YTrVHhE1R4Rzzoce78YnOhx7vxguGE61R4RNUeEc86HHu/GJzoce78YLhhOtUeETVHhHPOhx7vxic6HHu/GC4YTrVHhE1R4Rzzoce78YnOhx7vxguGE61R4QdQBlyepf88qF/Ohx7vxhjRVgGrBlqdShhWQ1ioAsdocB+oQJkzg2tDt1ylTTq5U1BnKXhWFnERiASoJbGOkDhLh2MeHSygog6PpsSc080UCl2IdOzIs42mFulqxetmpBYBasuv3wGirmAqUJi8SmxHEXUwYOczYkR0VO7AeTRw2eZ6bHc2WpXSwkBrYZagGuc2uL5kktttDqgCZ0pMioRNeW5lLQnpiWpypCkrAxId1Av0XVsMJDXzWbWrZmbEWbqyjS8jVKnTJhmTJiikJwkrNnxO0ZvEdEZUYu6uOhpNZP5+eVZvzaS7ZbDkzDqgSvKZ4AXUTyz5SpST0gxBKVOQRsyh1zNJU5Usk2czC7d8E0+gpJ+afrGFaRarU1v6GDnaPpUljMqLbpcv4445nSe0qPs5fxxoNL6PlBdgcztOUAnRsuzA95ilTb7iu1Q3foLxQUvtKj7OX8cdnRdMz46hv4cv44dSdCItY95jQ1GgJHNEqwqfFniO7ri1Qb2JfGQ3fofPDT0jtrKl/4cv447XR0gD6yp+zl/HBVXo9CZ6QBY8eEPtB0NIy0zyzthdR4vl2RlKDTtoaLiYW5v0MiuXRj/uVP2cv444ei9pU/ZS/jjScstE0iKZS5CklWJOS3zLG0YPDCwy8g7TDd+hoKSip5v5vni7hPRkyzc5Oy7RZ6Lks+rr2y/RRs/wAXEQgkT1ofBMWh88C1JfrY3i/0pPfFzic+/Wr84eF7EviY7seeiqXAF62oYgM0pBLkAgWVcsRaKVUNKCUk1gUM083DpfJw7jtgRKVKSka+WgMGBUxGEJ7ibMfKKsC0kqFWglRGI6wkqYFsRzNrPl4PM8OmG/L1LoqrZucvtbboHc1pGfHVtm+oDN14oup9GUqjhC6oFnZUgAte4BOVjC5esbDzxBSBkJpa7uG7N20QXo+pmawvUGayQQoKUcL4rdJiD5xBvhe/zoGp0DTksJtQ+f5pOW/OL5GjZKUlKaieAXcatF3YF78BFfPVlWIzFE5OVF2juUYLjwPvfzoV1yJBdMypqFbT8lL84E5jR+2n/Zo+KOa1fS7TA0MWC3J/x/QaNHUntp/2aPijs6JpQH1s9v4aPigaXLhnNvJHXFKIYXu/QWmko3bXVD/wkfFHSqGjAfW1H2SPigGaGmDj5QxoJiAFBZGxn7Yh6MrB5v0/oHXJoh/3qj7JHxRxhofbVH2SPijrTcuXqyUlLuMjxhFIl4lBOJKX2qLAW2mFcMHm/n4NJSaOppv5tVWu4T0ZCTc5OyrR36IkM+Gub/8AL+MKZNIuX6lZJQ+eCoUH+qLxembOJxc/uwP6Qt3IdrnMZcD3wyHF+L50HdJydpJiUEVU0FaQsJ1ct8J2tjygn/pGm/WJ32SPjgTk/RY5EtZnrQWKQEpl2SksACUvshjzC7c7md0v4Y2tFczhdWtucyeRUhb4Z09TXLSUG3Vji1XIGWPn1P8A46fijk0BGVXN2bJe0j9mPVURb9Mm90v4YdohmVtyhfI+nBINROBBY/JIsRn8+LZPJinCpf8AeJxwKBA1SN4P04goH/8AlzO6X8MDYjLnJSZylglGEkJzKiD6qcrQJRYpVay5syGl1fLzf31e8wJignTH5+b++r3wHFnMd4o0vIyqKBPIzIQBwcrjLxqOREnFrw7WQx3EFcNcxMdS5pd9saPQ+kQVYVWcFjxAdoSGiXuB/diudJWAThIwgnjYG53RrZMi9jipqBNUkpIyJ7Xi+WWZ2aMvQVShUplWCbi2Xqk5dkaYCFaxSdwkVbD1bcYZHTqTJ1eHa74uzJoSFA2gmLDKG4Q1KwmribTE0Y0rGYf+vGAjX8D74ZaWpXAy7ITrp22GMppNlq6RTpKsCkEXzGcKMUGVqGEARK0Bs7xRMUcRIYF9Qq/Yn+URXijqo9bsT/KIqhLkgO8UabkbVYBPIzIQBwcrjLRqOREnFrw7WQx3EFcUuYmx1Lml32xo9D6QSVYVWcFj1B2hIaJYtY/uxXOlLAJwkYQTxyNzujWyZF2jioqBNUkpIyJ7Xi9BbNmjMaPqlCpEqwTcWysknLsjSgQuRSdwkVTD1bcYZK04kydXh2u+LsyhIUDaCYsMsNkIalYTVxNpiaAtKxmH8vvgI1/A++GWlqVwMuyE65DbC0ZSSbNE2kUaSrApBF8xmIU4oMrEMIAiUrA2d4omKOIkMVzb8np4FOjov6239o8YbJqJeAuhWsezHotte7vn4RlNE6XlolJSpRBDv0T9IwX6dlfTP1TGTmr8z0I8PUcU1FjlU/8AZ3bTvHGIaj9nxPnAejdKpUSpCVTMIuAg2fIluowJM0xLSSlSlAixBQbEQsa3H2eo3bCxuiq3obhi/GFlct6iVZulL2/tGKfTsr6Z+qYqTWJmTpRSXAXLGTfOJ++KU03oZVqFSELyT/Ij0x+fm/vq98BwVpj8/N/fV7zAcaHGdRpeRc1jN4hP+6MxDjk1MCVqJIFgLls3f3CAD6JIUS0H6SJFLPcXKCPu++FuiJyVEMQeoww5Qk81mNmwHepMO4mjB0ko4sbDENuEOe1nhgJytxjiilO12O78YNVRnZ4GNBFKKreGgszwdvjAU2mO8xQZbQgDamYMjAcxjAtRN/p4FFQ0JjRVpqUAgna4hDDbSkx0HrEJ4hjOokcxIALqj1uxP8oiuOqj1uxP8oiuEuSA6jS8iprGbxCf90ZiHPJmYlK1EkCwFy2bv7hDA+iSFEtBukyRSz3Fygj7vvhdoiclRDEHtg/lETzWY2dh3qTDTFYwlJLOLGwxDbhDntZ4YCcrcYEogFJmEzMJS/R6N2GTlYPcDEK+ilWtS6iAQCcSHJDqszW2E5iLuIPRVbxBevB2jvhNXMiYpAnomAAELBOFTgEgM9w5HYYXHSDFul93fCuBo6lYyMBzGgObOtnsgYVBgY7lem5YCCdriEMNtKTHQesQniBnUSOYkADKsVJkyZC1StYqaFkkqZsCgBkL2PhAXpWR+rD7Q/DE5Wfo1F1Tf5kxloVh4pbmp9KyP1YfaH4YnpWR+rD7Q/DCCRUJAYywrPbvZtmxvExTOWCSQMI3DZB+Axy8zS+lZH6sPtD8MaKlkoSqlVLThEzVTGd2Kjva+Qj5pH0ylyof3JHvgsDk3zYj0x+fm/vq95gOHWl9ELK5swEMZimAcl3yZs4XK0ZNClIMuYFJbEnVqdL5ONjw5LDzCEXP6dQaC6CkMwLCQ9h4vFXMpjYsK8LO+As2990PuSyVylzAqUolQSQFApLDEXDguPKJxIvJqbCuTydnJuAR2H7oc0eiKkjpTSEZkKUprXuMo0Q0gt21BdnZy7b/AFMoA0hUTJzDopl7QFF1dZw5Q7x3GqFR/tJojpEgXbuPVDtEpLZNCai0tLkEhUkqVtKVsG2AOmCV8qJZykKH+YPhjVTjbmS6FXuiGVcgBNiYzFbWi4Bh4OUkspI1JINi6xl9WMrO0eq5DBLlnJ8s4Upx7hxoVO9Fa5vGKqaqStRTjSk/tFh3xSqnL4fvPlAk/QqvWCgO/wAoxdQ0XDz2Hml9HLRJKyUlLjInaeqM/FlQqamSUGd0XFgDsO4wrwq9qfq/jDxpkvh6i7hhHmIb44oND1E/8zrJlwnoJdicnvYcTaCkaBrQgjUTikuC9KSq+dyMSc87Q8SJdKex7PlKJcJJsnYfoiK9Sr6Ku4wd6MxS0zRMWxCQAEOSrCLDp3NxaOBTTEKKGqErR6yeb9JOIWd19FxCd42uTCOO+EE1Kvoq7jBNJRKWFDCctts33w45L6X5pLqHlVEwT5aUhWrwhISrFi9Y4vCGdHpErUUmVOQWBAWhiQXuA+VjGM6slyVxTp1k/wBML/lGVk6CmJyLf1whzR6NnkMZ7J2hSy1r5Q+Ssu2GY7ORg2b88o9lVIxBVyxByzY9cRnT8JODiH/xvqhZQUkuYo4gCRtcgK6riGydFUzeqB/jPxRdyn5SonzzMKFo6IDBiLPtce6FI0rL/b+qn4o07RNO2G4Sp8Reypu33QXVaJpwHSAf8Z84QVcqW/RQe9Te+HHpNB+nu9VPxR5R1mqqUVLKKUy5kvCzPrEKS7vsxOzQ1Xm39NghTrt2cGl90IFE8e6OaZZWop9XioEDvaHPplALMt+ofFFkzTAZ2WR1DzjLPqeEFDiP+p9UJ9K6PWmUVEoIcWSXOe5oRiSr6Ku4xvtCcuk0a1TBLK3TgZQFnIL+twijT35QJdVMExUtSSEhLJAaxJe6+MXnSw3trsVlV8N8t32ujDqlkZpI6wYqKrK9fFdmSCk7nJUCO4xsKerVUF5MqeshQHRQksSLP07DibR2UT2fm1Uz/q13zvd2vnlHo8PDh5006tTDLazfqjRUZWV9GMOSslC6eWFlIYEjELXUp9hvDUUMnpXR0f2R0mf1ehfLhmIUcm8JkIJci7dRWrPPhB2ilJmFYmJMkJ9UqBOO+xget45jIP0bo6RMOE6tFk3UBfEpKTtGWInqBgbm8l/UQP8ACPvEeTkoBYEkOA+8O1n4QTMlSQjEFnEX6PScbiXSzdsAFAppP0U/VHwwi0s3OZIGQVLb65jSSJckodS1BQAte54WjL6XUOcyWdsaG+0LPABi+UWmJoqJ6ApkiYoBgHz3wqTpacCSJqwTmcRcsGDnbYkdsXcpv0uo/iK98LIG8XMcZOOkdA/0zPZtdMbdjLdzxt/yZzVT1zjNmLWUBGElanD43YvHzmN1+TKpKE1RGZEsDg5XCwplZs92fRhRS8TkqffrFP73gyn0LIPzP9SvOM1LmF32xotD6SBVhVZwWPEB2isoWfPdiLS9BJC7I2n5xy74BOjpZZknvPnBU+qE1SSkjI97wQhTZkNDUY7Bm1PEyuToWXbo+J840NRoKRzRKtWXxZ4lbt2KFIq2Hq24mGB08DJ1eEZu79mTRrGMdiJVanifUx1ZQITPSALHid3XD7QdNSJC0zwzthuvi+XZCTTE0Y0rGYf+vGAOf/snvjnnFX5G0a07fUxp+UOipEUa105TjxIyUSWKgDYmPlHOlb/CNbymrAqQoMc059cYuEktgdWp4mFStITE+qspfPCWfui703UPi18x9+NT97wviQ7InMnuxpP0tNAwBTABIDAPYDbFA0rOBJE1bqzOIuWDBztsSO2KKr1j1D3CKYbd+ZMZOPLQP9Mz2bXTG3Yy3c8bf8mc1VQucZq1rKQjCStTh8bsX6o+cxuvyZVJQmqbM6sDg5XCwplZs92fRhRy8TkqfJzMU/vgyn0JIPzD9ZXnGalzCC+2NHofSIKsKrOCx4gO0VlCVee7EOl6CSFWRtPzjl3wCdHyyzJPefOCp9SJqklJDN4wQgtmQ0Uox2DOqeJlcnQsu3R8T5xoajQUjmiTqy+I3xK3bsUKBVsPV7zDE6eBk6vCM3d+G5o0io7ESq1PE+pjqyhQmekAWL7Tu64faEpqMBaZ4Z2w3Xxf1eyEmmJoxpWMw/l98Amv/ZPfHPOKvyNo1p2+pjP8olFSIo1rpynHiRkoksVXsTHyfnKt/hGt5TVmKQoMc059cYyEktgdWfiYXK0jMT6q1JfPCWfui705UO+vmPvxqfveF0SHZE5k92fWOSkxJp5QXk3vKny7IZ1BQFdFynrzt57oT8l8PNpWLcN+9T5QXpIgJ6Di9yCfBx5QzO+oZPVLfoYm6PrO72xDO+2IcLDN+22fjlCNcwvZa22Ob9sETQkSkKTOWZhJxJeyQHbY97bdsJuw1qNpZThJLvZs7wj0kp6iR+/L/nMcJmG7rXlZjt48M/6tHE8/LU7/AEpf85hiuYjlN+l1H8RXvhZDPlN+l1H8RXvhZAMkbz8l0oK5yDa0tjuLrjBxuPyZTWNRxCP98NcwZuTQrysf3Yrn06wCcJGEE9wNzDOQoloP0kSKWe7OUEW7vvi1IhxPnFDVLFUmU/RuLfuk5dkaYCEdJLOLFZxwDntzg8TVbj/XVD5gkHYBtBPXFhQGygBFU2YaC+cA7RAUL9LUrgfdCeZTkD1bRoqiaMiYDmEGIaHoYzlChpSuse+MrG65XSxqFHa6ffGFiQJEiRIALqr1j1D3CKYuqvWPUPcIpgAkbz8l0oK5yDa0tjuIK4wcbj8mU1jUcQj/AHw1zEzcmhXlY9UVz6dYBOFsIJ8DcwzpyS0HaTJFLPdnKCPu++LUicJ85oKpYqhKfo3FuCSRbsjTAQjpJZxYrOOAc9ucHiarcf66ofMEG4BmQ8WmWGyEAIqmzDQXzgbxAUL9LUrgfdCeZTkCyY0NTNGRMCTCDEMasYzlChpR6x74ysbrldLGoUdrp98YWJAkSJEgA+p8mW5tKcP0fvMMmG1LcHMA8klpFNLxJSejtB3q3EWhtrJf0Udyrf6oQXBWDHose3744aGcmUggMJdzhDu+WZ6bAcfwgeopQgspTHO18+owAUYkBhgUTa4yv6z7mF4U6QH94ktlrEfzmHGrR9Pw/GE9eP7xJ/iS/wCcw2yUjCcpv0uo/iK98LIZ8pv0uo/iK98LICiRquQc1KFzVKIFkhyWzd/cIysPuS9GqZrQkPZPY+KAD65oerQpmWk9SgYZcoCeazG3D+ZMfKZXJiaMge6G1HoCcASqZhSLl3a28PArgMqKU7Xb3Qaqj6uwwJoYYiQLttaxHAQ8RKS2TRsldEvQTTaXrigy2h3WSAEuH3m9m7oy9bWguBCegI7qJo/owKKgwIuaN8VUtYlaikrSk71O3hGbkVYp5SzHkK6x74xsbvlTo1SaVSypJS6cn2mMJAwJEiRIQF1V6x6h7hFMXVXrHqHuEUwASNVyDnJQqapRAskOS2bv7hGVh9yXo1TRNCQ9k+OKAD65oerQohlpPUoQy5RE81mNw/mTHymVyZmjIHuhtR6AnAEqm4Ui5d2tvECAZUUoFrsdu6DV0fV2GBNDjESBdtrWI4CHqZSWyaNkroluwlnUx4xQZbQ7rJACXDtmb2bujL1tcC4EJ6AtTuomwKKgwIuaN8VUtYlainGEn9p28IzcirFPKaY8hXWPfGNjd8qdGrTSqWVJKXT6r7TxEYSEwJEiRIANvouqqEykBCVFLWIS42nPtMFc+qvZr+zhroCsw0UlImBBZ7qbaYaI0qAA8xJISzuNrXs26AV9bCCkr5jHWS6jE9tXLSzWzxXfPwyiidXVGI4Jc3DZsSL5XdrZv2RpZel+iAuYhRGG6QlL4dpCWGI3yAjpOlhiKjNd/m4gwHVv4waAZbnlX7OZ9mY8kzJip0kzQUnWywAQxbE7t2xrE6UQzY05BukzecK9IkTKiQcWSpbEXB6Szv8A2YBiTSfIabOnTJomoAWoqALuAouHtnAv9nU720vuV5R7EjHGzLGzz+zud7aX3K8ofcluTk2kMwky5mPD85SWwv8Asl84kSO2hBTjdkuozRidN9lL+1V/xwDpCnnzSAdWEDNIWrpdZwZRIkbZMScxoL0aFSn+RQonM65Q6gPkrBoLXVqP/YQP89X/ABRIkPLSQObPOdrYjUIINrzj/wAUZSbyZmkligB7DEosOvBePIkJ0oy5jVRrkVHkpN+lL+sr4YDnchZpLiZLB61eUSJE9mplZ8yyZyQqjLMo1CMJYkdJrF8mgD+zqd7aX3K8o9iQ+zwQnVkzz+zqd7aX3K8oKlcialKCgT5WEuCMD553KXESJBkQDMZRN/J7OJfXS9n0tgbdHH9nU720vuV5R7Eh5EAzGef2dTvbS+5XlD7ktycm0ZmEmXMx4fnKS2F/2S+fhEiQZER5jNGJ032Uv7VX/HAOkaefNIB1YQM0iYrpdZwZdkeRIMmIlNhmjQqUD8ihROZ1yh1ADVWDQWusUf8AsIH+er/iiRIapoMTZ4atbEGQgg2Lzjl9lGTmcmppJYoAewxKsOvDeJEgdGMuYKbXIqPJSb9KX9ZXwwHN5CzSXEyWD1q8okSI7NTKzplkzkfVGUZRqEYSQSOk1r5NAH9nU720vuV5R7EiuzwQnVkzz+zqd7aX3K8oKl8ialKCgT5WEuCMD553KXESJBkQFjY6oeTy0S0JKkEpDbWNzwi46DVvT4+USJBkQDGyK0IrejsB8osXofoBLJCgSSpzcHYzW2RIkLJiZurJaFXoVW9Hd+EX0eicKwpTFikhthSVXy3EiJEgyIhmy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96" y="40936"/>
            <a:ext cx="2525688" cy="448310"/>
          </a:xfrm>
          <a:prstGeom prst="rect">
            <a:avLst/>
          </a:prstGeom>
        </p:spPr>
      </p:pic>
      <p:sp>
        <p:nvSpPr>
          <p:cNvPr id="9" name="テキスト ボックス 8"/>
          <p:cNvSpPr txBox="1"/>
          <p:nvPr/>
        </p:nvSpPr>
        <p:spPr>
          <a:xfrm>
            <a:off x="2808312" y="123478"/>
            <a:ext cx="6300192" cy="646331"/>
          </a:xfrm>
          <a:prstGeom prst="rect">
            <a:avLst/>
          </a:prstGeom>
          <a:noFill/>
        </p:spPr>
        <p:txBody>
          <a:bodyPr wrap="square" rtlCol="0">
            <a:spAutoFit/>
          </a:bodyPr>
          <a:lstStyle/>
          <a:p>
            <a:r>
              <a:rPr lang="ja-JP" altLang="en-US" dirty="0">
                <a:solidFill>
                  <a:schemeClr val="accent3"/>
                </a:solidFill>
              </a:rPr>
              <a:t>④入退室管理システム、センサシステムからの発報をイベントとして、 　プリ</a:t>
            </a:r>
            <a:r>
              <a:rPr lang="en-US" altLang="ja-JP" dirty="0">
                <a:solidFill>
                  <a:schemeClr val="accent3"/>
                </a:solidFill>
              </a:rPr>
              <a:t>/</a:t>
            </a:r>
            <a:r>
              <a:rPr lang="ja-JP" altLang="en-US" dirty="0">
                <a:solidFill>
                  <a:schemeClr val="accent3"/>
                </a:solidFill>
              </a:rPr>
              <a:t>ポストアラーム表示、</a:t>
            </a:r>
            <a:r>
              <a:rPr lang="en-US" altLang="ja-JP" dirty="0">
                <a:solidFill>
                  <a:schemeClr val="accent3"/>
                </a:solidFill>
              </a:rPr>
              <a:t>PTZ</a:t>
            </a:r>
            <a:r>
              <a:rPr lang="ja-JP" altLang="en-US" dirty="0">
                <a:solidFill>
                  <a:schemeClr val="accent3"/>
                </a:solidFill>
              </a:rPr>
              <a:t>カメラのプリセット制御</a:t>
            </a:r>
            <a:endParaRPr kumimoji="1" lang="ja-JP" altLang="en-US" dirty="0">
              <a:solidFill>
                <a:schemeClr val="accent3"/>
              </a:solidFill>
            </a:endParaRPr>
          </a:p>
        </p:txBody>
      </p:sp>
      <p:cxnSp>
        <p:nvCxnSpPr>
          <p:cNvPr id="10" name="直線コネクタ 9"/>
          <p:cNvCxnSpPr/>
          <p:nvPr/>
        </p:nvCxnSpPr>
        <p:spPr>
          <a:xfrm>
            <a:off x="2088232" y="4712396"/>
            <a:ext cx="7396696" cy="0"/>
          </a:xfrm>
          <a:prstGeom prst="line">
            <a:avLst/>
          </a:prstGeom>
        </p:spPr>
        <p:style>
          <a:lnRef idx="3">
            <a:schemeClr val="accent3"/>
          </a:lnRef>
          <a:fillRef idx="0">
            <a:schemeClr val="accent3"/>
          </a:fillRef>
          <a:effectRef idx="2">
            <a:schemeClr val="accent3"/>
          </a:effectRef>
          <a:fontRef idx="minor">
            <a:schemeClr val="tx1"/>
          </a:fontRef>
        </p:style>
      </p:cxnSp>
      <p:pic>
        <p:nvPicPr>
          <p:cNvPr id="11" name="図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5359" y="4923779"/>
            <a:ext cx="543145" cy="209635"/>
          </a:xfrm>
          <a:prstGeom prst="rect">
            <a:avLst/>
          </a:prstGeom>
        </p:spPr>
      </p:pic>
      <p:pic>
        <p:nvPicPr>
          <p:cNvPr id="921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85268" y="1372716"/>
            <a:ext cx="3646646" cy="2279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図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7751" y="987574"/>
            <a:ext cx="1617985" cy="1584176"/>
          </a:xfrm>
          <a:prstGeom prst="rect">
            <a:avLst/>
          </a:prstGeom>
        </p:spPr>
      </p:pic>
      <p:sp>
        <p:nvSpPr>
          <p:cNvPr id="14" name="テキスト ボックス 13"/>
          <p:cNvSpPr txBox="1"/>
          <p:nvPr/>
        </p:nvSpPr>
        <p:spPr>
          <a:xfrm>
            <a:off x="731606" y="1456496"/>
            <a:ext cx="1348024" cy="646331"/>
          </a:xfrm>
          <a:prstGeom prst="rect">
            <a:avLst/>
          </a:prstGeom>
          <a:noFill/>
        </p:spPr>
        <p:txBody>
          <a:bodyPr wrap="square" rtlCol="0">
            <a:spAutoFit/>
          </a:bodyPr>
          <a:lstStyle/>
          <a:p>
            <a:r>
              <a:rPr lang="en-US" altLang="ja-JP" dirty="0">
                <a:solidFill>
                  <a:schemeClr val="bg1"/>
                </a:solidFill>
              </a:rPr>
              <a:t>In seamless</a:t>
            </a:r>
          </a:p>
          <a:p>
            <a:r>
              <a:rPr lang="en-US" altLang="ja-JP" dirty="0">
                <a:solidFill>
                  <a:schemeClr val="bg1"/>
                </a:solidFill>
              </a:rPr>
              <a:t>Available</a:t>
            </a:r>
            <a:endParaRPr kumimoji="1" lang="ja-JP" altLang="en-US" dirty="0">
              <a:solidFill>
                <a:schemeClr val="bg1"/>
              </a:solidFill>
            </a:endParaRPr>
          </a:p>
        </p:txBody>
      </p:sp>
      <p:pic>
        <p:nvPicPr>
          <p:cNvPr id="9221" name="Picture 5" descr="http://www.genetec.com/Download/Support/Software/Device/1f60f253-31f8-4417-a068-de5e76e11fbd-1029.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72192" y="1132459"/>
            <a:ext cx="918238" cy="778667"/>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3190428" y="1347614"/>
            <a:ext cx="2294840" cy="261610"/>
          </a:xfrm>
          <a:prstGeom prst="rect">
            <a:avLst/>
          </a:prstGeom>
          <a:noFill/>
        </p:spPr>
        <p:txBody>
          <a:bodyPr wrap="square" rtlCol="0">
            <a:spAutoFit/>
          </a:bodyPr>
          <a:lstStyle/>
          <a:p>
            <a:r>
              <a:rPr kumimoji="1" lang="en-US" altLang="ja-JP" sz="1100" dirty="0"/>
              <a:t>AXIS P8221 i8/o8</a:t>
            </a:r>
            <a:r>
              <a:rPr kumimoji="1" lang="ja-JP" altLang="en-US" sz="1100" dirty="0"/>
              <a:t>　</a:t>
            </a:r>
            <a:r>
              <a:rPr kumimoji="1" lang="en-US" altLang="ja-JP" sz="1100" dirty="0"/>
              <a:t> </a:t>
            </a:r>
            <a:r>
              <a:rPr kumimoji="1" lang="ja-JP" altLang="en-US" sz="1100" dirty="0"/>
              <a:t>組み合わせ</a:t>
            </a:r>
          </a:p>
        </p:txBody>
      </p:sp>
      <p:pic>
        <p:nvPicPr>
          <p:cNvPr id="9223" name="Picture 7" descr="http://www.hw-group.com/products/HWg-Juno/images/IP%20CCTV%20Juno%20101/HWg-Juno_101_6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83768" y="1879476"/>
            <a:ext cx="571500" cy="476250"/>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p:cNvSpPr/>
          <p:nvPr/>
        </p:nvSpPr>
        <p:spPr>
          <a:xfrm>
            <a:off x="3203848" y="1864702"/>
            <a:ext cx="2358136" cy="707886"/>
          </a:xfrm>
          <a:prstGeom prst="rect">
            <a:avLst/>
          </a:prstGeom>
        </p:spPr>
        <p:txBody>
          <a:bodyPr wrap="square">
            <a:spAutoFit/>
          </a:bodyPr>
          <a:lstStyle/>
          <a:p>
            <a:r>
              <a:rPr lang="en-US" altLang="ja-JP" sz="800" b="1" dirty="0" err="1"/>
              <a:t>HWg</a:t>
            </a:r>
            <a:r>
              <a:rPr lang="en-US" altLang="ja-JP" sz="800" b="1" dirty="0"/>
              <a:t>-Juno 101</a:t>
            </a:r>
            <a:endParaRPr lang="ja-JP" altLang="en-US" sz="800" dirty="0"/>
          </a:p>
          <a:p>
            <a:r>
              <a:rPr lang="en-US" altLang="ja-JP" sz="800" dirty="0"/>
              <a:t>1 DI for Dry contact</a:t>
            </a:r>
            <a:r>
              <a:rPr lang="ja-JP" altLang="en-US" sz="800" dirty="0"/>
              <a:t>　</a:t>
            </a:r>
            <a:r>
              <a:rPr lang="en-US" altLang="ja-JP" sz="800" dirty="0"/>
              <a:t>1 DO Relay (50V)</a:t>
            </a:r>
          </a:p>
          <a:p>
            <a:r>
              <a:rPr lang="en-US" altLang="ja-JP" sz="800" dirty="0"/>
              <a:t>WEB server</a:t>
            </a:r>
            <a:r>
              <a:rPr lang="ja-JP" altLang="en-US" sz="800" dirty="0"/>
              <a:t>　</a:t>
            </a:r>
            <a:r>
              <a:rPr lang="en-US" altLang="ja-JP" sz="800" dirty="0"/>
              <a:t>Ethernet 100 Mbit</a:t>
            </a:r>
          </a:p>
          <a:p>
            <a:r>
              <a:rPr lang="en-US" altLang="ja-JP" sz="800" dirty="0"/>
              <a:t>PoE (IEEE 802.3af) or 5V wall plug power adaptor</a:t>
            </a:r>
          </a:p>
          <a:p>
            <a:r>
              <a:rPr lang="en-US" altLang="ja-JP" sz="800" dirty="0"/>
              <a:t>Wall mount</a:t>
            </a:r>
            <a:endParaRPr lang="ja-JP" altLang="en-US" sz="800" dirty="0"/>
          </a:p>
        </p:txBody>
      </p:sp>
      <p:pic>
        <p:nvPicPr>
          <p:cNvPr id="9225" name="Picture 9" descr="http://www.hw-group.com/products/HWg-Juno/images/IP%20CCTV%20Juno%201200/HWg_Juno_1200_100.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95736" y="2666341"/>
            <a:ext cx="952500" cy="438151"/>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p:cNvSpPr/>
          <p:nvPr/>
        </p:nvSpPr>
        <p:spPr>
          <a:xfrm>
            <a:off x="3203848" y="2635047"/>
            <a:ext cx="2286000" cy="707886"/>
          </a:xfrm>
          <a:prstGeom prst="rect">
            <a:avLst/>
          </a:prstGeom>
        </p:spPr>
        <p:txBody>
          <a:bodyPr wrap="square">
            <a:spAutoFit/>
          </a:bodyPr>
          <a:lstStyle/>
          <a:p>
            <a:r>
              <a:rPr lang="en-US" altLang="ja-JP" sz="800" b="1" dirty="0" err="1"/>
              <a:t>HWg</a:t>
            </a:r>
            <a:r>
              <a:rPr lang="en-US" altLang="ja-JP" sz="800" b="1" dirty="0"/>
              <a:t>-Juno 1200</a:t>
            </a:r>
            <a:endParaRPr lang="ja-JP" altLang="en-US" sz="800" dirty="0"/>
          </a:p>
          <a:p>
            <a:r>
              <a:rPr lang="en-US" altLang="ja-JP" sz="800" dirty="0"/>
              <a:t>12 DI for Dry contacts</a:t>
            </a:r>
            <a:r>
              <a:rPr lang="ja-JP" altLang="en-US" sz="800" dirty="0"/>
              <a:t>　</a:t>
            </a:r>
            <a:r>
              <a:rPr lang="en-US" altLang="ja-JP" sz="800" dirty="0"/>
              <a:t>None DO</a:t>
            </a:r>
          </a:p>
          <a:p>
            <a:r>
              <a:rPr lang="en-US" altLang="ja-JP" sz="800" dirty="0"/>
              <a:t>WEB server</a:t>
            </a:r>
            <a:r>
              <a:rPr lang="ja-JP" altLang="en-US" sz="800" dirty="0"/>
              <a:t>　</a:t>
            </a:r>
            <a:r>
              <a:rPr lang="en-US" altLang="ja-JP" sz="800" dirty="0"/>
              <a:t>Ethernet 100 Mbit</a:t>
            </a:r>
          </a:p>
          <a:p>
            <a:r>
              <a:rPr lang="en-US" altLang="ja-JP" sz="800" dirty="0"/>
              <a:t>PoE (IEEE 802.3af) or 12V wall plug power adaptor</a:t>
            </a:r>
          </a:p>
          <a:p>
            <a:r>
              <a:rPr lang="en-US" altLang="ja-JP" sz="800" dirty="0"/>
              <a:t>Wall mount or rack mount kit</a:t>
            </a:r>
            <a:endParaRPr lang="ja-JP" altLang="en-US" sz="800" dirty="0"/>
          </a:p>
        </p:txBody>
      </p:sp>
      <p:pic>
        <p:nvPicPr>
          <p:cNvPr id="9227" name="Picture 11" descr="http://www.hw-group.com/products/HWg-Juno/images/IP%20CCTV%20Juno%20008/HWg-Juno_008_100.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37428" y="3507854"/>
            <a:ext cx="952500" cy="438151"/>
          </a:xfrm>
          <a:prstGeom prst="rect">
            <a:avLst/>
          </a:prstGeom>
          <a:noFill/>
          <a:extLst>
            <a:ext uri="{909E8E84-426E-40DD-AFC4-6F175D3DCCD1}">
              <a14:hiddenFill xmlns:a14="http://schemas.microsoft.com/office/drawing/2010/main">
                <a:solidFill>
                  <a:srgbClr val="FFFFFF"/>
                </a:solidFill>
              </a14:hiddenFill>
            </a:ext>
          </a:extLst>
        </p:spPr>
      </p:pic>
      <p:sp>
        <p:nvSpPr>
          <p:cNvPr id="6" name="正方形/長方形 5"/>
          <p:cNvSpPr/>
          <p:nvPr/>
        </p:nvSpPr>
        <p:spPr>
          <a:xfrm>
            <a:off x="3203848" y="3449243"/>
            <a:ext cx="2534045" cy="707886"/>
          </a:xfrm>
          <a:prstGeom prst="rect">
            <a:avLst/>
          </a:prstGeom>
        </p:spPr>
        <p:txBody>
          <a:bodyPr wrap="square">
            <a:spAutoFit/>
          </a:bodyPr>
          <a:lstStyle/>
          <a:p>
            <a:r>
              <a:rPr lang="en-US" altLang="ja-JP" sz="800" b="1" dirty="0" err="1"/>
              <a:t>HWg</a:t>
            </a:r>
            <a:r>
              <a:rPr lang="en-US" altLang="ja-JP" sz="800" b="1" dirty="0"/>
              <a:t>-Juno 008</a:t>
            </a:r>
            <a:endParaRPr lang="ja-JP" altLang="en-US" sz="800" dirty="0"/>
          </a:p>
          <a:p>
            <a:r>
              <a:rPr lang="en-US" altLang="ja-JP" sz="800" dirty="0"/>
              <a:t>None DI</a:t>
            </a:r>
            <a:r>
              <a:rPr lang="ja-JP" altLang="en-US" sz="800" dirty="0"/>
              <a:t>　</a:t>
            </a:r>
            <a:r>
              <a:rPr lang="en-US" altLang="ja-JP" sz="800" dirty="0"/>
              <a:t>8 DO Relays (50V) (Memory relays)</a:t>
            </a:r>
          </a:p>
          <a:p>
            <a:r>
              <a:rPr lang="en-US" altLang="ja-JP" sz="800" dirty="0"/>
              <a:t>WEB server</a:t>
            </a:r>
            <a:r>
              <a:rPr lang="ja-JP" altLang="en-US" sz="800" dirty="0"/>
              <a:t>　</a:t>
            </a:r>
            <a:r>
              <a:rPr lang="en-US" altLang="ja-JP" sz="800" dirty="0"/>
              <a:t>Ethernet 100 Mbit</a:t>
            </a:r>
          </a:p>
          <a:p>
            <a:r>
              <a:rPr lang="en-US" altLang="ja-JP" sz="800" dirty="0"/>
              <a:t>PoE (IEEE 802.3af) or 12V wall plug power adaptor</a:t>
            </a:r>
          </a:p>
          <a:p>
            <a:r>
              <a:rPr lang="en-US" altLang="ja-JP" sz="800" dirty="0"/>
              <a:t>Wall mount or rack mount kit</a:t>
            </a:r>
            <a:endParaRPr lang="ja-JP" altLang="en-US" sz="800" dirty="0"/>
          </a:p>
        </p:txBody>
      </p:sp>
      <p:sp>
        <p:nvSpPr>
          <p:cNvPr id="2" name="スライド番号プレースホルダー 1"/>
          <p:cNvSpPr>
            <a:spLocks noGrp="1"/>
          </p:cNvSpPr>
          <p:nvPr>
            <p:ph type="sldNum" sz="quarter" idx="12"/>
          </p:nvPr>
        </p:nvSpPr>
        <p:spPr/>
        <p:txBody>
          <a:bodyPr/>
          <a:lstStyle/>
          <a:p>
            <a:fld id="{E7F9721E-9075-49C7-B164-96523C2653BD}" type="slidenum">
              <a:rPr kumimoji="1" lang="ja-JP" altLang="en-US" smtClean="0"/>
              <a:t>35</a:t>
            </a:fld>
            <a:endParaRPr kumimoji="1" lang="ja-JP" altLang="en-US"/>
          </a:p>
        </p:txBody>
      </p:sp>
    </p:spTree>
    <p:extLst>
      <p:ext uri="{BB962C8B-B14F-4D97-AF65-F5344CB8AC3E}">
        <p14:creationId xmlns:p14="http://schemas.microsoft.com/office/powerpoint/2010/main" val="33030541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5" descr="data:image/jpeg;base64,/9j/4AAQSkZJRgABAQAAAQABAAD/2wCEAAkGBxQTEhQUExIWFBUXGBwXGBgVFRseGhYYFhoZGhcdGBgYHSggGBolGxcWITEhJSkrLy4uGh8zODMsNygtLisBCgoKDg0OGhAQGywkHyQsLCwsLCw2LSwsLCwsLCwsLCwsLiwsLCwsLCwsLCwtLCwsLCwsLCwsLCwsLCwsLCwsLP/AABEIAKYBMAMBIgACEQEDEQH/xAAbAAACAwEBAQAAAAAAAAAAAAAEBQADBgIBB//EAEwQAAECBAIFCAUHCQcEAwAAAAECEQADBCESMQUTQVFhBhQicYGRodEVMlOx0iNCUpKTweEHMzRUYnJzsvAXJIKDosLTFkOU8URkdP/EABkBAAMBAQEAAAAAAAAAAAAAAAABAgMEBf/EADMRAAIBAgQDBwMEAQUAAAAAAAABAgMREhMhUQQxkRRBUmGh4fAycYEiQrHRwiMkQ1PB/9oADAMBAAIRAxEAPwDMUFZNK6tKDjmCYRLSoApShKy7C2wAP1b4X6d0jPTNAC2VhDplpZIVuAveGUyqwTJ3ySVOpWE4mY4i5ZrwIZkwudWkiznr3lo0fE/6eH/0FwUlVc7u21vfkbek0KEahE1C5pUka2YJihhWXewUAEg4RllvYwV6Klfq8zP25y3+vHznGr2cvw8oNTVS8ABo0lW1Wtsd5w4bd8HaPIvsr3fT3N7J0NJJYypibO5mqbqcKzj2i5MoKqmay5iEISmXJ1qg80OpfSBxHo6tg+ZPBvmmJXspfcPKPXVtlS+4eUS690NcM0769Pc+vS+TtMUIVzOcCodJPOFOhQLN+cvdy42Nvi08maa391m3/wDsKtc5/KcPGPl0iSUoSV6PxbcTlIUDcfNZma4gCo9Y4ZCEjYksW7W3ws/5cvsrte0unufXf+nKZnNJO/8AIWe4CZf+s4D5SckpWBeoSuUUYZhmCapTpSoa1OFZIfBiI2uBHzOnnoCWXSoWb3CwnqcYT90WCplfqaOB1mVh+zvBPa3GHnk9m+/T3N2NDSXV8mo7UtNmMU2uS7A3dg9h2R4nRMot/d5o/wA47/34+chSvZy/DygqjqEANNpkqzulQBGTBmY7e+Gq9vnsJ8M3v09zdnRUr9Xm/bH44H5R6BSKeaafEmalONLLUXw3KWUSLgEdbRjzVynP9zSzhvlbgbXOG8CLmks0mWGDG4Ll87i2y3CDPF2Z+fT3FI0xP9qrw8o99Lz/AGqvDyhprl/QR4eUX0lUx6chKxbJTEZu1r7O6M8x7mmR5PoI/S8/2qvDyj30vP8Aaq8PKNJMrZVwmka1iZrl2LWwtm0Vz6xJSQilSlWwmbia+7CNloMx7hkeT6Gf9Lz/AGqvDyiel5/tVeHlDTWr9mjw8o9M1f0EeHlBmPcMjyfQVel5/tVeHlHnpef7VXh5Q3xTPZJ7vwg7nKf1O+35Tdmww2zG23jBmPcMjyfQzfpef7VXh5RPS8/2qvDyhqZkz2aN2zPuiaxeerS3Z5QZj3DI8n0FXpef7VXh5RPTE/2qvDyjRSakJSy6QKVvx4c8rYf/AHAWtX9BHh5QZr3DI8n0FJ0xP9qrw8oZcmqoTcXOayZKZm6SEO+J+lMSQWYWF7x3rV+zR4eUTWr9mjw8oTm33lwpYXrG/wB17nWnKhEpcrU1syYlT4+khZQxDF5aQMntErqmXLnSgmtmLlkHHcKwnogF5abeso4TfocRHOtX7NHh5RNav2aPDyhYpeL1KcE1bD6e4dpSqppEzCitm1CChKsXrYTfEnFKADnotuYvnGeOmlFQabPA1hdwGEtzhZrm2F7vnDPWr9mjw8omtX7NHh5RrHiJKCi7O3f3v7nL2P8AU5Xlr3dy+wBP0yXn4Js1mTqXB9b5z2y3PAY0vOYfLzn2jCN29t8O9av2aPDyia1fs0eHlBKu276FR4Wyt+roJV6YnXadOfZZLdtodaL03K1A10xZmh3Hyrm5YjCnDk23ZE1q/Zo8PKJrV+zR4eUS6rKXD236B9Vygo2Rq9a7dNzNueHRtHdVpukUqUmnVOKlYArHrPXKg4YhiG3wt1q/Zo8PKGmjlJISFITjKnDDIJUnI/4kxLqPctUVazXVHUpc4TJ2qD/KdL1c8SsPrdsAJWrpFwDiDhy5L5hrZwTMlS1TJmsVh6Zbou4xKfq2QKkIYgg5hr7Nrhs2498YSO+A/Cq5h0A1+k0rLrbb4wj0jNXrDrE4V2cBhsDWTbJjBXMqZv0g9WpJvs2t2wHUSkBTJVjFmVhIew2HJsuyKZMV8sUa3hE1vCO8I3CJhG4Qi9TWT5VVzeSSuVgMtBQGLhOEYX6ObNGekKmCd0ACu+5si+fB4YTUUerRhmK1mFOMdJgphiA6LZvCtEuWVsVMneznhbrjP9/z+Ttk/wDbNX2/d/iMyurbIcbovc993HY0VpXVMphZy90Z4lP/AKsXfAxpadvzp+ofL+njwU0i/wAoeHQOTke5i0a3POt8sd186ex1hDYw4Ck+vhDWH7LcINx1j5B+tHH8etuEK6iTJHqKKrjNLDC1+14v5rT+1Lfwz5f08A2vlghEyqxWHSYbUZdNs7fTiudNqcPSsMC9qB0LYxvva23ZA6aaQ95hbfqzxe31e8x4qnkgWWSWNghukPVFzkb32QBb5YP0Yur1fySApDbRLO026QexctA2mJk9k69IFyx6Fywe6M9nfHFNSyFJdc7VqbLVlW3eNhGyK6qnlJA1czHc2KClsr3JBf7oAS19gPW8Imt4R3hG4RMI3CEXqca3hBdDNmNN1ZwjVqx9MJdHzhfPqF4HwjcItky5bKxuCEkpwgF1bAXNhxgFLkHSVz8MtpiWthGJLp6NncdG1ni9C6rGGmoCr9LWIt6r9JmGzugBMqQyXK3+dYNlfD279kdpk02K6pmH91L7G2tv8IZDXyxZRzajpYFpHSOL5RAvZ7q2G2Ru2VoEmzV6pLkFD2GIEg37tsdypUi+JSxcsyUlxZnvY5xUtEvCGfG93AZr5eEBVguiVNCiJcxILJc42229cXYufGB9JTpmIa04lNYhaVWc7UuM3jqUiST08YDDJlF/nOSzWytFVRLlg9AkhvnJAL32AnhEx5Df1fP5B9bwia3hHeEbhEwjcIY9TjW8Imt4R3hG4RMI3CANTjW8Imt4R3hG4RMI3CANTjW8Imt4R3hG4RMI3CANTjW8Imt4R3hG4RMI3CANTjW8INoS65XUv+eVAuEbhBdEPlJXUv8Amkw0RU5flHSh8pN+S1nTO+zKVawOf3QNKlqwqZIIdL2Fi9hk98rQxmowrmNWU6HWpxrFPZRZ+jmHgYUaP1ql+udn+GCUWyY1YLvLtciwNEl7/OmB/pW4F+qF1SkFRKUBAt0XJawe5vc3hyKyazekZLfxlfDCvS8yYiaROJUtknEGIWkgYFJUCyklLMfveG7ocHGT0fqC6o8ImqMezZpS2JKkvliSz9Tm+Y74r52OPd+MTc1sa6dPnaiUDSAAIQAvGnpgJDFm25txjPpB1jmWFZ9DsO4bM+yIrlBNKUpMxRSkAJGFNgmw7mgZGkSFYgSFb2HnEW/Vc6XVTounr6W/sZE2/RB1sq3+m2Y7o4Tt/uwN9yrdJVsrbU/4eEC+mZn01/0538T3x4nTCxktYfdxJJ27yYu5x4GXVQJB+QSgYhcBVreq535tBOK/6IOpldvzer+jC2bpNSvWWtV3ve4DDbutFp03M9ovw48eJ74LhgYUiyn5qDlYhV/W3B73+rwjiY5BanSnoqDsotk6huKfB4GGmFguFrBtfbZ228T3x5M0ss2K1nMdis9u2C4YGGUq0pQy6VMy3rOtNnLHo2zs/BoprsKmaSJRcuylXysystscU2nJksYUTFpG4ZX4PHNTpdcwALWtbXGK7P28ILjUNSnVHhE1R4Rzzoce78YnOhx7vxguVhOtUeEE0iFALaWmY6CHKSrVj6YbIjeYE50OPd+MdJrmcAqAIYttBzBvccILicdBjLSvCj+7SyLMTLLr6O0j1rX8YtRrMYajlE36OpUQfV+a99nfxhYnSagGC1gDIAm1m+lutHXpZeesmdeI/FBcnAF04WMTUyF9I5y1HDk4DHIbtjwPMQrVpGrSA9lhJc52Ktv4RUjSig7LWHLlibnj0rmODXWYlTbtnc8Fx4BjKTMC/wAwiYWTYy3YbLIYXy8IGrUKKry0yi3qpSoA3N2USf8A1FEvSBT6qlJ/dtllkYk2vKi6ipRydV/eYS0VinG7ueao8ImqPCOedDj3fjE50OPd+MO4YTrVHhE1R4Rzzoce78YnOhx7vxguGE61R4RNUeEc86HHu/GJzoce78YLhhOtUeETVHhHPOhx7vxic6HHu/GC4YTrVHhE1R4Rzzoce78YnOhx7vxguGE61R4QdQBlyepf88qF/Ohx7vxhjRVgGrBlqdShhWQ1ioAsdocB+oQJkzg2tDt1ylTTq5U1BnKXhWFnERiASoJbGOkDhLh2MeHSygog6PpsSc080UCl2IdOzIs42mFulqxetmpBYBasuv3wGirmAqUJi8SmxHEXUwYOczYkR0VO7AeTRw2eZ6bHc2WpXSwkBrYZagGuc2uL5kktttDqgCZ0pMioRNeW5lLQnpiWpypCkrAxId1Av0XVsMJDXzWbWrZmbEWbqyjS8jVKnTJhmTJiikJwkrNnxO0ZvEdEZUYu6uOhpNZP5+eVZvzaS7ZbDkzDqgSvKZ4AXUTyz5SpST0gxBKVOQRsyh1zNJU5Usk2czC7d8E0+gpJ+afrGFaRarU1v6GDnaPpUljMqLbpcv4445nSe0qPs5fxxoNL6PlBdgcztOUAnRsuzA95ilTb7iu1Q3foLxQUvtKj7OX8cdnRdMz46hv4cv44dSdCItY95jQ1GgJHNEqwqfFniO7ri1Qb2JfGQ3fofPDT0jtrKl/4cv447XR0gD6yp+zl/HBVXo9CZ6QBY8eEPtB0NIy0zyzthdR4vl2RlKDTtoaLiYW5v0MiuXRj/uVP2cv444ei9pU/ZS/jjScstE0iKZS5CklWJOS3zLG0YPDCwy8g7TDd+hoKSip5v5vni7hPRkyzc5Oy7RZ6Lks+rr2y/RRs/wAXEQgkT1ofBMWh88C1JfrY3i/0pPfFzic+/Wr84eF7EviY7seeiqXAF62oYgM0pBLkAgWVcsRaKVUNKCUk1gUM083DpfJw7jtgRKVKSka+WgMGBUxGEJ7ibMfKKsC0kqFWglRGI6wkqYFsRzNrPl4PM8OmG/L1LoqrZucvtbboHc1pGfHVtm+oDN14oup9GUqjhC6oFnZUgAte4BOVjC5esbDzxBSBkJpa7uG7N20QXo+pmawvUGayQQoKUcL4rdJiD5xBvhe/zoGp0DTksJtQ+f5pOW/OL5GjZKUlKaieAXcatF3YF78BFfPVlWIzFE5OVF2juUYLjwPvfzoV1yJBdMypqFbT8lL84E5jR+2n/Zo+KOa1fS7TA0MWC3J/x/QaNHUntp/2aPijs6JpQH1s9v4aPigaXLhnNvJHXFKIYXu/QWmko3bXVD/wkfFHSqGjAfW1H2SPigGaGmDj5QxoJiAFBZGxn7Yh6MrB5v0/oHXJoh/3qj7JHxRxhofbVH2SPijrTcuXqyUlLuMjxhFIl4lBOJKX2qLAW2mFcMHm/n4NJSaOppv5tVWu4T0ZCTc5OyrR36IkM+Gub/8AL+MKZNIuX6lZJQ+eCoUH+qLxembOJxc/uwP6Qt3IdrnMZcD3wyHF+L50HdJydpJiUEVU0FaQsJ1ct8J2tjygn/pGm/WJ32SPjgTk/RY5EtZnrQWKQEpl2SksACUvshjzC7c7md0v4Y2tFczhdWtucyeRUhb4Z09TXLSUG3Vji1XIGWPn1P8A46fijk0BGVXN2bJe0j9mPVURb9Mm90v4YdohmVtyhfI+nBINROBBY/JIsRn8+LZPJinCpf8AeJxwKBA1SN4P04goH/8AlzO6X8MDYjLnJSZylglGEkJzKiD6qcrQJRYpVay5syGl1fLzf31e8wJignTH5+b++r3wHFnMd4o0vIyqKBPIzIQBwcrjLxqOREnFrw7WQx3EFcNcxMdS5pd9saPQ+kQVYVWcFjxAdoSGiXuB/diudJWAThIwgnjYG53RrZMi9jipqBNUkpIyJ7Xi+WWZ2aMvQVShUplWCbi2Xqk5dkaYCFaxSdwkVbD1bcYZHTqTJ1eHa74uzJoSFA2gmLDKG4Q1KwmribTE0Y0rGYf+vGAjX8D74ZaWpXAy7ITrp22GMppNlq6RTpKsCkEXzGcKMUGVqGEARK0Bs7xRMUcRIYF9Qq/Yn+URXijqo9bsT/KIqhLkgO8UabkbVYBPIzIQBwcrjLRqOREnFrw7WQx3EFcUuYmx1Lml32xo9D6QSVYVWcFj1B2hIaJYtY/uxXOlLAJwkYQTxyNzujWyZF2jioqBNUkpIyJ7Xi9BbNmjMaPqlCpEqwTcWysknLsjSgQuRSdwkVTD1bcYZK04kydXh2u+LsyhIUDaCYsMsNkIalYTVxNpiaAtKxmH8vvgI1/A++GWlqVwMuyE65DbC0ZSSbNE2kUaSrApBF8xmIU4oMrEMIAiUrA2d4omKOIkMVzb8np4FOjov6239o8YbJqJeAuhWsezHotte7vn4RlNE6XlolJSpRBDv0T9IwX6dlfTP1TGTmr8z0I8PUcU1FjlU/8AZ3bTvHGIaj9nxPnAejdKpUSpCVTMIuAg2fIluowJM0xLSSlSlAixBQbEQsa3H2eo3bCxuiq3obhi/GFlct6iVZulL2/tGKfTsr6Z+qYqTWJmTpRSXAXLGTfOJ++KU03oZVqFSELyT/Ij0x+fm/vq98BwVpj8/N/fV7zAcaHGdRpeRc1jN4hP+6MxDjk1MCVqJIFgLls3f3CAD6JIUS0H6SJFLPcXKCPu++FuiJyVEMQeoww5Qk81mNmwHepMO4mjB0ko4sbDENuEOe1nhgJytxjiilO12O78YNVRnZ4GNBFKKreGgszwdvjAU2mO8xQZbQgDamYMjAcxjAtRN/p4FFQ0JjRVpqUAgna4hDDbSkx0HrEJ4hjOokcxIALqj1uxP8oiuOqj1uxP8oiuEuSA6jS8iprGbxCf90ZiHPJmYlK1EkCwFy2bv7hDA+iSFEtBukyRSz3Fygj7vvhdoiclRDEHtg/lETzWY2dh3qTDTFYwlJLOLGwxDbhDntZ4YCcrcYEogFJmEzMJS/R6N2GTlYPcDEK+ilWtS6iAQCcSHJDqszW2E5iLuIPRVbxBevB2jvhNXMiYpAnomAAELBOFTgEgM9w5HYYXHSDFul93fCuBo6lYyMBzGgObOtnsgYVBgY7lem5YCCdriEMNtKTHQesQniBnUSOYkADKsVJkyZC1StYqaFkkqZsCgBkL2PhAXpWR+rD7Q/DE5Wfo1F1Tf5kxloVh4pbmp9KyP1YfaH4YnpWR+rD7Q/DCCRUJAYywrPbvZtmxvExTOWCSQMI3DZB+Axy8zS+lZH6sPtD8MaKlkoSqlVLThEzVTGd2Kjva+Qj5pH0ylyof3JHvgsDk3zYj0x+fm/vq95gOHWl9ELK5swEMZimAcl3yZs4XK0ZNClIMuYFJbEnVqdL5ONjw5LDzCEXP6dQaC6CkMwLCQ9h4vFXMpjYsK8LO+As2990PuSyVylzAqUolQSQFApLDEXDguPKJxIvJqbCuTydnJuAR2H7oc0eiKkjpTSEZkKUprXuMo0Q0gt21BdnZy7b/AFMoA0hUTJzDopl7QFF1dZw5Q7x3GqFR/tJojpEgXbuPVDtEpLZNCai0tLkEhUkqVtKVsG2AOmCV8qJZykKH+YPhjVTjbmS6FXuiGVcgBNiYzFbWi4Bh4OUkspI1JINi6xl9WMrO0eq5DBLlnJ8s4Upx7hxoVO9Fa5vGKqaqStRTjSk/tFh3xSqnL4fvPlAk/QqvWCgO/wAoxdQ0XDz2Hml9HLRJKyUlLjInaeqM/FlQqamSUGd0XFgDsO4wrwq9qfq/jDxpkvh6i7hhHmIb44oND1E/8zrJlwnoJdicnvYcTaCkaBrQgjUTikuC9KSq+dyMSc87Q8SJdKex7PlKJcJJsnYfoiK9Sr6Ku4wd6MxS0zRMWxCQAEOSrCLDp3NxaOBTTEKKGqErR6yeb9JOIWd19FxCd42uTCOO+EE1Kvoq7jBNJRKWFDCctts33w45L6X5pLqHlVEwT5aUhWrwhISrFi9Y4vCGdHpErUUmVOQWBAWhiQXuA+VjGM6slyVxTp1k/wBML/lGVk6CmJyLf1whzR6NnkMZ7J2hSy1r5Q+Ssu2GY7ORg2b88o9lVIxBVyxByzY9cRnT8JODiH/xvqhZQUkuYo4gCRtcgK6riGydFUzeqB/jPxRdyn5SonzzMKFo6IDBiLPtce6FI0rL/b+qn4o07RNO2G4Sp8Reypu33QXVaJpwHSAf8Z84QVcqW/RQe9Te+HHpNB+nu9VPxR5R1mqqUVLKKUy5kvCzPrEKS7vsxOzQ1Xm39NghTrt2cGl90IFE8e6OaZZWop9XioEDvaHPplALMt+ofFFkzTAZ2WR1DzjLPqeEFDiP+p9UJ9K6PWmUVEoIcWSXOe5oRiSr6Ku4xvtCcuk0a1TBLK3TgZQFnIL+twijT35QJdVMExUtSSEhLJAaxJe6+MXnSw3trsVlV8N8t32ujDqlkZpI6wYqKrK9fFdmSCk7nJUCO4xsKerVUF5MqeshQHRQksSLP07DibR2UT2fm1Uz/q13zvd2vnlHo8PDh5006tTDLazfqjRUZWV9GMOSslC6eWFlIYEjELXUp9hvDUUMnpXR0f2R0mf1ehfLhmIUcm8JkIJci7dRWrPPhB2ilJmFYmJMkJ9UqBOO+xget45jIP0bo6RMOE6tFk3UBfEpKTtGWInqBgbm8l/UQP8ACPvEeTkoBYEkOA+8O1n4QTMlSQjEFnEX6PScbiXSzdsAFAppP0U/VHwwi0s3OZIGQVLb65jSSJckodS1BQAte54WjL6XUOcyWdsaG+0LPABi+UWmJoqJ6ApkiYoBgHz3wqTpacCSJqwTmcRcsGDnbYkdsXcpv0uo/iK98LIG8XMcZOOkdA/0zPZtdMbdjLdzxt/yZzVT1zjNmLWUBGElanD43YvHzmN1+TKpKE1RGZEsDg5XCwplZs92fRhRS8TkqffrFP73gyn0LIPzP9SvOM1LmF32xotD6SBVhVZwWPEB2isoWfPdiLS9BJC7I2n5xy74BOjpZZknvPnBU+qE1SSkjI97wQhTZkNDUY7Bm1PEyuToWXbo+J840NRoKRzRKtWXxZ4lbt2KFIq2Hq24mGB08DJ1eEZu79mTRrGMdiJVanifUx1ZQITPSALHid3XD7QdNSJC0zwzthuvi+XZCTTE0Y0rGYf+vGAOf/snvjnnFX5G0a07fUxp+UOipEUa105TjxIyUSWKgDYmPlHOlb/CNbymrAqQoMc059cYuEktgdWp4mFStITE+qspfPCWfui703UPi18x9+NT97wviQ7InMnuxpP0tNAwBTABIDAPYDbFA0rOBJE1bqzOIuWDBztsSO2KKr1j1D3CKYbd+ZMZOPLQP9Mz2bXTG3Yy3c8bf8mc1VQucZq1rKQjCStTh8bsX6o+cxuvyZVJQmqbM6sDg5XCwplZs92fRhRy8TkqfJzMU/vgyn0JIPzD9ZXnGalzCC+2NHofSIKsKrOCx4gO0VlCVee7EOl6CSFWRtPzjl3wCdHyyzJPefOCp9SJqklJDN4wQgtmQ0Uox2DOqeJlcnQsu3R8T5xoajQUjmiTqy+I3xK3bsUKBVsPV7zDE6eBk6vCM3d+G5o0io7ESq1PE+pjqyhQmekAWL7Tu64faEpqMBaZ4Z2w3Xxf1eyEmmJoxpWMw/l98Amv/ZPfHPOKvyNo1p2+pjP8olFSIo1rpynHiRkoksVXsTHyfnKt/hGt5TVmKQoMc059cYyEktgdWfiYXK0jMT6q1JfPCWfui705UO+vmPvxqfveF0SHZE5k92fWOSkxJp5QXk3vKny7IZ1BQFdFynrzt57oT8l8PNpWLcN+9T5QXpIgJ6Di9yCfBx5QzO+oZPVLfoYm6PrO72xDO+2IcLDN+22fjlCNcwvZa22Ob9sETQkSkKTOWZhJxJeyQHbY97bdsJuw1qNpZThJLvZs7wj0kp6iR+/L/nMcJmG7rXlZjt48M/6tHE8/LU7/AEpf85hiuYjlN+l1H8RXvhZDPlN+l1H8RXvhZAMkbz8l0oK5yDa0tjuLrjBxuPyZTWNRxCP98NcwZuTQrysf3Yrn06wCcJGEE9wNzDOQoloP0kSKWe7OUEW7vvi1IhxPnFDVLFUmU/RuLfuk5dkaYCEdJLOLFZxwDntzg8TVbj/XVD5gkHYBtBPXFhQGygBFU2YaC+cA7RAUL9LUrgfdCeZTkD1bRoqiaMiYDmEGIaHoYzlChpSuse+MrG65XSxqFHa6ffGFiQJEiRIALqr1j1D3CKYuqvWPUPcIpgAkbz8l0oK5yDa0tjuIK4wcbj8mU1jUcQj/AHw1zEzcmhXlY9UVz6dYBOFsIJ8DcwzpyS0HaTJFLPdnKCPu++LUicJ85oKpYqhKfo3FuCSRbsjTAQjpJZxYrOOAc9ucHiarcf66ofMEG4BmQ8WmWGyEAIqmzDQXzgbxAUL9LUrgfdCeZTkCyY0NTNGRMCTCDEMasYzlChpR6x74ysbrldLGoUdrp98YWJAkSJEgA+p8mW5tKcP0fvMMmG1LcHMA8klpFNLxJSejtB3q3EWhtrJf0Udyrf6oQXBWDHose3744aGcmUggMJdzhDu+WZ6bAcfwgeopQgspTHO18+owAUYkBhgUTa4yv6z7mF4U6QH94ktlrEfzmHGrR9Pw/GE9eP7xJ/iS/wCcw2yUjCcpv0uo/iK98LIZ8pv0uo/iK98LICiRquQc1KFzVKIFkhyWzd/cIysPuS9GqZrQkPZPY+KAD65oerQpmWk9SgYZcoCeazG3D+ZMfKZXJiaMge6G1HoCcASqZhSLl3a28PArgMqKU7Xb3Qaqj6uwwJoYYiQLttaxHAQ8RKS2TRsldEvQTTaXrigy2h3WSAEuH3m9m7oy9bWguBCegI7qJo/owKKgwIuaN8VUtYlaikrSk71O3hGbkVYp5SzHkK6x74xsbvlTo1SaVSypJS6cn2mMJAwJEiRIQF1V6x6h7hFMXVXrHqHuEUwASNVyDnJQqapRAskOS2bv7hGVh9yXo1TRNCQ9k+OKAD65oerQohlpPUoQy5RE81mNw/mTHymVyZmjIHuhtR6AnAEqm4Ui5d2tvECAZUUoFrsdu6DV0fV2GBNDjESBdtrWI4CHqZSWyaNkroluwlnUx4xQZbQ7rJACXDtmb2bujL1tcC4EJ6AtTuomwKKgwIuaN8VUtYlainGEn9p28IzcirFPKaY8hXWPfGNjd8qdGrTSqWVJKXT6r7TxEYSEwJEiRIANvouqqEykBCVFLWIS42nPtMFc+qvZr+zhroCsw0UlImBBZ7qbaYaI0qAA8xJISzuNrXs26AV9bCCkr5jHWS6jE9tXLSzWzxXfPwyiidXVGI4Jc3DZsSL5XdrZv2RpZel+iAuYhRGG6QlL4dpCWGI3yAjpOlhiKjNd/m4gwHVv4waAZbnlX7OZ9mY8kzJip0kzQUnWywAQxbE7t2xrE6UQzY05BukzecK9IkTKiQcWSpbEXB6Szv8A2YBiTSfIabOnTJomoAWoqALuAouHtnAv9nU720vuV5R7EjHGzLGzz+zud7aX3K8ofcluTk2kMwky5mPD85SWwv8Asl84kSO2hBTjdkuozRidN9lL+1V/xwDpCnnzSAdWEDNIWrpdZwZRIkbZMScxoL0aFSn+RQonM65Q6gPkrBoLXVqP/YQP89X/ABRIkPLSQObPOdrYjUIINrzj/wAUZSbyZmkligB7DEosOvBePIkJ0oy5jVRrkVHkpN+lL+sr4YDnchZpLiZLB61eUSJE9mplZ8yyZyQqjLMo1CMJYkdJrF8mgD+zqd7aX3K8o9iQ+zwQnVkzz+zqd7aX3K8oKlcialKCgT5WEuCMD553KXESJBkQDMZRN/J7OJfXS9n0tgbdHH9nU720vuV5R7Eh5EAzGef2dTvbS+5XlD7ktycm0ZmEmXMx4fnKS2F/2S+fhEiQZER5jNGJ032Uv7VX/HAOkaefNIB1YQM0iYrpdZwZdkeRIMmIlNhmjQqUD8ihROZ1yh1ADVWDQWusUf8AsIH+er/iiRIapoMTZ4atbEGQgg2Lzjl9lGTmcmppJYoAewxKsOvDeJEgdGMuYKbXIqPJSb9KX9ZXwwHN5CzSXEyWD1q8okSI7NTKzplkzkfVGUZRqEYSQSOk1r5NAH9nU720vuV5R7EiuzwQnVkzz+zqd7aX3K8oKl8ialKCgT5WEuCMD553KXESJBkQFjY6oeTy0S0JKkEpDbWNzwi46DVvT4+USJBkQDGyK0IrejsB8osXofoBLJCgSSpzcHYzW2RIkLJiZurJaFXoVW9Hd+EX0eicKwpTFikhthSVXy3EiJEgyIhmy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96" y="40936"/>
            <a:ext cx="2525688" cy="448310"/>
          </a:xfrm>
          <a:prstGeom prst="rect">
            <a:avLst/>
          </a:prstGeom>
        </p:spPr>
      </p:pic>
      <p:sp>
        <p:nvSpPr>
          <p:cNvPr id="9" name="テキスト ボックス 8"/>
          <p:cNvSpPr txBox="1"/>
          <p:nvPr/>
        </p:nvSpPr>
        <p:spPr>
          <a:xfrm>
            <a:off x="2808312" y="123478"/>
            <a:ext cx="6300192" cy="369332"/>
          </a:xfrm>
          <a:prstGeom prst="rect">
            <a:avLst/>
          </a:prstGeom>
          <a:noFill/>
        </p:spPr>
        <p:txBody>
          <a:bodyPr wrap="square" rtlCol="0">
            <a:spAutoFit/>
          </a:bodyPr>
          <a:lstStyle/>
          <a:p>
            <a:r>
              <a:rPr lang="ja-JP" altLang="en-US" dirty="0">
                <a:solidFill>
                  <a:schemeClr val="accent3"/>
                </a:solidFill>
              </a:rPr>
              <a:t>⑥ 他社 </a:t>
            </a:r>
            <a:r>
              <a:rPr lang="en-US" altLang="ja-JP" dirty="0">
                <a:solidFill>
                  <a:schemeClr val="accent3"/>
                </a:solidFill>
              </a:rPr>
              <a:t>NVR</a:t>
            </a:r>
            <a:r>
              <a:rPr lang="ja-JP" altLang="en-US" dirty="0">
                <a:solidFill>
                  <a:schemeClr val="accent3"/>
                </a:solidFill>
              </a:rPr>
              <a:t>との統合</a:t>
            </a:r>
            <a:endParaRPr kumimoji="1" lang="ja-JP" altLang="en-US" dirty="0">
              <a:solidFill>
                <a:schemeClr val="accent3"/>
              </a:solidFill>
            </a:endParaRPr>
          </a:p>
        </p:txBody>
      </p:sp>
      <p:cxnSp>
        <p:nvCxnSpPr>
          <p:cNvPr id="10" name="直線コネクタ 9"/>
          <p:cNvCxnSpPr/>
          <p:nvPr/>
        </p:nvCxnSpPr>
        <p:spPr>
          <a:xfrm>
            <a:off x="2088232" y="4712396"/>
            <a:ext cx="7396696" cy="0"/>
          </a:xfrm>
          <a:prstGeom prst="line">
            <a:avLst/>
          </a:prstGeom>
        </p:spPr>
        <p:style>
          <a:lnRef idx="3">
            <a:schemeClr val="accent3"/>
          </a:lnRef>
          <a:fillRef idx="0">
            <a:schemeClr val="accent3"/>
          </a:fillRef>
          <a:effectRef idx="2">
            <a:schemeClr val="accent3"/>
          </a:effectRef>
          <a:fontRef idx="minor">
            <a:schemeClr val="tx1"/>
          </a:fontRef>
        </p:style>
      </p:cxnSp>
      <p:pic>
        <p:nvPicPr>
          <p:cNvPr id="11" name="図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5359" y="4923779"/>
            <a:ext cx="543145" cy="209635"/>
          </a:xfrm>
          <a:prstGeom prst="rect">
            <a:avLst/>
          </a:prstGeom>
        </p:spPr>
      </p:pic>
      <p:pic>
        <p:nvPicPr>
          <p:cNvPr id="13" name="図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751" y="987574"/>
            <a:ext cx="1617985" cy="1584176"/>
          </a:xfrm>
          <a:prstGeom prst="rect">
            <a:avLst/>
          </a:prstGeom>
        </p:spPr>
      </p:pic>
      <p:sp>
        <p:nvSpPr>
          <p:cNvPr id="14" name="テキスト ボックス 13"/>
          <p:cNvSpPr txBox="1"/>
          <p:nvPr/>
        </p:nvSpPr>
        <p:spPr>
          <a:xfrm>
            <a:off x="731606" y="1456496"/>
            <a:ext cx="1348024" cy="646331"/>
          </a:xfrm>
          <a:prstGeom prst="rect">
            <a:avLst/>
          </a:prstGeom>
          <a:noFill/>
        </p:spPr>
        <p:txBody>
          <a:bodyPr wrap="square" rtlCol="0">
            <a:spAutoFit/>
          </a:bodyPr>
          <a:lstStyle/>
          <a:p>
            <a:r>
              <a:rPr lang="en-US" altLang="ja-JP" dirty="0">
                <a:solidFill>
                  <a:schemeClr val="bg1"/>
                </a:solidFill>
              </a:rPr>
              <a:t>In seamless</a:t>
            </a:r>
          </a:p>
          <a:p>
            <a:r>
              <a:rPr lang="en-US" altLang="ja-JP" dirty="0">
                <a:solidFill>
                  <a:schemeClr val="bg1"/>
                </a:solidFill>
              </a:rPr>
              <a:t>Available</a:t>
            </a:r>
            <a:endParaRPr kumimoji="1" lang="ja-JP" altLang="en-US" dirty="0">
              <a:solidFill>
                <a:schemeClr val="bg1"/>
              </a:solidFill>
            </a:endParaRPr>
          </a:p>
        </p:txBody>
      </p:sp>
      <p:grpSp>
        <p:nvGrpSpPr>
          <p:cNvPr id="16" name="グループ化 15"/>
          <p:cNvGrpSpPr/>
          <p:nvPr/>
        </p:nvGrpSpPr>
        <p:grpSpPr>
          <a:xfrm>
            <a:off x="829554" y="2811319"/>
            <a:ext cx="1152128" cy="1441058"/>
            <a:chOff x="2267744" y="2102827"/>
            <a:chExt cx="1816324" cy="2161560"/>
          </a:xfrm>
        </p:grpSpPr>
        <p:pic>
          <p:nvPicPr>
            <p:cNvPr id="10243"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78510" y="2102827"/>
              <a:ext cx="1805558" cy="684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67744" y="2823329"/>
              <a:ext cx="1805558" cy="684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73102" y="3579862"/>
              <a:ext cx="1805558" cy="684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5" name="図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67094" y="1619166"/>
            <a:ext cx="3665984" cy="2067615"/>
          </a:xfrm>
          <a:prstGeom prst="rect">
            <a:avLst/>
          </a:prstGeom>
        </p:spPr>
      </p:pic>
      <p:cxnSp>
        <p:nvCxnSpPr>
          <p:cNvPr id="18" name="直線コネクタ 17"/>
          <p:cNvCxnSpPr>
            <a:stCxn id="10243" idx="3"/>
            <a:endCxn id="15" idx="1"/>
          </p:cNvCxnSpPr>
          <p:nvPr/>
        </p:nvCxnSpPr>
        <p:spPr>
          <a:xfrm flipV="1">
            <a:off x="1981682" y="2652974"/>
            <a:ext cx="3185412" cy="386523"/>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直線コネクタ 19"/>
          <p:cNvCxnSpPr>
            <a:stCxn id="21" idx="3"/>
            <a:endCxn id="15" idx="1"/>
          </p:cNvCxnSpPr>
          <p:nvPr/>
        </p:nvCxnSpPr>
        <p:spPr>
          <a:xfrm flipV="1">
            <a:off x="1974853" y="2652974"/>
            <a:ext cx="3192241" cy="866864"/>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直線コネクタ 23"/>
          <p:cNvCxnSpPr>
            <a:stCxn id="22" idx="3"/>
            <a:endCxn id="15" idx="1"/>
          </p:cNvCxnSpPr>
          <p:nvPr/>
        </p:nvCxnSpPr>
        <p:spPr>
          <a:xfrm flipV="1">
            <a:off x="1978252" y="2652974"/>
            <a:ext cx="3188842" cy="1371225"/>
          </a:xfrm>
          <a:prstGeom prst="line">
            <a:avLst/>
          </a:prstGeom>
        </p:spPr>
        <p:style>
          <a:lnRef idx="1">
            <a:schemeClr val="accent1"/>
          </a:lnRef>
          <a:fillRef idx="0">
            <a:schemeClr val="accent1"/>
          </a:fillRef>
          <a:effectRef idx="0">
            <a:schemeClr val="accent1"/>
          </a:effectRef>
          <a:fontRef idx="minor">
            <a:schemeClr val="tx1"/>
          </a:fontRef>
        </p:style>
      </p:cxnSp>
      <p:sp>
        <p:nvSpPr>
          <p:cNvPr id="26" name="テキスト ボックス 25"/>
          <p:cNvSpPr txBox="1"/>
          <p:nvPr/>
        </p:nvSpPr>
        <p:spPr>
          <a:xfrm rot="20656779">
            <a:off x="1920030" y="2944297"/>
            <a:ext cx="2016224" cy="369332"/>
          </a:xfrm>
          <a:prstGeom prst="rect">
            <a:avLst/>
          </a:prstGeom>
          <a:noFill/>
        </p:spPr>
        <p:txBody>
          <a:bodyPr wrap="square" rtlCol="0">
            <a:spAutoFit/>
          </a:bodyPr>
          <a:lstStyle/>
          <a:p>
            <a:r>
              <a:rPr kumimoji="1" lang="en-US" altLang="ja-JP" dirty="0"/>
              <a:t>Live &amp; Playback</a:t>
            </a:r>
            <a:endParaRPr kumimoji="1" lang="ja-JP" altLang="en-US" dirty="0"/>
          </a:p>
        </p:txBody>
      </p:sp>
      <p:sp>
        <p:nvSpPr>
          <p:cNvPr id="27" name="テキスト ボックス 26"/>
          <p:cNvSpPr txBox="1"/>
          <p:nvPr/>
        </p:nvSpPr>
        <p:spPr>
          <a:xfrm>
            <a:off x="5940152" y="4218858"/>
            <a:ext cx="3168352" cy="415498"/>
          </a:xfrm>
          <a:prstGeom prst="rect">
            <a:avLst/>
          </a:prstGeom>
          <a:noFill/>
        </p:spPr>
        <p:txBody>
          <a:bodyPr wrap="square" rtlCol="0">
            <a:spAutoFit/>
          </a:bodyPr>
          <a:lstStyle/>
          <a:p>
            <a:r>
              <a:rPr kumimoji="1" lang="ja-JP" altLang="en-US" sz="1050" b="1" dirty="0">
                <a:solidFill>
                  <a:srgbClr val="FF0000"/>
                </a:solidFill>
              </a:rPr>
              <a:t>注</a:t>
            </a:r>
            <a:r>
              <a:rPr kumimoji="1" lang="en-US" altLang="ja-JP" sz="1050" b="1" dirty="0">
                <a:solidFill>
                  <a:srgbClr val="FF0000"/>
                </a:solidFill>
              </a:rPr>
              <a:t>) </a:t>
            </a:r>
            <a:r>
              <a:rPr kumimoji="1" lang="ja-JP" altLang="en-US" sz="1050" dirty="0"/>
              <a:t>北米品番　</a:t>
            </a:r>
            <a:r>
              <a:rPr kumimoji="1" lang="en-US" altLang="ja-JP" sz="1050" dirty="0"/>
              <a:t>WJ-ND400 </a:t>
            </a:r>
            <a:r>
              <a:rPr lang="ja-JP" altLang="en-US" sz="1050" dirty="0"/>
              <a:t>は対応済み、国内モデルは設計が全く同じなので問題ないが、事前確認要</a:t>
            </a:r>
            <a:endParaRPr kumimoji="1" lang="ja-JP" altLang="en-US" sz="1050" dirty="0"/>
          </a:p>
        </p:txBody>
      </p:sp>
      <p:graphicFrame>
        <p:nvGraphicFramePr>
          <p:cNvPr id="28" name="表 27"/>
          <p:cNvGraphicFramePr>
            <a:graphicFrameLocks noGrp="1"/>
          </p:cNvGraphicFramePr>
          <p:nvPr>
            <p:extLst>
              <p:ext uri="{D42A27DB-BD31-4B8C-83A1-F6EECF244321}">
                <p14:modId xmlns:p14="http://schemas.microsoft.com/office/powerpoint/2010/main" val="2586890105"/>
              </p:ext>
            </p:extLst>
          </p:nvPr>
        </p:nvGraphicFramePr>
        <p:xfrm>
          <a:off x="5292080" y="3787502"/>
          <a:ext cx="3431935" cy="152400"/>
        </p:xfrm>
        <a:graphic>
          <a:graphicData uri="http://schemas.openxmlformats.org/drawingml/2006/table">
            <a:tbl>
              <a:tblPr>
                <a:tableStyleId>{5C22544A-7EE6-4342-B048-85BDC9FD1C3A}</a:tableStyleId>
              </a:tblPr>
              <a:tblGrid>
                <a:gridCol w="751840">
                  <a:extLst>
                    <a:ext uri="{9D8B030D-6E8A-4147-A177-3AD203B41FA5}">
                      <a16:colId xmlns:a16="http://schemas.microsoft.com/office/drawing/2014/main" val="20000"/>
                    </a:ext>
                  </a:extLst>
                </a:gridCol>
                <a:gridCol w="2680095">
                  <a:extLst>
                    <a:ext uri="{9D8B030D-6E8A-4147-A177-3AD203B41FA5}">
                      <a16:colId xmlns:a16="http://schemas.microsoft.com/office/drawing/2014/main" val="20001"/>
                    </a:ext>
                  </a:extLst>
                </a:gridCol>
              </a:tblGrid>
              <a:tr h="152400">
                <a:tc>
                  <a:txBody>
                    <a:bodyPr/>
                    <a:lstStyle/>
                    <a:p>
                      <a:pPr algn="l" fontAlgn="ctr"/>
                      <a:r>
                        <a:rPr lang="en-US" sz="900" b="1" u="none" strike="noStrike" dirty="0">
                          <a:effectLst/>
                        </a:rPr>
                        <a:t>GSC-Om-E-1DV</a:t>
                      </a:r>
                      <a:endParaRPr lang="en-US" sz="900" b="1" i="0" u="none" strike="noStrike" dirty="0">
                        <a:solidFill>
                          <a:srgbClr val="000000"/>
                        </a:solidFill>
                        <a:effectLst/>
                        <a:latin typeface="Arial"/>
                      </a:endParaRPr>
                    </a:p>
                  </a:txBody>
                  <a:tcPr marL="7620" marR="7620" marT="7620" marB="0" anchor="ctr"/>
                </a:tc>
                <a:tc>
                  <a:txBody>
                    <a:bodyPr/>
                    <a:lstStyle/>
                    <a:p>
                      <a:pPr algn="l" fontAlgn="ctr"/>
                      <a:r>
                        <a:rPr lang="en-US" sz="900" u="none" strike="noStrike" dirty="0">
                          <a:effectLst/>
                        </a:rPr>
                        <a:t>1 DVR camera input    </a:t>
                      </a:r>
                      <a:r>
                        <a:rPr lang="ja-JP" altLang="en-US" sz="900" u="none" strike="noStrike" dirty="0">
                          <a:effectLst/>
                        </a:rPr>
                        <a:t>カメラ台数分のライセンスが必要</a:t>
                      </a:r>
                      <a:endParaRPr lang="en-US" sz="900" b="0" i="0" u="none" strike="noStrike" dirty="0">
                        <a:solidFill>
                          <a:srgbClr val="000000"/>
                        </a:solidFill>
                        <a:effectLst/>
                        <a:latin typeface="Arial"/>
                      </a:endParaRPr>
                    </a:p>
                  </a:txBody>
                  <a:tcPr marL="7620" marR="7620" marT="7620" marB="0" anchor="ctr"/>
                </a:tc>
                <a:extLst>
                  <a:ext uri="{0D108BD9-81ED-4DB2-BD59-A6C34878D82A}">
                    <a16:rowId xmlns:a16="http://schemas.microsoft.com/office/drawing/2014/main" val="10000"/>
                  </a:ext>
                </a:extLst>
              </a:tr>
            </a:tbl>
          </a:graphicData>
        </a:graphic>
      </p:graphicFrame>
      <p:sp>
        <p:nvSpPr>
          <p:cNvPr id="2" name="正方形/長方形 1"/>
          <p:cNvSpPr/>
          <p:nvPr/>
        </p:nvSpPr>
        <p:spPr>
          <a:xfrm>
            <a:off x="775125" y="4239260"/>
            <a:ext cx="2160720" cy="369332"/>
          </a:xfrm>
          <a:prstGeom prst="rect">
            <a:avLst/>
          </a:prstGeom>
        </p:spPr>
        <p:txBody>
          <a:bodyPr wrap="none">
            <a:spAutoFit/>
          </a:bodyPr>
          <a:lstStyle/>
          <a:p>
            <a:r>
              <a:rPr lang="en-US" altLang="ja-JP" dirty="0"/>
              <a:t>Panasonic WJ-ND400</a:t>
            </a:r>
            <a:endParaRPr lang="ja-JP" altLang="en-US" dirty="0"/>
          </a:p>
        </p:txBody>
      </p:sp>
      <p:sp>
        <p:nvSpPr>
          <p:cNvPr id="3" name="スライド番号プレースホルダー 2"/>
          <p:cNvSpPr>
            <a:spLocks noGrp="1"/>
          </p:cNvSpPr>
          <p:nvPr>
            <p:ph type="sldNum" sz="quarter" idx="12"/>
          </p:nvPr>
        </p:nvSpPr>
        <p:spPr/>
        <p:txBody>
          <a:bodyPr/>
          <a:lstStyle/>
          <a:p>
            <a:fld id="{E7F9721E-9075-49C7-B164-96523C2653BD}" type="slidenum">
              <a:rPr kumimoji="1" lang="ja-JP" altLang="en-US" smtClean="0"/>
              <a:t>36</a:t>
            </a:fld>
            <a:endParaRPr kumimoji="1" lang="ja-JP" altLang="en-US"/>
          </a:p>
        </p:txBody>
      </p:sp>
    </p:spTree>
    <p:extLst>
      <p:ext uri="{BB962C8B-B14F-4D97-AF65-F5344CB8AC3E}">
        <p14:creationId xmlns:p14="http://schemas.microsoft.com/office/powerpoint/2010/main" val="6984970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96" y="40936"/>
            <a:ext cx="2525688" cy="448310"/>
          </a:xfrm>
          <a:prstGeom prst="rect">
            <a:avLst/>
          </a:prstGeom>
        </p:spPr>
      </p:pic>
      <p:pic>
        <p:nvPicPr>
          <p:cNvPr id="2050" name="Picture 2" descr="http://www.savtec.ro/wp-content/uploads/2013/05/slide1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7" y="627534"/>
            <a:ext cx="7429500" cy="2286001"/>
          </a:xfrm>
          <a:prstGeom prst="rect">
            <a:avLst/>
          </a:prstGeom>
          <a:noFill/>
          <a:extLst>
            <a:ext uri="{909E8E84-426E-40DD-AFC4-6F175D3DCCD1}">
              <a14:hiddenFill xmlns:a14="http://schemas.microsoft.com/office/drawing/2010/main">
                <a:solidFill>
                  <a:srgbClr val="FFFFFF"/>
                </a:solidFill>
              </a14:hiddenFill>
            </a:ext>
          </a:extLst>
        </p:spPr>
      </p:pic>
      <p:pic>
        <p:nvPicPr>
          <p:cNvPr id="2" name="図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3688" y="2963372"/>
            <a:ext cx="2291293" cy="1303988"/>
          </a:xfrm>
          <a:prstGeom prst="rect">
            <a:avLst/>
          </a:prstGeom>
        </p:spPr>
      </p:pic>
      <p:pic>
        <p:nvPicPr>
          <p:cNvPr id="1026" name="Picture 2" descr="http://www.barco.com/%7E/%7E/media/Images/References/2013/AutoBan/_LOF7210%20jpg.jpg?mh=900&amp;mw=90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7" y="2963371"/>
            <a:ext cx="1945865" cy="1296144"/>
          </a:xfrm>
          <a:prstGeom prst="rect">
            <a:avLst/>
          </a:prstGeom>
          <a:noFill/>
          <a:extLst>
            <a:ext uri="{909E8E84-426E-40DD-AFC4-6F175D3DCCD1}">
              <a14:hiddenFill xmlns:a14="http://schemas.microsoft.com/office/drawing/2010/main">
                <a:solidFill>
                  <a:srgbClr val="FFFFFF"/>
                </a:solidFill>
              </a14:hiddenFill>
            </a:ext>
          </a:extLst>
        </p:spPr>
      </p:pic>
      <p:pic>
        <p:nvPicPr>
          <p:cNvPr id="4" name="図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92098" y="2963371"/>
            <a:ext cx="3536241" cy="1303989"/>
          </a:xfrm>
          <a:prstGeom prst="rect">
            <a:avLst/>
          </a:prstGeom>
        </p:spPr>
      </p:pic>
      <p:sp>
        <p:nvSpPr>
          <p:cNvPr id="7" name="テキスト ボックス 6"/>
          <p:cNvSpPr txBox="1"/>
          <p:nvPr/>
        </p:nvSpPr>
        <p:spPr>
          <a:xfrm>
            <a:off x="2627784" y="123478"/>
            <a:ext cx="6624736" cy="369332"/>
          </a:xfrm>
          <a:prstGeom prst="rect">
            <a:avLst/>
          </a:prstGeom>
          <a:noFill/>
        </p:spPr>
        <p:txBody>
          <a:bodyPr wrap="square" rtlCol="0">
            <a:spAutoFit/>
          </a:bodyPr>
          <a:lstStyle/>
          <a:p>
            <a:r>
              <a:rPr lang="ja-JP" altLang="en-US" b="1" dirty="0">
                <a:solidFill>
                  <a:srgbClr val="00B0F0"/>
                </a:solidFill>
                <a:latin typeface="HG丸ｺﾞｼｯｸM-PRO" panose="020F0600000000000000" pitchFamily="50" charset="-128"/>
                <a:ea typeface="HG丸ｺﾞｼｯｸM-PRO" panose="020F0600000000000000" pitchFamily="50" charset="-128"/>
              </a:rPr>
              <a:t>セントラルコントロール　　　　　　ビデオウォル完全対応</a:t>
            </a:r>
            <a:endParaRPr kumimoji="1" lang="ja-JP" altLang="en-US" b="1" dirty="0">
              <a:solidFill>
                <a:srgbClr val="00B0F0"/>
              </a:solidFill>
              <a:latin typeface="HG丸ｺﾞｼｯｸM-PRO" panose="020F0600000000000000" pitchFamily="50" charset="-128"/>
              <a:ea typeface="HG丸ｺﾞｼｯｸM-PRO" panose="020F0600000000000000" pitchFamily="50" charset="-128"/>
            </a:endParaRPr>
          </a:p>
        </p:txBody>
      </p:sp>
      <p:pic>
        <p:nvPicPr>
          <p:cNvPr id="2052" name="Picture 4" descr="http://aimsproductions.files.wordpress.com/2013/05/barco-logo.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08104" y="172629"/>
            <a:ext cx="1016485" cy="310889"/>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p:cNvSpPr/>
          <p:nvPr/>
        </p:nvSpPr>
        <p:spPr>
          <a:xfrm>
            <a:off x="7380312" y="556101"/>
            <a:ext cx="1872208" cy="3947234"/>
          </a:xfrm>
          <a:prstGeom prst="rect">
            <a:avLst/>
          </a:prstGeom>
        </p:spPr>
        <p:txBody>
          <a:bodyPr wrap="square">
            <a:spAutoFit/>
          </a:bodyPr>
          <a:lstStyle/>
          <a:p>
            <a:r>
              <a:rPr lang="en-US" altLang="ja-JP" sz="1050" b="1" dirty="0"/>
              <a:t>Barco </a:t>
            </a:r>
            <a:r>
              <a:rPr lang="ja-JP" altLang="en-US" sz="1050" b="1" dirty="0"/>
              <a:t>の </a:t>
            </a:r>
            <a:r>
              <a:rPr lang="en-US" altLang="ja-JP" sz="1050" b="1" dirty="0"/>
              <a:t>CMS-200 </a:t>
            </a:r>
            <a:r>
              <a:rPr lang="ja-JP" altLang="en-US" sz="800" dirty="0"/>
              <a:t>ソフトウェアは、高度なコントロール・ルーム管理スイートであり、 ディスプレイ・ウォール管理を容易にし、効率的なコラボレーション、および素早い意思決定を コントロール・ルーム内外から可能にします。このソフトウェアスイートにより、オペレーターや 意思決定者は、ビデオ、画像、データへ簡単にアクセスでき、 その情報への接続、表示方法の設定、コラボレーションを 最も効率的な方法で可能にします。</a:t>
            </a:r>
          </a:p>
          <a:p>
            <a:r>
              <a:rPr lang="ja-JP" altLang="en-US" sz="800" b="1" dirty="0"/>
              <a:t>主要機能</a:t>
            </a:r>
            <a:endParaRPr lang="ja-JP" altLang="en-US" sz="800" dirty="0"/>
          </a:p>
          <a:p>
            <a:r>
              <a:rPr lang="ja-JP" altLang="en-US" sz="800" dirty="0"/>
              <a:t>場所を問わず、すべての情報 </a:t>
            </a:r>
            <a:r>
              <a:rPr lang="en-US" altLang="ja-JP" sz="800" dirty="0"/>
              <a:t>(</a:t>
            </a:r>
            <a:r>
              <a:rPr lang="ja-JP" altLang="en-US" sz="800" dirty="0"/>
              <a:t>ビデオ、画像、データ</a:t>
            </a:r>
            <a:r>
              <a:rPr lang="en-US" altLang="ja-JP" sz="800" dirty="0"/>
              <a:t>) </a:t>
            </a:r>
            <a:r>
              <a:rPr lang="ja-JP" altLang="en-US" sz="800" dirty="0" err="1"/>
              <a:t>への</a:t>
            </a:r>
            <a:r>
              <a:rPr lang="ja-JP" altLang="en-US" sz="800" dirty="0"/>
              <a:t>簡単かつタイムリーなアクセス、ワークステーションからビデオウォールまで、すべてのディスプレイに対応</a:t>
            </a:r>
            <a:r>
              <a:rPr lang="en-US" altLang="ja-JP" sz="800" dirty="0"/>
              <a:t>AV </a:t>
            </a:r>
            <a:r>
              <a:rPr lang="ja-JP" altLang="en-US" sz="800" dirty="0"/>
              <a:t>スイッチと専用ケーブルが不要、コントロール・ルーム内外での簡単共有ハードウェアに依存しない</a:t>
            </a:r>
          </a:p>
          <a:p>
            <a:r>
              <a:rPr lang="ja-JP" altLang="en-US" sz="800" dirty="0"/>
              <a:t>ユーザー定義レイアウト </a:t>
            </a:r>
            <a:r>
              <a:rPr lang="en-US" altLang="ja-JP" sz="800" dirty="0"/>
              <a:t>(</a:t>
            </a:r>
            <a:r>
              <a:rPr lang="ja-JP" altLang="en-US" sz="800" dirty="0"/>
              <a:t>パースペクティブ</a:t>
            </a:r>
            <a:r>
              <a:rPr lang="en-US" altLang="ja-JP" sz="800" dirty="0"/>
              <a:t>) </a:t>
            </a:r>
            <a:r>
              <a:rPr lang="ja-JP" altLang="en-US" sz="800" dirty="0"/>
              <a:t>を作成可能業界標準ハードウェアアクセラレーターを使用、</a:t>
            </a:r>
          </a:p>
          <a:p>
            <a:r>
              <a:rPr lang="ja-JP" altLang="en-US" sz="800" dirty="0"/>
              <a:t>将来を見越した設計</a:t>
            </a:r>
            <a:r>
              <a:rPr lang="en-US" altLang="ja-JP" sz="800" dirty="0"/>
              <a:t>: </a:t>
            </a:r>
            <a:r>
              <a:rPr lang="ja-JP" altLang="en-US" sz="800" dirty="0"/>
              <a:t>多機能でスケーラブルなシステムが変化するニーズに適合可能、セキュアなユーザー・アクセス制御と暗号化通信、冗長ソリューションによる連続運用 </a:t>
            </a:r>
            <a:r>
              <a:rPr lang="en-US" altLang="ja-JP" sz="800" dirty="0"/>
              <a:t>(</a:t>
            </a:r>
            <a:r>
              <a:rPr lang="ja-JP" altLang="en-US" sz="800" dirty="0"/>
              <a:t>自動フェールオーバー</a:t>
            </a:r>
            <a:r>
              <a:rPr lang="en-US" altLang="ja-JP" sz="800" dirty="0"/>
              <a:t>)</a:t>
            </a:r>
            <a:r>
              <a:rPr lang="ja-JP" altLang="en-US" sz="800" dirty="0"/>
              <a:t>　ビデオウォールでさらに柔軟なコンテンツ制御を可能にする </a:t>
            </a:r>
            <a:r>
              <a:rPr lang="en-US" altLang="ja-JP" sz="800" dirty="0"/>
              <a:t>CMS iPad </a:t>
            </a:r>
            <a:r>
              <a:rPr lang="ja-JP" altLang="en-US" sz="800" dirty="0"/>
              <a:t>アプリ</a:t>
            </a:r>
          </a:p>
        </p:txBody>
      </p:sp>
      <p:cxnSp>
        <p:nvCxnSpPr>
          <p:cNvPr id="10" name="直線コネクタ 9"/>
          <p:cNvCxnSpPr/>
          <p:nvPr/>
        </p:nvCxnSpPr>
        <p:spPr>
          <a:xfrm>
            <a:off x="2088232" y="4712396"/>
            <a:ext cx="7396696" cy="0"/>
          </a:xfrm>
          <a:prstGeom prst="line">
            <a:avLst/>
          </a:prstGeom>
        </p:spPr>
        <p:style>
          <a:lnRef idx="3">
            <a:schemeClr val="accent1"/>
          </a:lnRef>
          <a:fillRef idx="0">
            <a:schemeClr val="accent1"/>
          </a:fillRef>
          <a:effectRef idx="2">
            <a:schemeClr val="accent1"/>
          </a:effectRef>
          <a:fontRef idx="minor">
            <a:schemeClr val="tx1"/>
          </a:fontRef>
        </p:style>
      </p:cxnSp>
      <p:pic>
        <p:nvPicPr>
          <p:cNvPr id="11" name="図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65359" y="4923779"/>
            <a:ext cx="543145" cy="209635"/>
          </a:xfrm>
          <a:prstGeom prst="rect">
            <a:avLst/>
          </a:prstGeom>
        </p:spPr>
      </p:pic>
      <p:sp>
        <p:nvSpPr>
          <p:cNvPr id="6" name="スライド番号プレースホルダー 5"/>
          <p:cNvSpPr>
            <a:spLocks noGrp="1"/>
          </p:cNvSpPr>
          <p:nvPr>
            <p:ph type="sldNum" sz="quarter" idx="12"/>
          </p:nvPr>
        </p:nvSpPr>
        <p:spPr/>
        <p:txBody>
          <a:bodyPr/>
          <a:lstStyle/>
          <a:p>
            <a:fld id="{E7F9721E-9075-49C7-B164-96523C2653BD}" type="slidenum">
              <a:rPr kumimoji="1" lang="ja-JP" altLang="en-US" smtClean="0"/>
              <a:t>4</a:t>
            </a:fld>
            <a:endParaRPr kumimoji="1" lang="ja-JP" altLang="en-US"/>
          </a:p>
        </p:txBody>
      </p:sp>
      <p:sp>
        <p:nvSpPr>
          <p:cNvPr id="13" name="テキスト ボックス 12"/>
          <p:cNvSpPr txBox="1"/>
          <p:nvPr/>
        </p:nvSpPr>
        <p:spPr>
          <a:xfrm>
            <a:off x="-20421" y="630647"/>
            <a:ext cx="864096" cy="369332"/>
          </a:xfrm>
          <a:prstGeom prst="rect">
            <a:avLst/>
          </a:prstGeom>
          <a:noFill/>
        </p:spPr>
        <p:txBody>
          <a:bodyPr wrap="square" rtlCol="0">
            <a:spAutoFit/>
          </a:bodyPr>
          <a:lstStyle/>
          <a:p>
            <a:r>
              <a:rPr kumimoji="1" lang="ja-JP" altLang="en-US" dirty="0">
                <a:solidFill>
                  <a:schemeClr val="bg1"/>
                </a:solidFill>
              </a:rPr>
              <a:t>見る</a:t>
            </a:r>
          </a:p>
        </p:txBody>
      </p:sp>
    </p:spTree>
    <p:extLst>
      <p:ext uri="{BB962C8B-B14F-4D97-AF65-F5344CB8AC3E}">
        <p14:creationId xmlns:p14="http://schemas.microsoft.com/office/powerpoint/2010/main" val="35298983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2088232" y="4712396"/>
            <a:ext cx="7396696" cy="0"/>
          </a:xfrm>
          <a:prstGeom prst="line">
            <a:avLst/>
          </a:prstGeom>
        </p:spPr>
        <p:style>
          <a:lnRef idx="3">
            <a:schemeClr val="accent1"/>
          </a:lnRef>
          <a:fillRef idx="0">
            <a:schemeClr val="accent1"/>
          </a:fillRef>
          <a:effectRef idx="2">
            <a:schemeClr val="accent1"/>
          </a:effectRef>
          <a:fontRef idx="minor">
            <a:schemeClr val="tx1"/>
          </a:fontRef>
        </p:style>
      </p:cxn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5359" y="4923779"/>
            <a:ext cx="543145" cy="209635"/>
          </a:xfrm>
          <a:prstGeom prst="rect">
            <a:avLst/>
          </a:prstGeom>
        </p:spPr>
      </p:pic>
      <p:sp>
        <p:nvSpPr>
          <p:cNvPr id="8" name="スライド番号プレースホルダー 7"/>
          <p:cNvSpPr>
            <a:spLocks noGrp="1"/>
          </p:cNvSpPr>
          <p:nvPr>
            <p:ph type="sldNum" sz="quarter" idx="12"/>
          </p:nvPr>
        </p:nvSpPr>
        <p:spPr/>
        <p:txBody>
          <a:bodyPr/>
          <a:lstStyle/>
          <a:p>
            <a:fld id="{E7F9721E-9075-49C7-B164-96523C2653BD}" type="slidenum">
              <a:rPr kumimoji="1" lang="ja-JP" altLang="en-US" smtClean="0"/>
              <a:t>5</a:t>
            </a:fld>
            <a:endParaRPr kumimoji="1" lang="ja-JP" altLang="en-US" dirty="0"/>
          </a:p>
        </p:txBody>
      </p:sp>
      <p:sp>
        <p:nvSpPr>
          <p:cNvPr id="9" name="テキスト ボックス 8"/>
          <p:cNvSpPr txBox="1"/>
          <p:nvPr/>
        </p:nvSpPr>
        <p:spPr>
          <a:xfrm>
            <a:off x="8244408" y="4371950"/>
            <a:ext cx="864096" cy="230832"/>
          </a:xfrm>
          <a:prstGeom prst="rect">
            <a:avLst/>
          </a:prstGeom>
          <a:noFill/>
        </p:spPr>
        <p:txBody>
          <a:bodyPr wrap="square" rtlCol="0">
            <a:spAutoFit/>
          </a:bodyPr>
          <a:lstStyle/>
          <a:p>
            <a:r>
              <a:rPr kumimoji="1" lang="en-US" altLang="ja-JP" sz="900" dirty="0"/>
              <a:t>2016/10/10</a:t>
            </a:r>
            <a:r>
              <a:rPr kumimoji="1" lang="ja-JP" altLang="en-US" sz="900" dirty="0"/>
              <a:t>版</a:t>
            </a:r>
          </a:p>
        </p:txBody>
      </p:sp>
      <p:pic>
        <p:nvPicPr>
          <p:cNvPr id="1026" name="Picture 2" descr="「security center genetec logo」の画像検索結果"/>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33319"/>
            <a:ext cx="3184721" cy="973719"/>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3368255" y="169348"/>
            <a:ext cx="5338936" cy="3139321"/>
          </a:xfrm>
          <a:prstGeom prst="rect">
            <a:avLst/>
          </a:prstGeom>
          <a:noFill/>
        </p:spPr>
        <p:txBody>
          <a:bodyPr wrap="square" rtlCol="0">
            <a:spAutoFit/>
          </a:bodyPr>
          <a:lstStyle/>
          <a:p>
            <a:r>
              <a:rPr kumimoji="1" lang="ja-JP" altLang="en-US" sz="2400" dirty="0"/>
              <a:t>見る</a:t>
            </a:r>
          </a:p>
          <a:p>
            <a:endParaRPr lang="ja-JP" altLang="en-US" sz="2400" dirty="0"/>
          </a:p>
          <a:p>
            <a:r>
              <a:rPr kumimoji="1" lang="ja-JP" altLang="en-US" dirty="0"/>
              <a:t>ライブを見る</a:t>
            </a:r>
          </a:p>
          <a:p>
            <a:r>
              <a:rPr lang="ja-JP" altLang="en-US" dirty="0"/>
              <a:t>録画を見る</a:t>
            </a:r>
          </a:p>
          <a:p>
            <a:endParaRPr lang="ja-JP" altLang="en-US" dirty="0"/>
          </a:p>
          <a:p>
            <a:r>
              <a:rPr lang="ja-JP" altLang="en-US" dirty="0"/>
              <a:t>これだけなら、</a:t>
            </a:r>
            <a:r>
              <a:rPr lang="en-US" altLang="ja-JP" dirty="0"/>
              <a:t>20,000</a:t>
            </a:r>
            <a:r>
              <a:rPr lang="ja-JP" altLang="en-US" dirty="0"/>
              <a:t>円のレコーダーで見えます。</a:t>
            </a:r>
          </a:p>
          <a:p>
            <a:endParaRPr lang="ja-JP" altLang="en-US" dirty="0"/>
          </a:p>
          <a:p>
            <a:r>
              <a:rPr lang="ja-JP" altLang="en-US" dirty="0"/>
              <a:t>何が違うのか、なぜ必要なのかを知る必要があります。</a:t>
            </a:r>
          </a:p>
          <a:p>
            <a:endParaRPr kumimoji="1" lang="ja-JP" altLang="en-US" sz="2400" dirty="0"/>
          </a:p>
        </p:txBody>
      </p:sp>
    </p:spTree>
    <p:extLst>
      <p:ext uri="{BB962C8B-B14F-4D97-AF65-F5344CB8AC3E}">
        <p14:creationId xmlns:p14="http://schemas.microsoft.com/office/powerpoint/2010/main" val="30502585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2088232" y="4712396"/>
            <a:ext cx="7396696" cy="0"/>
          </a:xfrm>
          <a:prstGeom prst="line">
            <a:avLst/>
          </a:prstGeom>
        </p:spPr>
        <p:style>
          <a:lnRef idx="3">
            <a:schemeClr val="accent1"/>
          </a:lnRef>
          <a:fillRef idx="0">
            <a:schemeClr val="accent1"/>
          </a:fillRef>
          <a:effectRef idx="2">
            <a:schemeClr val="accent1"/>
          </a:effectRef>
          <a:fontRef idx="minor">
            <a:schemeClr val="tx1"/>
          </a:fontRef>
        </p:style>
      </p:cxn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5359" y="4923779"/>
            <a:ext cx="543145" cy="209635"/>
          </a:xfrm>
          <a:prstGeom prst="rect">
            <a:avLst/>
          </a:prstGeom>
        </p:spPr>
      </p:pic>
      <p:sp>
        <p:nvSpPr>
          <p:cNvPr id="8" name="スライド番号プレースホルダー 7"/>
          <p:cNvSpPr>
            <a:spLocks noGrp="1"/>
          </p:cNvSpPr>
          <p:nvPr>
            <p:ph type="sldNum" sz="quarter" idx="12"/>
          </p:nvPr>
        </p:nvSpPr>
        <p:spPr/>
        <p:txBody>
          <a:bodyPr/>
          <a:lstStyle/>
          <a:p>
            <a:fld id="{E7F9721E-9075-49C7-B164-96523C2653BD}" type="slidenum">
              <a:rPr kumimoji="1" lang="ja-JP" altLang="en-US" smtClean="0"/>
              <a:t>6</a:t>
            </a:fld>
            <a:endParaRPr kumimoji="1" lang="ja-JP" altLang="en-US" dirty="0"/>
          </a:p>
        </p:txBody>
      </p:sp>
      <p:sp>
        <p:nvSpPr>
          <p:cNvPr id="9" name="テキスト ボックス 8"/>
          <p:cNvSpPr txBox="1"/>
          <p:nvPr/>
        </p:nvSpPr>
        <p:spPr>
          <a:xfrm>
            <a:off x="8244408" y="4371950"/>
            <a:ext cx="864096" cy="230832"/>
          </a:xfrm>
          <a:prstGeom prst="rect">
            <a:avLst/>
          </a:prstGeom>
          <a:noFill/>
        </p:spPr>
        <p:txBody>
          <a:bodyPr wrap="square" rtlCol="0">
            <a:spAutoFit/>
          </a:bodyPr>
          <a:lstStyle/>
          <a:p>
            <a:r>
              <a:rPr kumimoji="1" lang="en-US" altLang="ja-JP" sz="900" dirty="0"/>
              <a:t>2016/10/10</a:t>
            </a:r>
            <a:r>
              <a:rPr kumimoji="1" lang="ja-JP" altLang="en-US" sz="900" dirty="0"/>
              <a:t>版</a:t>
            </a:r>
          </a:p>
        </p:txBody>
      </p:sp>
      <p:pic>
        <p:nvPicPr>
          <p:cNvPr id="1026" name="Picture 2" descr="「security center genetec logo」の画像検索結果"/>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7" y="33320"/>
            <a:ext cx="1800200" cy="550406"/>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3368255" y="169348"/>
            <a:ext cx="5338936" cy="461665"/>
          </a:xfrm>
          <a:prstGeom prst="rect">
            <a:avLst/>
          </a:prstGeom>
          <a:noFill/>
        </p:spPr>
        <p:txBody>
          <a:bodyPr wrap="square" rtlCol="0">
            <a:spAutoFit/>
          </a:bodyPr>
          <a:lstStyle/>
          <a:p>
            <a:r>
              <a:rPr kumimoji="1" lang="ja-JP" altLang="en-US" sz="2400" dirty="0"/>
              <a:t>ライブを見る</a:t>
            </a:r>
            <a:r>
              <a:rPr kumimoji="1" lang="en-US" altLang="ja-JP" sz="2400" dirty="0"/>
              <a:t>/</a:t>
            </a:r>
            <a:r>
              <a:rPr lang="ja-JP" altLang="en-US" sz="2400" dirty="0"/>
              <a:t>録画を見る</a:t>
            </a:r>
          </a:p>
        </p:txBody>
      </p:sp>
      <p:pic>
        <p:nvPicPr>
          <p:cNvPr id="2049" name="Picture 1" descr="https://image.jimcdn.com/app/cms/image/transf/dimension=59x1024:format=png/path/s066c57c55bd407b2/image/i3236d57f680f36e6/version/1464950833/imag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87676"/>
            <a:ext cx="561975" cy="4857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p:cNvSpPr>
            <a:spLocks noChangeArrowheads="1"/>
          </p:cNvSpPr>
          <p:nvPr/>
        </p:nvSpPr>
        <p:spPr bwMode="auto">
          <a:xfrm>
            <a:off x="467544" y="654531"/>
            <a:ext cx="3256020" cy="4293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1" i="0" u="none" strike="noStrike" cap="none" normalizeH="0" baseline="0" dirty="0">
                <a:ln>
                  <a:noFill/>
                </a:ln>
                <a:solidFill>
                  <a:srgbClr val="033663"/>
                </a:solidFill>
                <a:effectLst/>
                <a:latin typeface="Arial" panose="020B0604020202020204" pitchFamily="34" charset="0"/>
              </a:rPr>
              <a:t>GPUアクセラレーションによる</a:t>
            </a:r>
            <a:br>
              <a:rPr kumimoji="0" lang="ja-JP" altLang="ja-JP" sz="1800" b="1" i="0" u="none" strike="noStrike" cap="none" normalizeH="0" baseline="0" dirty="0">
                <a:ln>
                  <a:noFill/>
                </a:ln>
                <a:solidFill>
                  <a:srgbClr val="033663"/>
                </a:solidFill>
                <a:effectLst/>
                <a:latin typeface="Arial" panose="020B0604020202020204" pitchFamily="34" charset="0"/>
              </a:rPr>
            </a:br>
            <a:r>
              <a:rPr kumimoji="0" lang="ja-JP" altLang="ja-JP" sz="1800" b="1" i="0" u="none" strike="noStrike" cap="none" normalizeH="0" baseline="0" dirty="0">
                <a:ln>
                  <a:noFill/>
                </a:ln>
                <a:solidFill>
                  <a:srgbClr val="033663"/>
                </a:solidFill>
                <a:effectLst/>
                <a:latin typeface="Arial" panose="020B0604020202020204" pitchFamily="34" charset="0"/>
              </a:rPr>
              <a:t>跳躍した表示能力</a:t>
            </a:r>
            <a:r>
              <a:rPr kumimoji="0" lang="ja-JP" altLang="ja-JP" sz="800" b="0" i="0" u="none" strike="noStrike" cap="none" normalizeH="0" baseline="0" dirty="0">
                <a:ln>
                  <a:noFill/>
                </a:ln>
                <a:solidFill>
                  <a:schemeClr val="tx1"/>
                </a:solidFill>
                <a:effectLst/>
                <a:latin typeface="Arial" panose="020B0604020202020204" pitchFamily="34" charset="0"/>
              </a:rPr>
              <a:t> </a:t>
            </a:r>
            <a:endParaRPr kumimoji="0" lang="ja-JP" altLang="ja-JP"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0" i="0" u="none" strike="noStrike" cap="none" normalizeH="0" baseline="0" dirty="0">
                <a:ln>
                  <a:noFill/>
                </a:ln>
                <a:solidFill>
                  <a:schemeClr val="tx1"/>
                </a:solidFill>
                <a:effectLst/>
                <a:latin typeface="Arial" panose="020B0604020202020204" pitchFamily="34" charset="0"/>
              </a:rPr>
              <a:t>  </a:t>
            </a:r>
            <a:r>
              <a:rPr kumimoji="0" lang="ja-JP" altLang="ja-JP" sz="12900" b="0" i="0" u="none" strike="noStrike" cap="none" normalizeH="0" baseline="0" dirty="0">
                <a:ln>
                  <a:noFill/>
                </a:ln>
                <a:solidFill>
                  <a:schemeClr val="tx1"/>
                </a:solidFill>
                <a:effectLst/>
                <a:latin typeface="Arial" panose="020B0604020202020204" pitchFamily="34" charset="0"/>
              </a:rPr>
              <a:t> </a:t>
            </a:r>
            <a:endParaRPr kumimoji="0" lang="ja-JP" altLang="ja-JP"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1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1" i="0" u="none" strike="noStrike" cap="none" normalizeH="0" baseline="0" dirty="0">
                <a:ln>
                  <a:noFill/>
                </a:ln>
                <a:solidFill>
                  <a:schemeClr val="tx1"/>
                </a:solidFill>
                <a:effectLst/>
                <a:latin typeface="Arial" panose="020B0604020202020204" pitchFamily="34" charset="0"/>
              </a:rPr>
              <a:t>得られるメリット</a:t>
            </a:r>
            <a:r>
              <a:rPr kumimoji="0" lang="ja-JP" altLang="ja-JP" sz="18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ja-JP" altLang="ja-JP" sz="900" b="0" i="0" u="none" strike="noStrike" cap="none" normalizeH="0" baseline="0" dirty="0">
                <a:ln>
                  <a:noFill/>
                </a:ln>
                <a:solidFill>
                  <a:schemeClr val="tx1"/>
                </a:solidFill>
                <a:effectLst/>
                <a:latin typeface="Arial" panose="020B0604020202020204" pitchFamily="34" charset="0"/>
              </a:rPr>
              <a:t>低コストPCでハイエンドワークステーションと同等の処理能力</a:t>
            </a:r>
            <a:r>
              <a:rPr kumimoji="0" lang="ja-JP" altLang="ja-JP" sz="800" b="0" i="0" u="none" strike="noStrike" cap="none" normalizeH="0" baseline="0" dirty="0">
                <a:ln>
                  <a:noFill/>
                </a:ln>
                <a:solidFill>
                  <a:schemeClr val="tx1"/>
                </a:solidFill>
                <a:effectLst/>
                <a:latin typeface="Arial" panose="020B0604020202020204" pitchFamily="34" charset="0"/>
              </a:rPr>
              <a:t> </a:t>
            </a:r>
            <a:endParaRPr kumimoji="0" lang="ja-JP" altLang="ja-JP"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startAt="2"/>
              <a:tabLst/>
            </a:pPr>
            <a:r>
              <a:rPr kumimoji="0" lang="ja-JP" altLang="ja-JP" sz="900" b="0" i="0" u="none" strike="noStrike" cap="none" normalizeH="0" baseline="0" dirty="0">
                <a:ln>
                  <a:noFill/>
                </a:ln>
                <a:solidFill>
                  <a:schemeClr val="tx1"/>
                </a:solidFill>
                <a:effectLst/>
                <a:latin typeface="Arial" panose="020B0604020202020204" pitchFamily="34" charset="0"/>
              </a:rPr>
              <a:t>H.264 2K 4K さらには H.265における絶対的パフォーマンス</a:t>
            </a:r>
            <a:r>
              <a:rPr kumimoji="0" lang="ja-JP" altLang="ja-JP" sz="800" b="0" i="0" u="none" strike="noStrike" cap="none" normalizeH="0" baseline="0" dirty="0">
                <a:ln>
                  <a:noFill/>
                </a:ln>
                <a:solidFill>
                  <a:schemeClr val="tx1"/>
                </a:solidFill>
                <a:effectLst/>
                <a:latin typeface="Arial" panose="020B0604020202020204" pitchFamily="34" charset="0"/>
              </a:rPr>
              <a:t> </a:t>
            </a:r>
            <a:endParaRPr kumimoji="0" lang="ja-JP" altLang="ja-JP"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startAt="3"/>
              <a:tabLst/>
            </a:pPr>
            <a:r>
              <a:rPr kumimoji="0" lang="ja-JP" altLang="ja-JP" sz="900" b="0" i="0" u="none" strike="noStrike" cap="none" normalizeH="0" baseline="0" dirty="0">
                <a:ln>
                  <a:noFill/>
                </a:ln>
                <a:solidFill>
                  <a:schemeClr val="tx1"/>
                </a:solidFill>
                <a:effectLst/>
                <a:latin typeface="Arial" panose="020B0604020202020204" pitchFamily="34" charset="0"/>
              </a:rPr>
              <a:t>導入コストの節約</a:t>
            </a:r>
            <a:r>
              <a:rPr kumimoji="0" lang="ja-JP" altLang="ja-JP" sz="800" b="0" i="0" u="none" strike="noStrike" cap="none" normalizeH="0" baseline="0" dirty="0">
                <a:ln>
                  <a:noFill/>
                </a:ln>
                <a:solidFill>
                  <a:schemeClr val="tx1"/>
                </a:solidFill>
                <a:effectLst/>
                <a:latin typeface="Arial" panose="020B0604020202020204" pitchFamily="34" charset="0"/>
              </a:rPr>
              <a:t> </a:t>
            </a:r>
            <a:endParaRPr kumimoji="0" lang="ja-JP" altLang="ja-JP"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startAt="4"/>
              <a:tabLst/>
            </a:pPr>
            <a:r>
              <a:rPr kumimoji="0" lang="ja-JP" altLang="ja-JP" sz="900" b="0" i="0" u="none" strike="noStrike" cap="none" normalizeH="0" baseline="0" dirty="0">
                <a:ln>
                  <a:noFill/>
                </a:ln>
                <a:solidFill>
                  <a:schemeClr val="tx1"/>
                </a:solidFill>
                <a:effectLst/>
                <a:latin typeface="Arial" panose="020B0604020202020204" pitchFamily="34" charset="0"/>
              </a:rPr>
              <a:t>電力消費削減　ランニングコスト抑制</a:t>
            </a:r>
            <a:r>
              <a:rPr kumimoji="0" lang="ja-JP" altLang="ja-JP" sz="800" b="0" i="0" u="none" strike="noStrike" cap="none" normalizeH="0" baseline="0" dirty="0">
                <a:ln>
                  <a:noFill/>
                </a:ln>
                <a:solidFill>
                  <a:schemeClr val="tx1"/>
                </a:solidFill>
                <a:effectLst/>
                <a:latin typeface="Arial" panose="020B0604020202020204" pitchFamily="34" charset="0"/>
              </a:rPr>
              <a:t> </a:t>
            </a:r>
            <a:endParaRPr kumimoji="0" lang="ja-JP" altLang="ja-JP"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startAt="5"/>
              <a:tabLst/>
            </a:pPr>
            <a:r>
              <a:rPr kumimoji="0" lang="ja-JP" altLang="ja-JP" sz="900" b="0" i="0" u="none" strike="noStrike" cap="none" normalizeH="0" baseline="0" dirty="0">
                <a:ln>
                  <a:noFill/>
                </a:ln>
                <a:solidFill>
                  <a:schemeClr val="tx1"/>
                </a:solidFill>
                <a:effectLst/>
                <a:latin typeface="Arial" panose="020B0604020202020204" pitchFamily="34" charset="0"/>
              </a:rPr>
              <a:t>メンテナンスコスト削減　ランニングコスト抑制</a:t>
            </a:r>
            <a:r>
              <a:rPr kumimoji="0" lang="ja-JP" altLang="ja-JP" sz="800" b="0" i="0" u="none" strike="noStrike" cap="none" normalizeH="0" baseline="0" dirty="0">
                <a:ln>
                  <a:noFill/>
                </a:ln>
                <a:solidFill>
                  <a:schemeClr val="tx1"/>
                </a:solidFill>
                <a:effectLst/>
                <a:latin typeface="Arial" panose="020B0604020202020204" pitchFamily="34" charset="0"/>
              </a:rPr>
              <a:t> </a:t>
            </a:r>
            <a:endParaRPr kumimoji="0" lang="ja-JP" altLang="ja-JP"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startAt="6"/>
              <a:tabLst/>
            </a:pPr>
            <a:r>
              <a:rPr kumimoji="0" lang="ja-JP" altLang="ja-JP" sz="900" b="0" i="0" u="none" strike="noStrike" cap="none" normalizeH="0" baseline="0" dirty="0">
                <a:ln>
                  <a:noFill/>
                </a:ln>
                <a:solidFill>
                  <a:schemeClr val="tx1"/>
                </a:solidFill>
                <a:effectLst/>
                <a:latin typeface="Arial" panose="020B0604020202020204" pitchFamily="34" charset="0"/>
              </a:rPr>
              <a:t>PC一台でのクライアントサーバーが構築しやすい＝低コスト</a:t>
            </a:r>
            <a:r>
              <a:rPr kumimoji="0" lang="ja-JP" altLang="ja-JP" sz="800" b="0" i="0" u="none" strike="noStrike" cap="none" normalizeH="0" baseline="0" dirty="0">
                <a:ln>
                  <a:noFill/>
                </a:ln>
                <a:solidFill>
                  <a:schemeClr val="tx1"/>
                </a:solidFill>
                <a:effectLst/>
                <a:latin typeface="Arial" panose="020B0604020202020204" pitchFamily="34" charset="0"/>
              </a:rPr>
              <a:t> </a:t>
            </a:r>
            <a:endParaRPr kumimoji="0" lang="ja-JP" altLang="ja-JP"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pic>
        <p:nvPicPr>
          <p:cNvPr id="2051" name="Picture 3" descr="https://media.licdn.com/mpr/mpr/shrinknp_800_800/AAEAAQAAAAAAAAN_AAAAJGExZTFhMTdmLTIyOTMtNGMxNS1hZDdiLWQ0OWU3MjFiMjVlN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6368" y="1347614"/>
            <a:ext cx="36576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1" name="図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52512" y="33320"/>
            <a:ext cx="655992" cy="655992"/>
          </a:xfrm>
          <a:prstGeom prst="rect">
            <a:avLst/>
          </a:prstGeom>
        </p:spPr>
      </p:pic>
    </p:spTree>
    <p:extLst>
      <p:ext uri="{BB962C8B-B14F-4D97-AF65-F5344CB8AC3E}">
        <p14:creationId xmlns:p14="http://schemas.microsoft.com/office/powerpoint/2010/main" val="29331622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2088232" y="4712396"/>
            <a:ext cx="7396696" cy="0"/>
          </a:xfrm>
          <a:prstGeom prst="line">
            <a:avLst/>
          </a:prstGeom>
        </p:spPr>
        <p:style>
          <a:lnRef idx="3">
            <a:schemeClr val="accent1"/>
          </a:lnRef>
          <a:fillRef idx="0">
            <a:schemeClr val="accent1"/>
          </a:fillRef>
          <a:effectRef idx="2">
            <a:schemeClr val="accent1"/>
          </a:effectRef>
          <a:fontRef idx="minor">
            <a:schemeClr val="tx1"/>
          </a:fontRef>
        </p:style>
      </p:cxn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5359" y="4923779"/>
            <a:ext cx="543145" cy="209635"/>
          </a:xfrm>
          <a:prstGeom prst="rect">
            <a:avLst/>
          </a:prstGeom>
        </p:spPr>
      </p:pic>
      <p:sp>
        <p:nvSpPr>
          <p:cNvPr id="8" name="スライド番号プレースホルダー 7"/>
          <p:cNvSpPr>
            <a:spLocks noGrp="1"/>
          </p:cNvSpPr>
          <p:nvPr>
            <p:ph type="sldNum" sz="quarter" idx="12"/>
          </p:nvPr>
        </p:nvSpPr>
        <p:spPr/>
        <p:txBody>
          <a:bodyPr/>
          <a:lstStyle/>
          <a:p>
            <a:fld id="{E7F9721E-9075-49C7-B164-96523C2653BD}" type="slidenum">
              <a:rPr kumimoji="1" lang="ja-JP" altLang="en-US" smtClean="0"/>
              <a:t>7</a:t>
            </a:fld>
            <a:endParaRPr kumimoji="1" lang="ja-JP" altLang="en-US" dirty="0"/>
          </a:p>
        </p:txBody>
      </p:sp>
      <p:sp>
        <p:nvSpPr>
          <p:cNvPr id="9" name="テキスト ボックス 8"/>
          <p:cNvSpPr txBox="1"/>
          <p:nvPr/>
        </p:nvSpPr>
        <p:spPr>
          <a:xfrm>
            <a:off x="8244408" y="4371950"/>
            <a:ext cx="864096" cy="230832"/>
          </a:xfrm>
          <a:prstGeom prst="rect">
            <a:avLst/>
          </a:prstGeom>
          <a:noFill/>
        </p:spPr>
        <p:txBody>
          <a:bodyPr wrap="square" rtlCol="0">
            <a:spAutoFit/>
          </a:bodyPr>
          <a:lstStyle/>
          <a:p>
            <a:r>
              <a:rPr kumimoji="1" lang="en-US" altLang="ja-JP" sz="900" dirty="0"/>
              <a:t>2016/10/10</a:t>
            </a:r>
            <a:r>
              <a:rPr kumimoji="1" lang="ja-JP" altLang="en-US" sz="900" dirty="0"/>
              <a:t>版</a:t>
            </a:r>
          </a:p>
        </p:txBody>
      </p:sp>
      <p:pic>
        <p:nvPicPr>
          <p:cNvPr id="1026" name="Picture 2" descr="「security center genetec logo」の画像検索結果"/>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7" y="33320"/>
            <a:ext cx="1800200" cy="550406"/>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3368255" y="169348"/>
            <a:ext cx="5338936" cy="461665"/>
          </a:xfrm>
          <a:prstGeom prst="rect">
            <a:avLst/>
          </a:prstGeom>
          <a:noFill/>
        </p:spPr>
        <p:txBody>
          <a:bodyPr wrap="square" rtlCol="0">
            <a:spAutoFit/>
          </a:bodyPr>
          <a:lstStyle/>
          <a:p>
            <a:r>
              <a:rPr kumimoji="1" lang="ja-JP" altLang="en-US" sz="2400" dirty="0"/>
              <a:t>ライブを見る</a:t>
            </a:r>
            <a:r>
              <a:rPr kumimoji="1" lang="en-US" altLang="ja-JP" sz="2400" dirty="0"/>
              <a:t>/</a:t>
            </a:r>
            <a:r>
              <a:rPr lang="ja-JP" altLang="en-US" sz="2400" dirty="0"/>
              <a:t>録画を見る</a:t>
            </a:r>
          </a:p>
        </p:txBody>
      </p:sp>
      <p:pic>
        <p:nvPicPr>
          <p:cNvPr id="5121" name="Picture 1" descr="https://image.jimcdn.com/app/cms/image/transf/dimension=118x1024:format=png/path/s066c57c55bd407b2/image/i57fb8d6cdd323051/version/1468739744/imag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63" y="598039"/>
            <a:ext cx="1123950" cy="9715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p:cNvSpPr>
            <a:spLocks noChangeArrowheads="1"/>
          </p:cNvSpPr>
          <p:nvPr/>
        </p:nvSpPr>
        <p:spPr bwMode="auto">
          <a:xfrm>
            <a:off x="922891" y="631013"/>
            <a:ext cx="7345281" cy="3924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1" i="0" u="none" strike="noStrike" cap="none" normalizeH="0" baseline="0" dirty="0">
                <a:ln>
                  <a:noFill/>
                </a:ln>
                <a:solidFill>
                  <a:srgbClr val="033663"/>
                </a:solidFill>
                <a:effectLst/>
                <a:latin typeface="Arial" panose="020B0604020202020204" pitchFamily="34" charset="0"/>
              </a:rPr>
              <a:t>Next-Generation</a:t>
            </a:r>
            <a:r>
              <a:rPr kumimoji="0" lang="ja-JP" altLang="ja-JP" sz="800" b="0" i="0" u="none" strike="noStrike" cap="none" normalizeH="0" baseline="0" dirty="0">
                <a:ln>
                  <a:noFill/>
                </a:ln>
                <a:solidFill>
                  <a:schemeClr val="tx1"/>
                </a:solidFill>
                <a:effectLst/>
                <a:latin typeface="Arial" panose="020B0604020202020204" pitchFamily="34" charset="0"/>
              </a:rPr>
              <a:t> </a:t>
            </a:r>
            <a:r>
              <a:rPr kumimoji="0" lang="ja-JP" altLang="ja-JP" sz="1800" b="1" i="0" u="none" strike="noStrike" cap="none" normalizeH="0" baseline="0" dirty="0">
                <a:ln>
                  <a:noFill/>
                </a:ln>
                <a:solidFill>
                  <a:srgbClr val="033663"/>
                </a:solidFill>
                <a:effectLst/>
                <a:latin typeface="Arial" panose="020B0604020202020204" pitchFamily="34" charset="0"/>
              </a:rPr>
              <a:t>Video Engine</a:t>
            </a:r>
            <a:r>
              <a:rPr kumimoji="0" lang="ja-JP" altLang="ja-JP" sz="800" b="0" i="0" u="none" strike="noStrike" cap="none" normalizeH="0" baseline="0" dirty="0">
                <a:ln>
                  <a:noFill/>
                </a:ln>
                <a:solidFill>
                  <a:schemeClr val="tx1"/>
                </a:solidFill>
                <a:effectLst/>
                <a:latin typeface="Arial" panose="020B0604020202020204" pitchFamily="34" charset="0"/>
              </a:rPr>
              <a:t> </a:t>
            </a:r>
            <a:endParaRPr kumimoji="0" lang="ja-JP" altLang="ja-JP"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1" i="0" u="none" strike="noStrike" cap="none" normalizeH="0" baseline="0" dirty="0">
                <a:ln>
                  <a:noFill/>
                </a:ln>
                <a:solidFill>
                  <a:srgbClr val="033663"/>
                </a:solidFill>
                <a:effectLst/>
                <a:latin typeface="Arial" panose="020B0604020202020204" pitchFamily="34" charset="0"/>
              </a:rPr>
              <a:t>次世代動画エンジン</a:t>
            </a:r>
            <a:r>
              <a:rPr kumimoji="0" lang="en-US" altLang="ja-JP" b="1" dirty="0">
                <a:solidFill>
                  <a:srgbClr val="033663"/>
                </a:solidFill>
                <a:latin typeface="Arial" panose="020B0604020202020204" pitchFamily="34" charset="0"/>
              </a:rPr>
              <a:t> </a:t>
            </a:r>
            <a:r>
              <a:rPr kumimoji="0" lang="ja-JP" altLang="ja-JP" sz="1800" b="1" i="0" u="none" strike="noStrike" cap="none" normalizeH="0" baseline="0" dirty="0">
                <a:ln>
                  <a:noFill/>
                </a:ln>
                <a:solidFill>
                  <a:schemeClr val="tx1"/>
                </a:solidFill>
                <a:effectLst/>
                <a:latin typeface="Arial" panose="020B0604020202020204" pitchFamily="34" charset="0"/>
              </a:rPr>
              <a:t>得られるメリット</a:t>
            </a:r>
            <a:r>
              <a:rPr kumimoji="0" lang="ja-JP" altLang="ja-JP" sz="1800" b="0" i="0" u="none" strike="noStrike" cap="none" normalizeH="0" baseline="0" dirty="0">
                <a:ln>
                  <a:noFill/>
                </a:ln>
                <a:solidFill>
                  <a:schemeClr val="tx1"/>
                </a:solidFill>
                <a:effectLst/>
                <a:latin typeface="Arial" panose="020B0604020202020204" pitchFamily="34" charset="0"/>
              </a:rPr>
              <a:t> </a:t>
            </a:r>
            <a:endParaRPr kumimoji="0" lang="en-US" altLang="ja-JP"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ja-JP" altLang="ja-JP" sz="900" b="0" i="0" u="none" strike="noStrike" cap="none" normalizeH="0" baseline="0" dirty="0">
                <a:ln>
                  <a:noFill/>
                </a:ln>
                <a:solidFill>
                  <a:schemeClr val="tx1"/>
                </a:solidFill>
                <a:effectLst/>
                <a:latin typeface="Arial" panose="020B0604020202020204" pitchFamily="34" charset="0"/>
              </a:rPr>
              <a:t>あらゆるフレームをキャプチャする強力な動画エンジンを信頼する。</a:t>
            </a:r>
            <a:r>
              <a:rPr kumimoji="0" lang="ja-JP" altLang="ja-JP" sz="800" b="0" i="0" u="none" strike="noStrike" cap="none" normalizeH="0" baseline="0" dirty="0">
                <a:ln>
                  <a:noFill/>
                </a:ln>
                <a:solidFill>
                  <a:schemeClr val="tx1"/>
                </a:solidFill>
                <a:effectLst/>
                <a:latin typeface="Arial" panose="020B0604020202020204" pitchFamily="34" charset="0"/>
              </a:rPr>
              <a:t> </a:t>
            </a:r>
            <a:endParaRPr kumimoji="0" lang="ja-JP" altLang="ja-JP"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startAt="2"/>
              <a:tabLst/>
            </a:pPr>
            <a:r>
              <a:rPr kumimoji="0" lang="ja-JP" altLang="ja-JP" sz="900" b="0" i="0" u="none" strike="noStrike" cap="none" normalizeH="0" baseline="0" dirty="0">
                <a:ln>
                  <a:noFill/>
                </a:ln>
                <a:solidFill>
                  <a:schemeClr val="tx1"/>
                </a:solidFill>
                <a:effectLst/>
                <a:latin typeface="Arial" panose="020B0604020202020204" pitchFamily="34" charset="0"/>
              </a:rPr>
              <a:t>ユーザーの全体的なエクスペリエンスと状況把握が向上する。</a:t>
            </a:r>
            <a:r>
              <a:rPr kumimoji="0" lang="ja-JP" altLang="ja-JP" sz="800" b="0" i="0" u="none" strike="noStrike" cap="none" normalizeH="0" baseline="0" dirty="0">
                <a:ln>
                  <a:noFill/>
                </a:ln>
                <a:solidFill>
                  <a:schemeClr val="tx1"/>
                </a:solidFill>
                <a:effectLst/>
                <a:latin typeface="Arial" panose="020B0604020202020204" pitchFamily="34" charset="0"/>
              </a:rPr>
              <a:t> </a:t>
            </a:r>
            <a:endParaRPr kumimoji="0" lang="ja-JP" altLang="ja-JP"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startAt="3"/>
              <a:tabLst/>
            </a:pPr>
            <a:r>
              <a:rPr kumimoji="0" lang="ja-JP" altLang="ja-JP" sz="900" b="0" i="0" u="none" strike="noStrike" cap="none" normalizeH="0" baseline="0" dirty="0">
                <a:ln>
                  <a:noFill/>
                </a:ln>
                <a:solidFill>
                  <a:schemeClr val="tx1"/>
                </a:solidFill>
                <a:effectLst/>
                <a:latin typeface="Arial" panose="020B0604020202020204" pitchFamily="34" charset="0"/>
              </a:rPr>
              <a:t>即時性のある調査ツールでインシデントへの応答時間を短縮する。</a:t>
            </a:r>
            <a:r>
              <a:rPr kumimoji="0" lang="ja-JP" altLang="ja-JP" sz="800" b="0" i="0" u="none" strike="noStrike" cap="none" normalizeH="0" baseline="0" dirty="0">
                <a:ln>
                  <a:noFill/>
                </a:ln>
                <a:solidFill>
                  <a:schemeClr val="tx1"/>
                </a:solidFill>
                <a:effectLst/>
                <a:latin typeface="Arial" panose="020B0604020202020204" pitchFamily="34" charset="0"/>
              </a:rPr>
              <a:t> </a:t>
            </a:r>
            <a:endParaRPr kumimoji="0" lang="ja-JP" altLang="ja-JP"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startAt="4"/>
              <a:tabLst/>
            </a:pPr>
            <a:r>
              <a:rPr kumimoji="0" lang="ja-JP" altLang="ja-JP" sz="900" b="0" i="0" u="none" strike="noStrike" cap="none" normalizeH="0" baseline="0" dirty="0">
                <a:ln>
                  <a:noFill/>
                </a:ln>
                <a:solidFill>
                  <a:schemeClr val="tx1"/>
                </a:solidFill>
                <a:effectLst/>
                <a:latin typeface="Arial" panose="020B0604020202020204" pitchFamily="34" charset="0"/>
              </a:rPr>
              <a:t>帯域幅制約条件を最小化し、ネットワーク効率を向上させる。</a:t>
            </a:r>
            <a:r>
              <a:rPr kumimoji="0" lang="ja-JP" altLang="ja-JP" sz="800" b="0" i="0" u="none" strike="noStrike" cap="none" normalizeH="0" baseline="0" dirty="0">
                <a:ln>
                  <a:noFill/>
                </a:ln>
                <a:solidFill>
                  <a:schemeClr val="tx1"/>
                </a:solidFill>
                <a:effectLst/>
                <a:latin typeface="Arial" panose="020B0604020202020204" pitchFamily="34" charset="0"/>
              </a:rPr>
              <a:t> </a:t>
            </a:r>
            <a:endParaRPr kumimoji="0" lang="en-US" altLang="ja-JP" sz="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endParaRPr kumimoji="0" lang="ja-JP" altLang="ja-JP"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1" i="0" u="none" strike="noStrike" cap="none" normalizeH="0" baseline="0" dirty="0">
                <a:ln>
                  <a:noFill/>
                </a:ln>
                <a:solidFill>
                  <a:schemeClr val="tx1"/>
                </a:solidFill>
                <a:effectLst/>
                <a:latin typeface="Arial" panose="020B0604020202020204" pitchFamily="34" charset="0"/>
              </a:rPr>
              <a:t>滑らかな順再生と逆再生でフレームを見落とすことがない　圧縮タイプとキーフレーム（Iフレーム）間隔に制限がないので、</a:t>
            </a:r>
            <a:endParaRPr kumimoji="0" lang="en-US" altLang="ja-JP" sz="11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1" i="0" u="none" strike="noStrike" cap="none" normalizeH="0" baseline="0" dirty="0">
                <a:ln>
                  <a:noFill/>
                </a:ln>
                <a:solidFill>
                  <a:schemeClr val="tx1"/>
                </a:solidFill>
                <a:effectLst/>
                <a:latin typeface="Arial" panose="020B0604020202020204" pitchFamily="34" charset="0"/>
              </a:rPr>
              <a:t>Security Centerの高度な再生機能により、記録されたビデオを驚異的な滑らかさで再生できます。</a:t>
            </a:r>
            <a:endParaRPr kumimoji="0" lang="en-US" altLang="ja-JP" sz="11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1" i="0" u="none" strike="noStrike" cap="none" normalizeH="0" baseline="0" dirty="0">
                <a:ln>
                  <a:noFill/>
                </a:ln>
                <a:solidFill>
                  <a:schemeClr val="tx1"/>
                </a:solidFill>
                <a:effectLst/>
                <a:latin typeface="Arial" panose="020B0604020202020204" pitchFamily="34" charset="0"/>
              </a:rPr>
              <a:t>スロー再生も高速再生も思いのままです。　ビデオレンダリング、カメラシーケンス、サムネールで迅速な操作をする</a:t>
            </a:r>
            <a:r>
              <a:rPr kumimoji="0" lang="ja-JP" altLang="ja-JP" sz="900" b="1" i="0" u="none" strike="noStrike" cap="none" normalizeH="0" baseline="0" dirty="0">
                <a:ln>
                  <a:noFill/>
                </a:ln>
                <a:solidFill>
                  <a:schemeClr val="tx1"/>
                </a:solidFill>
                <a:effectLst/>
                <a:latin typeface="Arial" panose="020B0604020202020204" pitchFamily="34" charset="0"/>
              </a:rPr>
              <a:t> </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pic>
        <p:nvPicPr>
          <p:cNvPr id="5123" name="Picture 3" descr="http://www.genetec.com/assets/images/EN/CaseStudies/thumbs/EN-BBandT-Ballpark.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1687" y="1275606"/>
            <a:ext cx="2964489" cy="1667525"/>
          </a:xfrm>
          <a:prstGeom prst="rect">
            <a:avLst/>
          </a:prstGeom>
          <a:noFill/>
          <a:extLst>
            <a:ext uri="{909E8E84-426E-40DD-AFC4-6F175D3DCCD1}">
              <a14:hiddenFill xmlns:a14="http://schemas.microsoft.com/office/drawing/2010/main">
                <a:solidFill>
                  <a:srgbClr val="FFFFFF"/>
                </a:solidFill>
              </a14:hiddenFill>
            </a:ext>
          </a:extLst>
        </p:spPr>
      </p:pic>
      <p:pic>
        <p:nvPicPr>
          <p:cNvPr id="14" name="図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52512" y="33320"/>
            <a:ext cx="655992" cy="655992"/>
          </a:xfrm>
          <a:prstGeom prst="rect">
            <a:avLst/>
          </a:prstGeom>
        </p:spPr>
      </p:pic>
    </p:spTree>
    <p:extLst>
      <p:ext uri="{BB962C8B-B14F-4D97-AF65-F5344CB8AC3E}">
        <p14:creationId xmlns:p14="http://schemas.microsoft.com/office/powerpoint/2010/main" val="16663559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2088232" y="4712396"/>
            <a:ext cx="7396696" cy="0"/>
          </a:xfrm>
          <a:prstGeom prst="line">
            <a:avLst/>
          </a:prstGeom>
        </p:spPr>
        <p:style>
          <a:lnRef idx="3">
            <a:schemeClr val="accent1"/>
          </a:lnRef>
          <a:fillRef idx="0">
            <a:schemeClr val="accent1"/>
          </a:fillRef>
          <a:effectRef idx="2">
            <a:schemeClr val="accent1"/>
          </a:effectRef>
          <a:fontRef idx="minor">
            <a:schemeClr val="tx1"/>
          </a:fontRef>
        </p:style>
      </p:cxn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5359" y="4923779"/>
            <a:ext cx="543145" cy="209635"/>
          </a:xfrm>
          <a:prstGeom prst="rect">
            <a:avLst/>
          </a:prstGeom>
        </p:spPr>
      </p:pic>
      <p:sp>
        <p:nvSpPr>
          <p:cNvPr id="8" name="スライド番号プレースホルダー 7"/>
          <p:cNvSpPr>
            <a:spLocks noGrp="1"/>
          </p:cNvSpPr>
          <p:nvPr>
            <p:ph type="sldNum" sz="quarter" idx="12"/>
          </p:nvPr>
        </p:nvSpPr>
        <p:spPr/>
        <p:txBody>
          <a:bodyPr/>
          <a:lstStyle/>
          <a:p>
            <a:fld id="{E7F9721E-9075-49C7-B164-96523C2653BD}" type="slidenum">
              <a:rPr kumimoji="1" lang="ja-JP" altLang="en-US" smtClean="0"/>
              <a:t>8</a:t>
            </a:fld>
            <a:endParaRPr kumimoji="1" lang="ja-JP" altLang="en-US" dirty="0"/>
          </a:p>
        </p:txBody>
      </p:sp>
      <p:sp>
        <p:nvSpPr>
          <p:cNvPr id="9" name="テキスト ボックス 8"/>
          <p:cNvSpPr txBox="1"/>
          <p:nvPr/>
        </p:nvSpPr>
        <p:spPr>
          <a:xfrm>
            <a:off x="8244408" y="4371950"/>
            <a:ext cx="864096" cy="230832"/>
          </a:xfrm>
          <a:prstGeom prst="rect">
            <a:avLst/>
          </a:prstGeom>
          <a:noFill/>
        </p:spPr>
        <p:txBody>
          <a:bodyPr wrap="square" rtlCol="0">
            <a:spAutoFit/>
          </a:bodyPr>
          <a:lstStyle/>
          <a:p>
            <a:r>
              <a:rPr kumimoji="1" lang="en-US" altLang="ja-JP" sz="900" dirty="0"/>
              <a:t>2016/10/10</a:t>
            </a:r>
            <a:r>
              <a:rPr kumimoji="1" lang="ja-JP" altLang="en-US" sz="900" dirty="0"/>
              <a:t>版</a:t>
            </a:r>
          </a:p>
        </p:txBody>
      </p:sp>
      <p:pic>
        <p:nvPicPr>
          <p:cNvPr id="1026" name="Picture 2" descr="「security center genetec logo」の画像検索結果"/>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7" y="33320"/>
            <a:ext cx="1800200" cy="550406"/>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3368255" y="169348"/>
            <a:ext cx="5338936" cy="461665"/>
          </a:xfrm>
          <a:prstGeom prst="rect">
            <a:avLst/>
          </a:prstGeom>
          <a:noFill/>
        </p:spPr>
        <p:txBody>
          <a:bodyPr wrap="square" rtlCol="0">
            <a:spAutoFit/>
          </a:bodyPr>
          <a:lstStyle/>
          <a:p>
            <a:r>
              <a:rPr kumimoji="1" lang="ja-JP" altLang="en-US" sz="2400" dirty="0"/>
              <a:t>ライブを見る</a:t>
            </a:r>
            <a:r>
              <a:rPr kumimoji="1" lang="en-US" altLang="ja-JP" sz="2400" dirty="0"/>
              <a:t>/</a:t>
            </a:r>
            <a:r>
              <a:rPr lang="ja-JP" altLang="en-US" sz="2400" dirty="0"/>
              <a:t>録画を見る</a:t>
            </a:r>
          </a:p>
        </p:txBody>
      </p:sp>
      <p:pic>
        <p:nvPicPr>
          <p:cNvPr id="14" name="図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2512" y="33320"/>
            <a:ext cx="655992" cy="655992"/>
          </a:xfrm>
          <a:prstGeom prst="rect">
            <a:avLst/>
          </a:prstGeom>
        </p:spPr>
      </p:pic>
      <p:pic>
        <p:nvPicPr>
          <p:cNvPr id="6145" name="Picture 1" descr="https://image.jimcdn.com/app/cms/image/transf/dimension=118x1024:format=png/path/s066c57c55bd407b2/image/i3da205b9cfd8739f/version/1465012054/imag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02" y="753037"/>
            <a:ext cx="1123950" cy="10287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p:cNvSpPr>
            <a:spLocks noChangeArrowheads="1"/>
          </p:cNvSpPr>
          <p:nvPr/>
        </p:nvSpPr>
        <p:spPr bwMode="auto">
          <a:xfrm>
            <a:off x="1132352" y="767041"/>
            <a:ext cx="2322111" cy="3554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1" i="0" u="none" strike="noStrike" cap="none" normalizeH="0" baseline="0" dirty="0">
                <a:ln>
                  <a:noFill/>
                </a:ln>
                <a:solidFill>
                  <a:srgbClr val="033663"/>
                </a:solidFill>
                <a:effectLst/>
                <a:latin typeface="Arial" panose="020B0604020202020204" pitchFamily="34" charset="0"/>
              </a:rPr>
              <a:t>Time shift playback</a:t>
            </a:r>
            <a:br>
              <a:rPr kumimoji="0" lang="ja-JP" altLang="ja-JP" sz="800" b="1" i="0" u="none" strike="noStrike" cap="none" normalizeH="0" baseline="0" dirty="0">
                <a:ln>
                  <a:noFill/>
                </a:ln>
                <a:solidFill>
                  <a:schemeClr val="tx1"/>
                </a:solidFill>
                <a:effectLst/>
                <a:latin typeface="Arial" panose="020B0604020202020204" pitchFamily="34" charset="0"/>
              </a:rPr>
            </a:br>
            <a:r>
              <a:rPr kumimoji="0" lang="ja-JP" altLang="ja-JP" sz="1800" b="1" i="0" u="none" strike="noStrike" cap="none" normalizeH="0" baseline="0" dirty="0">
                <a:ln>
                  <a:noFill/>
                </a:ln>
                <a:solidFill>
                  <a:srgbClr val="033663"/>
                </a:solidFill>
                <a:effectLst/>
                <a:latin typeface="Arial" panose="020B0604020202020204" pitchFamily="34" charset="0"/>
              </a:rPr>
              <a:t>タイムシフト再生</a:t>
            </a:r>
            <a:endParaRPr kumimoji="0" lang="ja-JP" altLang="ja-JP"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1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b="1"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1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b="1"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1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b="1"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1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b="1"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1" i="0" u="none" strike="noStrike" cap="none" normalizeH="0" baseline="0" dirty="0">
                <a:ln>
                  <a:noFill/>
                </a:ln>
                <a:solidFill>
                  <a:schemeClr val="tx1"/>
                </a:solidFill>
                <a:effectLst/>
                <a:latin typeface="Arial" panose="020B0604020202020204" pitchFamily="34" charset="0"/>
              </a:rPr>
              <a:t>得られるメリット</a:t>
            </a:r>
            <a:r>
              <a:rPr kumimoji="0" lang="ja-JP" altLang="ja-JP" sz="18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ja-JP" altLang="ja-JP" sz="900" b="0" i="0" u="none" strike="noStrike" cap="none" normalizeH="0" baseline="0" dirty="0">
                <a:ln>
                  <a:noFill/>
                </a:ln>
                <a:solidFill>
                  <a:schemeClr val="tx1"/>
                </a:solidFill>
                <a:effectLst/>
                <a:latin typeface="Arial" panose="020B0604020202020204" pitchFamily="34" charset="0"/>
              </a:rPr>
              <a:t>即座に過去映像にワープできます。</a:t>
            </a:r>
            <a:r>
              <a:rPr kumimoji="0" lang="ja-JP" altLang="ja-JP" sz="800" b="0" i="0" u="none" strike="noStrike" cap="none" normalizeH="0" baseline="0" dirty="0">
                <a:ln>
                  <a:noFill/>
                </a:ln>
                <a:solidFill>
                  <a:schemeClr val="tx1"/>
                </a:solidFill>
                <a:effectLst/>
                <a:latin typeface="Arial" panose="020B0604020202020204" pitchFamily="34" charset="0"/>
              </a:rPr>
              <a:t> </a:t>
            </a:r>
            <a:endParaRPr kumimoji="0" lang="ja-JP" altLang="ja-JP"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startAt="2"/>
              <a:tabLst/>
            </a:pPr>
            <a:r>
              <a:rPr kumimoji="0" lang="ja-JP" altLang="ja-JP" sz="900" b="0" i="0" u="none" strike="noStrike" cap="none" normalizeH="0" baseline="0" dirty="0">
                <a:ln>
                  <a:noFill/>
                </a:ln>
                <a:solidFill>
                  <a:schemeClr val="tx1"/>
                </a:solidFill>
                <a:effectLst/>
                <a:latin typeface="Arial" panose="020B0604020202020204" pitchFamily="34" charset="0"/>
              </a:rPr>
              <a:t>モーション%が視覚化表示されます。</a:t>
            </a:r>
            <a:r>
              <a:rPr kumimoji="0" lang="ja-JP" altLang="ja-JP" sz="800" b="0" i="0" u="none" strike="noStrike" cap="none" normalizeH="0" baseline="0" dirty="0">
                <a:ln>
                  <a:noFill/>
                </a:ln>
                <a:solidFill>
                  <a:schemeClr val="tx1"/>
                </a:solidFill>
                <a:effectLst/>
                <a:latin typeface="Arial" panose="020B0604020202020204" pitchFamily="34" charset="0"/>
              </a:rPr>
              <a:t> </a:t>
            </a:r>
            <a:endParaRPr kumimoji="0" lang="ja-JP" altLang="ja-JP"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startAt="3"/>
              <a:tabLst/>
            </a:pPr>
            <a:r>
              <a:rPr kumimoji="0" lang="ja-JP" altLang="en-US" sz="900" b="0" i="0" u="none" strike="noStrike" cap="none" normalizeH="0" baseline="0" dirty="0">
                <a:ln>
                  <a:noFill/>
                </a:ln>
                <a:solidFill>
                  <a:schemeClr val="tx1"/>
                </a:solidFill>
                <a:effectLst/>
                <a:latin typeface="Arial" panose="020B0604020202020204" pitchFamily="34" charset="0"/>
              </a:rPr>
              <a:t>動的</a:t>
            </a:r>
            <a:r>
              <a:rPr kumimoji="0" lang="ja-JP" altLang="ja-JP" sz="900" b="0" i="0" u="none" strike="noStrike" cap="none" normalizeH="0" baseline="0" dirty="0">
                <a:ln>
                  <a:noFill/>
                </a:ln>
                <a:solidFill>
                  <a:schemeClr val="tx1"/>
                </a:solidFill>
                <a:effectLst/>
                <a:latin typeface="Arial" panose="020B0604020202020204" pitchFamily="34" charset="0"/>
              </a:rPr>
              <a:t>サムネイル表示。</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pic>
        <p:nvPicPr>
          <p:cNvPr id="6147" name="Picture 3" descr="https://2.bp.blogspot.com/-IjWG1N9yHdE/V1JN-WOCNbI/AAAAAAAAA3A/OOwZcNJZBhwJGfQyu2VqSJJP-Wd_gRGRwCLcB/s1600/%25E3%2582%25BF%25E3%2582%25A4%25E3%2583%25A0%25E3%2582%25B7%25E3%2583%2595%25E3%2583%2588.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59632" y="1425494"/>
            <a:ext cx="3657600" cy="2057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30212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2088232" y="4712396"/>
            <a:ext cx="7396696" cy="0"/>
          </a:xfrm>
          <a:prstGeom prst="line">
            <a:avLst/>
          </a:prstGeom>
        </p:spPr>
        <p:style>
          <a:lnRef idx="3">
            <a:schemeClr val="accent1"/>
          </a:lnRef>
          <a:fillRef idx="0">
            <a:schemeClr val="accent1"/>
          </a:fillRef>
          <a:effectRef idx="2">
            <a:schemeClr val="accent1"/>
          </a:effectRef>
          <a:fontRef idx="minor">
            <a:schemeClr val="tx1"/>
          </a:fontRef>
        </p:style>
      </p:cxn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5359" y="4923779"/>
            <a:ext cx="543145" cy="209635"/>
          </a:xfrm>
          <a:prstGeom prst="rect">
            <a:avLst/>
          </a:prstGeom>
        </p:spPr>
      </p:pic>
      <p:sp>
        <p:nvSpPr>
          <p:cNvPr id="8" name="スライド番号プレースホルダー 7"/>
          <p:cNvSpPr>
            <a:spLocks noGrp="1"/>
          </p:cNvSpPr>
          <p:nvPr>
            <p:ph type="sldNum" sz="quarter" idx="12"/>
          </p:nvPr>
        </p:nvSpPr>
        <p:spPr/>
        <p:txBody>
          <a:bodyPr/>
          <a:lstStyle/>
          <a:p>
            <a:fld id="{E7F9721E-9075-49C7-B164-96523C2653BD}" type="slidenum">
              <a:rPr kumimoji="1" lang="ja-JP" altLang="en-US" smtClean="0"/>
              <a:t>9</a:t>
            </a:fld>
            <a:endParaRPr kumimoji="1" lang="ja-JP" altLang="en-US" dirty="0"/>
          </a:p>
        </p:txBody>
      </p:sp>
      <p:sp>
        <p:nvSpPr>
          <p:cNvPr id="9" name="テキスト ボックス 8"/>
          <p:cNvSpPr txBox="1"/>
          <p:nvPr/>
        </p:nvSpPr>
        <p:spPr>
          <a:xfrm>
            <a:off x="8244408" y="4371950"/>
            <a:ext cx="864096" cy="230832"/>
          </a:xfrm>
          <a:prstGeom prst="rect">
            <a:avLst/>
          </a:prstGeom>
          <a:noFill/>
        </p:spPr>
        <p:txBody>
          <a:bodyPr wrap="square" rtlCol="0">
            <a:spAutoFit/>
          </a:bodyPr>
          <a:lstStyle/>
          <a:p>
            <a:r>
              <a:rPr kumimoji="1" lang="en-US" altLang="ja-JP" sz="900" dirty="0"/>
              <a:t>2016/10/10</a:t>
            </a:r>
            <a:r>
              <a:rPr kumimoji="1" lang="ja-JP" altLang="en-US" sz="900" dirty="0"/>
              <a:t>版</a:t>
            </a:r>
          </a:p>
        </p:txBody>
      </p:sp>
      <p:pic>
        <p:nvPicPr>
          <p:cNvPr id="1026" name="Picture 2" descr="「security center genetec logo」の画像検索結果"/>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7" y="33320"/>
            <a:ext cx="1800200" cy="550406"/>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3368255" y="169348"/>
            <a:ext cx="5338936" cy="461665"/>
          </a:xfrm>
          <a:prstGeom prst="rect">
            <a:avLst/>
          </a:prstGeom>
          <a:noFill/>
        </p:spPr>
        <p:txBody>
          <a:bodyPr wrap="square" rtlCol="0">
            <a:spAutoFit/>
          </a:bodyPr>
          <a:lstStyle/>
          <a:p>
            <a:r>
              <a:rPr kumimoji="1" lang="ja-JP" altLang="en-US" sz="2400" dirty="0"/>
              <a:t>ライブを見る</a:t>
            </a:r>
            <a:r>
              <a:rPr kumimoji="1" lang="en-US" altLang="ja-JP" sz="2400" dirty="0"/>
              <a:t>/</a:t>
            </a:r>
            <a:r>
              <a:rPr lang="ja-JP" altLang="en-US" sz="2400" dirty="0"/>
              <a:t>録画を見る</a:t>
            </a:r>
          </a:p>
        </p:txBody>
      </p:sp>
      <p:pic>
        <p:nvPicPr>
          <p:cNvPr id="14" name="図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2512" y="33320"/>
            <a:ext cx="655992" cy="655992"/>
          </a:xfrm>
          <a:prstGeom prst="rect">
            <a:avLst/>
          </a:prstGeom>
        </p:spPr>
      </p:pic>
      <p:pic>
        <p:nvPicPr>
          <p:cNvPr id="7169" name="Picture 1" descr="https://image.jimcdn.com/app/cms/image/transf/dimension=118x1024:format=png/path/s066c57c55bd407b2/image/id735762bec7c3a57/version/1465008520/imag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92" y="703823"/>
            <a:ext cx="1123950" cy="9715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p:cNvSpPr>
            <a:spLocks noChangeArrowheads="1"/>
          </p:cNvSpPr>
          <p:nvPr/>
        </p:nvSpPr>
        <p:spPr bwMode="auto">
          <a:xfrm>
            <a:off x="1100187" y="705901"/>
            <a:ext cx="3223959" cy="3831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1" i="0" u="none" strike="noStrike" cap="none" normalizeH="0" baseline="0" dirty="0">
                <a:ln>
                  <a:noFill/>
                </a:ln>
                <a:solidFill>
                  <a:srgbClr val="033663"/>
                </a:solidFill>
                <a:effectLst/>
                <a:latin typeface="Arial" panose="020B0604020202020204" pitchFamily="34" charset="0"/>
              </a:rPr>
              <a:t>Visual Tracking</a:t>
            </a:r>
            <a:br>
              <a:rPr kumimoji="0" lang="ja-JP" altLang="ja-JP" sz="800" b="1" i="0" u="none" strike="noStrike" cap="none" normalizeH="0" baseline="0" dirty="0">
                <a:ln>
                  <a:noFill/>
                </a:ln>
                <a:solidFill>
                  <a:schemeClr val="tx1"/>
                </a:solidFill>
                <a:effectLst/>
                <a:latin typeface="Arial" panose="020B0604020202020204" pitchFamily="34" charset="0"/>
              </a:rPr>
            </a:br>
            <a:r>
              <a:rPr kumimoji="0" lang="ja-JP" altLang="ja-JP" sz="1800" b="1" i="0" u="none" strike="noStrike" cap="none" normalizeH="0" baseline="0" dirty="0">
                <a:ln>
                  <a:noFill/>
                </a:ln>
                <a:solidFill>
                  <a:srgbClr val="033663"/>
                </a:solidFill>
                <a:effectLst/>
                <a:latin typeface="Arial" panose="020B0604020202020204" pitchFamily="34" charset="0"/>
              </a:rPr>
              <a:t>ビジュアルトラッキング</a:t>
            </a:r>
            <a:endParaRPr kumimoji="0" lang="ja-JP" altLang="en-US" sz="800" b="1"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800" b="1"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800" b="1"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800" b="1"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800" b="1"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800" b="1"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800" b="1"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800" b="1"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800" b="1"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0" i="0" u="none" strike="noStrike" cap="none" normalizeH="0" baseline="0" dirty="0">
                <a:ln>
                  <a:noFill/>
                </a:ln>
                <a:solidFill>
                  <a:schemeClr val="tx1"/>
                </a:solidFill>
                <a:effectLst/>
                <a:latin typeface="Arial" panose="020B0604020202020204" pitchFamily="34" charset="0"/>
              </a:rPr>
              <a:t> </a:t>
            </a:r>
            <a:endParaRPr kumimoji="0" lang="ja-JP" altLang="ja-JP"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1" i="0" u="none" strike="noStrike" cap="none" normalizeH="0" baseline="0" dirty="0">
                <a:ln>
                  <a:noFill/>
                </a:ln>
                <a:solidFill>
                  <a:schemeClr val="tx1"/>
                </a:solidFill>
                <a:effectLst/>
                <a:latin typeface="Arial" panose="020B0604020202020204" pitchFamily="34" charset="0"/>
              </a:rPr>
              <a:t>得られるメリット</a:t>
            </a:r>
            <a:r>
              <a:rPr kumimoji="0" lang="ja-JP" altLang="ja-JP" sz="18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ja-JP" altLang="ja-JP" sz="900" b="0" i="0" u="none" strike="noStrike" cap="none" normalizeH="0" baseline="0" dirty="0">
                <a:ln>
                  <a:noFill/>
                </a:ln>
                <a:solidFill>
                  <a:schemeClr val="tx1"/>
                </a:solidFill>
                <a:effectLst/>
                <a:latin typeface="Arial" panose="020B0604020202020204" pitchFamily="34" charset="0"/>
              </a:rPr>
              <a:t>高度でタイルコマンドを使用して、オペレータの作業を簡素化</a:t>
            </a:r>
            <a:r>
              <a:rPr kumimoji="0" lang="ja-JP" altLang="ja-JP" sz="800" b="0" i="0" u="none" strike="noStrike" cap="none" normalizeH="0" baseline="0" dirty="0">
                <a:ln>
                  <a:noFill/>
                </a:ln>
                <a:solidFill>
                  <a:schemeClr val="tx1"/>
                </a:solidFill>
                <a:effectLst/>
                <a:latin typeface="Arial" panose="020B0604020202020204" pitchFamily="34" charset="0"/>
              </a:rPr>
              <a:t> </a:t>
            </a:r>
            <a:endParaRPr kumimoji="0" lang="ja-JP" altLang="ja-JP"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startAt="2"/>
              <a:tabLst/>
            </a:pPr>
            <a:r>
              <a:rPr kumimoji="0" lang="ja-JP" altLang="ja-JP" sz="900" b="0" i="0" u="none" strike="noStrike" cap="none" normalizeH="0" baseline="0" dirty="0">
                <a:ln>
                  <a:noFill/>
                </a:ln>
                <a:solidFill>
                  <a:schemeClr val="tx1"/>
                </a:solidFill>
                <a:effectLst/>
                <a:latin typeface="Arial" panose="020B0604020202020204" pitchFamily="34" charset="0"/>
              </a:rPr>
              <a:t>高アラートの状況中に容疑者</a:t>
            </a:r>
            <a:r>
              <a:rPr kumimoji="0" lang="ja-JP" altLang="en-US" sz="900" b="0" i="0" u="none" strike="noStrike" cap="none" normalizeH="0" baseline="0" dirty="0">
                <a:ln>
                  <a:noFill/>
                </a:ln>
                <a:solidFill>
                  <a:schemeClr val="tx1"/>
                </a:solidFill>
                <a:effectLst/>
                <a:latin typeface="Arial" panose="020B0604020202020204" pitchFamily="34" charset="0"/>
              </a:rPr>
              <a:t>追尾</a:t>
            </a:r>
            <a:r>
              <a:rPr kumimoji="0" lang="ja-JP" altLang="ja-JP" sz="900" b="0" i="0" u="none" strike="noStrike" cap="none" normalizeH="0" baseline="0" dirty="0">
                <a:ln>
                  <a:noFill/>
                </a:ln>
                <a:solidFill>
                  <a:schemeClr val="tx1"/>
                </a:solidFill>
                <a:effectLst/>
                <a:latin typeface="Arial" panose="020B0604020202020204" pitchFamily="34" charset="0"/>
              </a:rPr>
              <a:t>の効率を高めます</a:t>
            </a:r>
            <a:r>
              <a:rPr kumimoji="0" lang="ja-JP" altLang="ja-JP" sz="800" b="0" i="0" u="none" strike="noStrike" cap="none" normalizeH="0" baseline="0" dirty="0">
                <a:ln>
                  <a:noFill/>
                </a:ln>
                <a:solidFill>
                  <a:schemeClr val="tx1"/>
                </a:solidFill>
                <a:effectLst/>
                <a:latin typeface="Arial" panose="020B0604020202020204" pitchFamily="34" charset="0"/>
              </a:rPr>
              <a:t> </a:t>
            </a:r>
            <a:endParaRPr kumimoji="0" lang="ja-JP" altLang="ja-JP"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startAt="3"/>
              <a:tabLst/>
            </a:pPr>
            <a:r>
              <a:rPr kumimoji="0" lang="ja-JP" altLang="ja-JP" sz="900" b="0" i="0" u="none" strike="noStrike" cap="none" normalizeH="0" baseline="0" dirty="0">
                <a:ln>
                  <a:noFill/>
                </a:ln>
                <a:solidFill>
                  <a:schemeClr val="tx1"/>
                </a:solidFill>
                <a:effectLst/>
                <a:latin typeface="Arial" panose="020B0604020202020204" pitchFamily="34" charset="0"/>
              </a:rPr>
              <a:t>時間を節約し、重要な調査を合理化</a:t>
            </a:r>
            <a:endParaRPr kumimoji="0" lang="ja-JP" altLang="ja-JP" sz="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pic>
        <p:nvPicPr>
          <p:cNvPr id="7171" name="Picture 3" descr="https://1.bp.blogspot.com/-wJVC_7AOxMI/V1JEqICKjLI/AAAAAAAAA2w/LpMV8P1awSgraRdiF822qUhjBaP3NUX_QCLcB/s1600/visual-tracking.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1271" y="1347614"/>
            <a:ext cx="3657600"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7898896"/>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3359</TotalTime>
  <Words>1497</Words>
  <Application>Microsoft Office PowerPoint</Application>
  <PresentationFormat>画面に合わせる (16:9)</PresentationFormat>
  <Paragraphs>417</Paragraphs>
  <Slides>36</Slides>
  <Notes>35</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36</vt:i4>
      </vt:variant>
    </vt:vector>
  </HeadingPairs>
  <TitlesOfParts>
    <vt:vector size="43" baseType="lpstr">
      <vt:lpstr>Arial Unicode MS</vt:lpstr>
      <vt:lpstr>HG丸ｺﾞｼｯｸM-PRO</vt:lpstr>
      <vt:lpstr>ＭＳ Ｐゴシック</vt:lpstr>
      <vt:lpstr>Arial</vt:lpstr>
      <vt:lpstr>Arial Black</vt:lpstr>
      <vt:lpstr>Calibri</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機能要求と対応</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javatel</dc:creator>
  <cp:lastModifiedBy>javatel</cp:lastModifiedBy>
  <cp:revision>78</cp:revision>
  <dcterms:created xsi:type="dcterms:W3CDTF">2014-11-06T10:51:54Z</dcterms:created>
  <dcterms:modified xsi:type="dcterms:W3CDTF">2016-10-13T04:30:43Z</dcterms:modified>
</cp:coreProperties>
</file>