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0" r:id="rId5"/>
    <p:sldMasterId id="2147483718" r:id="rId6"/>
    <p:sldMasterId id="2147483716" r:id="rId7"/>
    <p:sldMasterId id="2147483699" r:id="rId8"/>
  </p:sldMasterIdLst>
  <p:notesMasterIdLst>
    <p:notesMasterId r:id="rId27"/>
  </p:notesMasterIdLst>
  <p:handoutMasterIdLst>
    <p:handoutMasterId r:id="rId28"/>
  </p:handoutMasterIdLst>
  <p:sldIdLst>
    <p:sldId id="263" r:id="rId9"/>
    <p:sldId id="315" r:id="rId10"/>
    <p:sldId id="334" r:id="rId11"/>
    <p:sldId id="325" r:id="rId12"/>
    <p:sldId id="321" r:id="rId13"/>
    <p:sldId id="327" r:id="rId14"/>
    <p:sldId id="316" r:id="rId15"/>
    <p:sldId id="320" r:id="rId16"/>
    <p:sldId id="318" r:id="rId17"/>
    <p:sldId id="319" r:id="rId18"/>
    <p:sldId id="313" r:id="rId19"/>
    <p:sldId id="317" r:id="rId20"/>
    <p:sldId id="314" r:id="rId21"/>
    <p:sldId id="322" r:id="rId22"/>
    <p:sldId id="328" r:id="rId23"/>
    <p:sldId id="331" r:id="rId24"/>
    <p:sldId id="333" r:id="rId25"/>
    <p:sldId id="33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2341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1661">
          <p15:clr>
            <a:srgbClr val="A4A3A4"/>
          </p15:clr>
        </p15:guide>
        <p15:guide id="8" orient="horz" pos="1933">
          <p15:clr>
            <a:srgbClr val="A4A3A4"/>
          </p15:clr>
        </p15:guide>
        <p15:guide id="9" pos="2909">
          <p15:clr>
            <a:srgbClr val="A4A3A4"/>
          </p15:clr>
        </p15:guide>
        <p15:guide id="10" pos="3606">
          <p15:clr>
            <a:srgbClr val="A4A3A4"/>
          </p15:clr>
        </p15:guide>
        <p15:guide id="11" pos="5602">
          <p15:clr>
            <a:srgbClr val="A4A3A4"/>
          </p15:clr>
        </p15:guide>
        <p15:guide id="12" pos="295">
          <p15:clr>
            <a:srgbClr val="A4A3A4"/>
          </p15:clr>
        </p15:guide>
        <p15:guide id="13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ow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A3EA"/>
    <a:srgbClr val="0D7DB4"/>
    <a:srgbClr val="E1B139"/>
    <a:srgbClr val="2579AD"/>
    <a:srgbClr val="287FAA"/>
    <a:srgbClr val="25769F"/>
    <a:srgbClr val="0C7FA8"/>
    <a:srgbClr val="632B47"/>
    <a:srgbClr val="BDD77F"/>
    <a:srgbClr val="EBE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9" autoAdjust="0"/>
    <p:restoredTop sz="88761" autoAdjust="0"/>
  </p:normalViewPr>
  <p:slideViewPr>
    <p:cSldViewPr>
      <p:cViewPr varScale="1">
        <p:scale>
          <a:sx n="65" d="100"/>
          <a:sy n="65" d="100"/>
        </p:scale>
        <p:origin x="600" y="48"/>
      </p:cViewPr>
      <p:guideLst>
        <p:guide orient="horz" pos="2568"/>
        <p:guide orient="horz" pos="4065"/>
        <p:guide orient="horz" pos="754"/>
        <p:guide orient="horz" pos="1026"/>
        <p:guide orient="horz" pos="2341"/>
        <p:guide orient="horz" pos="4319"/>
        <p:guide orient="horz" pos="1661"/>
        <p:guide orient="horz" pos="1933"/>
        <p:guide pos="2909"/>
        <p:guide pos="3606"/>
        <p:guide pos="5602"/>
        <p:guide pos="295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381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113B-5A25-48C6-A484-D8130663C22B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086C7-F3AB-40EA-A078-F5C5C81DB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6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7C63C-304A-4472-B283-61F4D7F05C4D}" type="datetimeFigureOut">
              <a:rPr lang="en-US" smtClean="0"/>
              <a:pPr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2A6522-EE10-4EB0-BCAA-2415003B6B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5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SDK Partner</a:t>
            </a:r>
          </a:p>
          <a:p>
            <a:r>
              <a:rPr lang="en-US" dirty="0"/>
              <a:t>They</a:t>
            </a:r>
            <a:r>
              <a:rPr lang="en-US" baseline="0" dirty="0"/>
              <a:t> were very close to our Paris sales team, they developed a bunch of SDK applications for Security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6522-EE10-4EB0-BCAA-2415003B6B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CAD system can export to Vector PDF,</a:t>
            </a:r>
          </a:p>
          <a:p>
            <a:r>
              <a:rPr lang="en-US" dirty="0"/>
              <a:t> </a:t>
            </a:r>
            <a:r>
              <a:rPr lang="en-US" dirty="0" err="1"/>
              <a:t>Autocad</a:t>
            </a:r>
            <a:r>
              <a:rPr lang="en-US" baseline="0" dirty="0"/>
              <a:t> has some free tool to select your layers and export them to PDF.</a:t>
            </a:r>
          </a:p>
          <a:p>
            <a:r>
              <a:rPr lang="en-US" baseline="0" dirty="0"/>
              <a:t>Basically in </a:t>
            </a:r>
            <a:r>
              <a:rPr lang="en-US" baseline="0" dirty="0" err="1"/>
              <a:t>autocad</a:t>
            </a:r>
            <a:r>
              <a:rPr lang="en-US" baseline="0" dirty="0"/>
              <a:t> you decide which layouts which layers you want to export</a:t>
            </a:r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fact any PDF can be imported in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6522-EE10-4EB0-BCAA-2415003B6B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easy</a:t>
            </a:r>
            <a:r>
              <a:rPr lang="en-US" baseline="0" dirty="0"/>
              <a:t> to configure, position the camera on the floor plan, set the height of the PTZ, point the dome to a </a:t>
            </a:r>
            <a:r>
              <a:rPr lang="en-US" baseline="0" dirty="0" err="1"/>
              <a:t>precis</a:t>
            </a:r>
            <a:r>
              <a:rPr lang="en-US" baseline="0" dirty="0"/>
              <a:t> location and </a:t>
            </a:r>
            <a:r>
              <a:rPr lang="en-US" baseline="0" dirty="0" err="1"/>
              <a:t>ajust</a:t>
            </a:r>
            <a:r>
              <a:rPr lang="en-US" baseline="0" dirty="0"/>
              <a:t> the rotation angle on the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6522-EE10-4EB0-BCAA-2415003B6B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run</a:t>
            </a:r>
            <a:r>
              <a:rPr lang="en-US" baseline="0" dirty="0"/>
              <a:t> on the same server as Omnicast if the server meets the specifications (Omnicast Spec + Plan Manager Spec)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6522-EE10-4EB0-BCAA-2415003B6B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cache server</a:t>
            </a:r>
          </a:p>
          <a:p>
            <a:r>
              <a:rPr lang="en-US" dirty="0"/>
              <a:t>Standalone server for higher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A6522-EE10-4EB0-BCAA-2415003B6B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97848" y="2106000"/>
            <a:ext cx="5117159" cy="1965942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a-DK" dirty="0"/>
              <a:t>Lorem ipsum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5433" y="5536801"/>
            <a:ext cx="5028137" cy="39253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b="1">
                <a:latin typeface="Arial" pitchFamily="34" charset="0"/>
                <a:cs typeface="Arial" pitchFamily="34" charset="0"/>
              </a:defRPr>
            </a:lvl2pPr>
            <a:lvl3pPr>
              <a:buNone/>
              <a:defRPr b="1">
                <a:latin typeface="Arial" pitchFamily="34" charset="0"/>
                <a:cs typeface="Arial" pitchFamily="34" charset="0"/>
              </a:defRPr>
            </a:lvl3pPr>
            <a:lvl4pPr>
              <a:buNone/>
              <a:defRPr b="1">
                <a:latin typeface="Arial" pitchFamily="34" charset="0"/>
                <a:cs typeface="Arial" pitchFamily="34" charset="0"/>
              </a:defRPr>
            </a:lvl4pPr>
            <a:lvl5pPr>
              <a:buNone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 presentation for client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5433" y="5822552"/>
            <a:ext cx="5028137" cy="39253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b="1">
                <a:latin typeface="Arial" pitchFamily="34" charset="0"/>
                <a:cs typeface="Arial" pitchFamily="34" charset="0"/>
              </a:defRPr>
            </a:lvl2pPr>
            <a:lvl3pPr>
              <a:buNone/>
              <a:defRPr b="1">
                <a:latin typeface="Arial" pitchFamily="34" charset="0"/>
                <a:cs typeface="Arial" pitchFamily="34" charset="0"/>
              </a:defRPr>
            </a:lvl3pPr>
            <a:lvl4pPr>
              <a:buNone/>
              <a:defRPr b="1">
                <a:latin typeface="Arial" pitchFamily="34" charset="0"/>
                <a:cs typeface="Arial" pitchFamily="34" charset="0"/>
              </a:defRPr>
            </a:lvl4pPr>
            <a:lvl5pPr>
              <a:buNone/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7126" y="2285993"/>
            <a:ext cx="5286412" cy="178595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section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713600"/>
            <a:ext cx="8393880" cy="44291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Placez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9" descr="Title"/>
          <p:cNvSpPr>
            <a:spLocks noGrp="1"/>
          </p:cNvSpPr>
          <p:nvPr>
            <p:ph type="title" hasCustomPrompt="1"/>
          </p:nvPr>
        </p:nvSpPr>
        <p:spPr>
          <a:xfrm>
            <a:off x="360000" y="214290"/>
            <a:ext cx="5115600" cy="968400"/>
          </a:xfrm>
          <a:prstGeom prst="rect">
            <a:avLst/>
          </a:prstGeom>
        </p:spPr>
        <p:txBody>
          <a:bodyPr anchor="ctr"/>
          <a:lstStyle>
            <a:lvl1pPr marL="0" indent="0" algn="l"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193" y="138114"/>
            <a:ext cx="7378212" cy="7191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9" descr="Title"/>
          <p:cNvSpPr>
            <a:spLocks noGrp="1"/>
          </p:cNvSpPr>
          <p:nvPr>
            <p:ph type="title" hasCustomPrompt="1"/>
          </p:nvPr>
        </p:nvSpPr>
        <p:spPr>
          <a:xfrm>
            <a:off x="360000" y="214290"/>
            <a:ext cx="5143536" cy="968400"/>
          </a:xfrm>
          <a:prstGeom prst="rect">
            <a:avLst/>
          </a:prstGeom>
        </p:spPr>
        <p:txBody>
          <a:bodyPr anchor="ctr"/>
          <a:lstStyle>
            <a:lvl1pPr marL="0" indent="0" algn="l"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714500"/>
            <a:ext cx="7786687" cy="442912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800">
                <a:solidFill>
                  <a:schemeClr val="bg2"/>
                </a:solidFill>
                <a:latin typeface="+mn-lt"/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Placez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193" y="138114"/>
            <a:ext cx="7378212" cy="719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2046" y="1125538"/>
            <a:ext cx="4249615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9" y="1125538"/>
            <a:ext cx="4249615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7126" y="2285993"/>
            <a:ext cx="5286412" cy="178595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WP0012421_P_2.jpg"/>
          <p:cNvPicPr>
            <a:picLocks noChangeAspect="1"/>
          </p:cNvPicPr>
          <p:nvPr/>
        </p:nvPicPr>
        <p:blipFill>
          <a:blip r:embed="rId3" cstate="print"/>
          <a:srcRect t="12385" b="11986"/>
          <a:stretch>
            <a:fillRect/>
          </a:stretch>
        </p:blipFill>
        <p:spPr>
          <a:xfrm>
            <a:off x="0" y="-16888"/>
            <a:ext cx="9144000" cy="69227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V="1">
            <a:off x="-214346" y="1196974"/>
            <a:ext cx="5938871" cy="2879726"/>
          </a:xfrm>
          <a:prstGeom prst="rect">
            <a:avLst/>
          </a:prstGeom>
          <a:gradFill>
            <a:gsLst>
              <a:gs pos="0">
                <a:srgbClr val="0D7DB4">
                  <a:alpha val="85000"/>
                </a:srgbClr>
              </a:gs>
              <a:gs pos="83000">
                <a:srgbClr val="00B0F0">
                  <a:alpha val="80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ogo_Genetec_Coa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7272" y="273665"/>
            <a:ext cx="2652826" cy="9112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V="1">
            <a:off x="0" y="-1"/>
            <a:ext cx="9144000" cy="7000899"/>
          </a:xfrm>
          <a:prstGeom prst="rect">
            <a:avLst/>
          </a:prstGeom>
          <a:gradFill>
            <a:gsLst>
              <a:gs pos="24000">
                <a:srgbClr val="0D7DB4">
                  <a:alpha val="51000"/>
                </a:srgbClr>
              </a:gs>
              <a:gs pos="97000">
                <a:srgbClr val="00B0F0">
                  <a:alpha val="0"/>
                </a:srgbClr>
              </a:gs>
            </a:gsLst>
            <a:lin ang="1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-214346" y="1196975"/>
            <a:ext cx="5940231" cy="2879725"/>
          </a:xfrm>
          <a:prstGeom prst="rect">
            <a:avLst/>
          </a:prstGeom>
          <a:gradFill>
            <a:gsLst>
              <a:gs pos="0">
                <a:srgbClr val="0D7DB4">
                  <a:alpha val="80000"/>
                </a:srgbClr>
              </a:gs>
              <a:gs pos="83000">
                <a:srgbClr val="00B0F0">
                  <a:alpha val="80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_Genetec_renver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9772" y="6450251"/>
            <a:ext cx="943403" cy="183185"/>
          </a:xfrm>
          <a:prstGeom prst="rect">
            <a:avLst/>
          </a:prstGeom>
        </p:spPr>
      </p:pic>
      <p:pic>
        <p:nvPicPr>
          <p:cNvPr id="14" name="Picture 13" descr="Logo_Gene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73" y="6450065"/>
            <a:ext cx="949302" cy="18433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8300" y="6458400"/>
            <a:ext cx="3179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/>
            </a:pPr>
            <a:fld id="{D588BAE1-6E0A-48DB-8931-CB7BEFA60CE6}" type="slidenum">
              <a:rPr lang="en-US" sz="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‹#›</a:t>
            </a:fld>
            <a:endParaRPr lang="en-US" sz="9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686" y="6457972"/>
            <a:ext cx="432393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Pioneer</a:t>
            </a:r>
            <a:r>
              <a:rPr lang="en-US" sz="9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Security Software   © 2010</a:t>
            </a:r>
            <a:endParaRPr lang="en-US" sz="9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grader_fo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8404"/>
            <a:ext cx="9143998" cy="6857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Genetec_renver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9772" y="6450251"/>
            <a:ext cx="943403" cy="183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300" y="6458400"/>
            <a:ext cx="3179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/>
            </a:pPr>
            <a:fld id="{D588BAE1-6E0A-48DB-8931-CB7BEFA60CE6}" type="slidenum">
              <a:rPr lang="en-US"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‹#›</a:t>
            </a:fld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grader_fo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24"/>
            <a:ext cx="9143998" cy="6857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0" y="1196973"/>
            <a:ext cx="9144000" cy="566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_Genetec_renver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49772" y="6450251"/>
            <a:ext cx="943403" cy="183185"/>
          </a:xfrm>
          <a:prstGeom prst="rect">
            <a:avLst/>
          </a:prstGeom>
        </p:spPr>
      </p:pic>
      <p:pic>
        <p:nvPicPr>
          <p:cNvPr id="13" name="Picture 12" descr="Logo_Genete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43873" y="6450065"/>
            <a:ext cx="949302" cy="1843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8300" y="6458400"/>
            <a:ext cx="3179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/>
            </a:pPr>
            <a:fld id="{D588BAE1-6E0A-48DB-8931-CB7BEFA60CE6}" type="slidenum">
              <a:rPr lang="en-US" sz="9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‹#›</a:t>
            </a:fld>
            <a:endParaRPr lang="en-US" sz="9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2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st2_9846383-business-people-in-a-meeting.jpg"/>
          <p:cNvPicPr>
            <a:picLocks noChangeAspect="1"/>
          </p:cNvPicPr>
          <p:nvPr/>
        </p:nvPicPr>
        <p:blipFill>
          <a:blip r:embed="rId3" cstate="print"/>
          <a:srcRect r="10572"/>
          <a:stretch>
            <a:fillRect/>
          </a:stretch>
        </p:blipFill>
        <p:spPr>
          <a:xfrm>
            <a:off x="-142908" y="-4540"/>
            <a:ext cx="9286203" cy="69100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 flipV="1">
            <a:off x="0" y="-1"/>
            <a:ext cx="9144000" cy="7000899"/>
          </a:xfrm>
          <a:prstGeom prst="rect">
            <a:avLst/>
          </a:prstGeom>
          <a:gradFill>
            <a:gsLst>
              <a:gs pos="27000">
                <a:srgbClr val="0D7DB4">
                  <a:alpha val="75000"/>
                </a:srgbClr>
              </a:gs>
              <a:gs pos="68000">
                <a:srgbClr val="00B0F0">
                  <a:alpha val="39000"/>
                </a:srgbClr>
              </a:gs>
            </a:gsLst>
            <a:lin ang="12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Logo_Genete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3873" y="6450065"/>
            <a:ext cx="949302" cy="184331"/>
          </a:xfrm>
          <a:prstGeom prst="rect">
            <a:avLst/>
          </a:prstGeom>
        </p:spPr>
      </p:pic>
      <p:pic>
        <p:nvPicPr>
          <p:cNvPr id="14" name="Picture 13" descr="Logo_Genetec_renver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49772" y="6450251"/>
            <a:ext cx="943403" cy="1831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-214346" y="1196975"/>
            <a:ext cx="5940231" cy="2879725"/>
          </a:xfrm>
          <a:prstGeom prst="rect">
            <a:avLst/>
          </a:prstGeom>
          <a:gradFill>
            <a:gsLst>
              <a:gs pos="0">
                <a:srgbClr val="0D7DB4">
                  <a:alpha val="80000"/>
                </a:srgbClr>
              </a:gs>
              <a:gs pos="83000">
                <a:srgbClr val="00B0F0">
                  <a:alpha val="80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8300" y="6458400"/>
            <a:ext cx="31799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tabLst/>
            </a:pPr>
            <a:fld id="{D588BAE1-6E0A-48DB-8931-CB7BEFA60CE6}" type="slidenum">
              <a:rPr lang="en-US" sz="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tabLst/>
              </a:pPr>
              <a:t>‹#›</a:t>
            </a:fld>
            <a:endParaRPr lang="en-US" sz="9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opengeospatial.org/resource/products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Plan Manager for Omnicast</a:t>
            </a:r>
          </a:p>
          <a:p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Jonathan Doyon and Remi Breval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>
                <a:latin typeface="Arial Narrow" charset="0"/>
              </a:rPr>
              <a:t>February</a:t>
            </a:r>
            <a:r>
              <a:rPr lang="fr-FR" dirty="0">
                <a:latin typeface="Arial Narrow" charset="0"/>
              </a:rPr>
              <a:t> 2011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Map Designer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2132856"/>
            <a:ext cx="4212000" cy="4010769"/>
          </a:xfrm>
        </p:spPr>
        <p:txBody>
          <a:bodyPr/>
          <a:lstStyle/>
          <a:p>
            <a:r>
              <a:rPr lang="en-US" dirty="0"/>
              <a:t>Simply drag and drop cameras</a:t>
            </a:r>
          </a:p>
          <a:p>
            <a:endParaRPr lang="en-US" dirty="0"/>
          </a:p>
          <a:p>
            <a:r>
              <a:rPr lang="en-US" dirty="0"/>
              <a:t>Adjust elevation and rotation angle for PTZ</a:t>
            </a:r>
          </a:p>
          <a:p>
            <a:endParaRPr lang="en-US" dirty="0"/>
          </a:p>
          <a:p>
            <a:r>
              <a:rPr lang="en-US" dirty="0"/>
              <a:t>Define floor and building hierarchy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Demo PlanManager G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026" y="2132857"/>
            <a:ext cx="5194470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340702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Architecture</a:t>
            </a:r>
          </a:p>
        </p:txBody>
      </p:sp>
      <p:pic>
        <p:nvPicPr>
          <p:cNvPr id="1026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695325" cy="1192212"/>
          </a:xfrm>
          <a:prstGeom prst="rect">
            <a:avLst/>
          </a:prstGeom>
          <a:noFill/>
        </p:spPr>
      </p:pic>
      <p:pic>
        <p:nvPicPr>
          <p:cNvPr id="1027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768350" cy="652463"/>
          </a:xfrm>
          <a:prstGeom prst="rect">
            <a:avLst/>
          </a:prstGeom>
          <a:noFill/>
        </p:spPr>
      </p:pic>
      <p:pic>
        <p:nvPicPr>
          <p:cNvPr id="1028" name="Picture 4" descr="D:\Presentation\Template Genetec 2.0\icons\Database (black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941388" cy="871538"/>
          </a:xfrm>
          <a:prstGeom prst="rect">
            <a:avLst/>
          </a:prstGeom>
          <a:noFill/>
        </p:spPr>
      </p:pic>
      <p:pic>
        <p:nvPicPr>
          <p:cNvPr id="8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12976"/>
            <a:ext cx="768350" cy="652463"/>
          </a:xfrm>
          <a:prstGeom prst="rect">
            <a:avLst/>
          </a:prstGeom>
          <a:noFill/>
        </p:spPr>
      </p:pic>
      <p:pic>
        <p:nvPicPr>
          <p:cNvPr id="9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768350" cy="652463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843808" y="1844824"/>
            <a:ext cx="2376264" cy="360040"/>
          </a:xfrm>
        </p:spPr>
        <p:txBody>
          <a:bodyPr/>
          <a:lstStyle/>
          <a:p>
            <a:pPr algn="ctr"/>
            <a:r>
              <a:rPr lang="en-US" dirty="0"/>
              <a:t>Plan Manager Server</a:t>
            </a: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5868144" y="1844824"/>
            <a:ext cx="2520280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Omnicast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 Viewer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695325" cy="1192212"/>
          </a:xfrm>
          <a:prstGeom prst="rect">
            <a:avLst/>
          </a:prstGeom>
          <a:noFill/>
        </p:spPr>
      </p:pic>
      <p:pic>
        <p:nvPicPr>
          <p:cNvPr id="14" name="Picture 4" descr="D:\Presentation\Template Genetec 2.0\icons\Database (black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81128"/>
            <a:ext cx="941388" cy="871538"/>
          </a:xfrm>
          <a:prstGeom prst="rect">
            <a:avLst/>
          </a:prstGeom>
          <a:noFill/>
        </p:spPr>
      </p:pic>
      <p:sp>
        <p:nvSpPr>
          <p:cNvPr id="15" name="Text Placeholder 9"/>
          <p:cNvSpPr txBox="1">
            <a:spLocks/>
          </p:cNvSpPr>
          <p:nvPr/>
        </p:nvSpPr>
        <p:spPr>
          <a:xfrm>
            <a:off x="395536" y="1844824"/>
            <a:ext cx="2376264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Omnicast Directory</a:t>
            </a:r>
          </a:p>
        </p:txBody>
      </p:sp>
      <p:pic>
        <p:nvPicPr>
          <p:cNvPr id="16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768350" cy="652463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1026" idx="1"/>
            <a:endCxn id="13" idx="3"/>
          </p:cNvCxnSpPr>
          <p:nvPr/>
        </p:nvCxnSpPr>
        <p:spPr>
          <a:xfrm rot="10800000">
            <a:off x="1954958" y="3809082"/>
            <a:ext cx="175294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 Placeholder 9"/>
          <p:cNvSpPr txBox="1">
            <a:spLocks/>
          </p:cNvSpPr>
          <p:nvPr/>
        </p:nvSpPr>
        <p:spPr>
          <a:xfrm>
            <a:off x="1979712" y="3501008"/>
            <a:ext cx="1728192" cy="288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DK</a:t>
            </a:r>
          </a:p>
        </p:txBody>
      </p:sp>
      <p:cxnSp>
        <p:nvCxnSpPr>
          <p:cNvPr id="36" name="Straight Arrow Connector 35"/>
          <p:cNvCxnSpPr>
            <a:stCxn id="1027" idx="1"/>
            <a:endCxn id="1026" idx="3"/>
          </p:cNvCxnSpPr>
          <p:nvPr/>
        </p:nvCxnSpPr>
        <p:spPr>
          <a:xfrm rot="10800000" flipV="1">
            <a:off x="4403230" y="2603104"/>
            <a:ext cx="2329011" cy="12059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1"/>
            <a:endCxn id="1026" idx="3"/>
          </p:cNvCxnSpPr>
          <p:nvPr/>
        </p:nvCxnSpPr>
        <p:spPr>
          <a:xfrm rot="10800000">
            <a:off x="4403230" y="3809082"/>
            <a:ext cx="2329011" cy="16743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1"/>
            <a:endCxn id="1026" idx="3"/>
          </p:cNvCxnSpPr>
          <p:nvPr/>
        </p:nvCxnSpPr>
        <p:spPr>
          <a:xfrm rot="10800000" flipV="1">
            <a:off x="4403230" y="3539208"/>
            <a:ext cx="2329011" cy="269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  <a:endCxn id="1026" idx="3"/>
          </p:cNvCxnSpPr>
          <p:nvPr/>
        </p:nvCxnSpPr>
        <p:spPr>
          <a:xfrm rot="10800000">
            <a:off x="4403230" y="3809082"/>
            <a:ext cx="2329011" cy="666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Text Placeholder 9"/>
          <p:cNvSpPr txBox="1">
            <a:spLocks/>
          </p:cNvSpPr>
          <p:nvPr/>
        </p:nvSpPr>
        <p:spPr>
          <a:xfrm>
            <a:off x="2915816" y="5517232"/>
            <a:ext cx="2376264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Floor Plan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Information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1772816"/>
            <a:ext cx="4752528" cy="4429125"/>
          </a:xfrm>
        </p:spPr>
        <p:txBody>
          <a:bodyPr/>
          <a:lstStyle/>
          <a:p>
            <a:r>
              <a:rPr lang="en-US" sz="1400" dirty="0"/>
              <a:t>Easily link GIS and floor plan maps</a:t>
            </a:r>
          </a:p>
          <a:p>
            <a:endParaRPr lang="en-US" sz="1400" dirty="0"/>
          </a:p>
          <a:p>
            <a:r>
              <a:rPr lang="en-US" sz="1400" dirty="0"/>
              <a:t>GIS Servers from Open Geospatial Consortium (OGC)</a:t>
            </a:r>
          </a:p>
          <a:p>
            <a:r>
              <a:rPr lang="en-US" sz="1400" dirty="0"/>
              <a:t>	OpenStreetMap.org</a:t>
            </a:r>
          </a:p>
          <a:p>
            <a:endParaRPr lang="en-US" sz="1400" dirty="0"/>
          </a:p>
          <a:p>
            <a:pPr marL="342900" lvl="1" indent="-342900">
              <a:buNone/>
            </a:pPr>
            <a:r>
              <a:rPr lang="en-US" sz="1400" dirty="0"/>
              <a:t>Professional Service extends Plan Manager</a:t>
            </a:r>
          </a:p>
          <a:p>
            <a:pPr marL="342900" lvl="1" indent="-342900"/>
            <a:r>
              <a:rPr lang="en-US" sz="1400" dirty="0" err="1"/>
              <a:t>Esri</a:t>
            </a:r>
            <a:r>
              <a:rPr lang="en-US" sz="1400" dirty="0"/>
              <a:t> </a:t>
            </a:r>
            <a:r>
              <a:rPr lang="en-US" sz="1400" dirty="0" err="1"/>
              <a:t>ArcGIS</a:t>
            </a:r>
            <a:r>
              <a:rPr lang="en-US" sz="1400" dirty="0"/>
              <a:t> and </a:t>
            </a:r>
            <a:r>
              <a:rPr lang="en-US" sz="1400" dirty="0" err="1"/>
              <a:t>ArcView</a:t>
            </a:r>
            <a:endParaRPr lang="en-US" sz="1400" dirty="0"/>
          </a:p>
          <a:p>
            <a:pPr marL="342900" lvl="1" indent="-342900"/>
            <a:r>
              <a:rPr lang="en-US" sz="1400" dirty="0"/>
              <a:t>Proprietary GIS Server (City, Pipeline…)</a:t>
            </a:r>
          </a:p>
          <a:p>
            <a:pPr marL="342900" lvl="1" indent="-342900"/>
            <a:r>
              <a:rPr lang="en-US" sz="1400" dirty="0"/>
              <a:t>Microsoft Bing ($)</a:t>
            </a:r>
          </a:p>
          <a:p>
            <a:pPr marL="342900" lvl="1" indent="-342900"/>
            <a:r>
              <a:rPr lang="en-US" sz="1400" dirty="0" err="1"/>
              <a:t>Navteq</a:t>
            </a:r>
            <a:r>
              <a:rPr lang="en-US" sz="1400" dirty="0"/>
              <a:t> ($)</a:t>
            </a:r>
          </a:p>
          <a:p>
            <a:pPr marL="342900" lvl="1" indent="-342900"/>
            <a:r>
              <a:rPr lang="en-US" sz="1400" dirty="0">
                <a:hlinkClick r:id="rId2"/>
              </a:rPr>
              <a:t>OGC Compatible servers (WMS 1.1)</a:t>
            </a:r>
            <a:endParaRPr lang="en-US" sz="1400" dirty="0"/>
          </a:p>
        </p:txBody>
      </p:sp>
      <p:pic>
        <p:nvPicPr>
          <p:cNvPr id="6" name="Picture 5" descr="Demo PlanManager 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852936"/>
            <a:ext cx="4685468" cy="2922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>
            <a:endCxn id="1027" idx="1"/>
          </p:cNvCxnSpPr>
          <p:nvPr/>
        </p:nvCxnSpPr>
        <p:spPr>
          <a:xfrm flipV="1">
            <a:off x="2735288" y="2603104"/>
            <a:ext cx="4320480" cy="2914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with GIS Server</a:t>
            </a:r>
          </a:p>
        </p:txBody>
      </p:sp>
      <p:pic>
        <p:nvPicPr>
          <p:cNvPr id="1026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540" y="2564904"/>
            <a:ext cx="461964" cy="792088"/>
          </a:xfrm>
          <a:prstGeom prst="rect">
            <a:avLst/>
          </a:prstGeom>
          <a:noFill/>
        </p:spPr>
      </p:pic>
      <p:pic>
        <p:nvPicPr>
          <p:cNvPr id="1027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2276872"/>
            <a:ext cx="768350" cy="652463"/>
          </a:xfrm>
          <a:prstGeom prst="rect">
            <a:avLst/>
          </a:prstGeom>
          <a:noFill/>
        </p:spPr>
      </p:pic>
      <p:pic>
        <p:nvPicPr>
          <p:cNvPr id="8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3212976"/>
            <a:ext cx="768350" cy="652463"/>
          </a:xfrm>
          <a:prstGeom prst="rect">
            <a:avLst/>
          </a:prstGeom>
          <a:noFill/>
        </p:spPr>
      </p:pic>
      <p:pic>
        <p:nvPicPr>
          <p:cNvPr id="9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4149080"/>
            <a:ext cx="768350" cy="652463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83360" y="1844824"/>
            <a:ext cx="2376264" cy="360040"/>
          </a:xfrm>
        </p:spPr>
        <p:txBody>
          <a:bodyPr/>
          <a:lstStyle/>
          <a:p>
            <a:pPr algn="ctr"/>
            <a:r>
              <a:rPr lang="en-US" dirty="0"/>
              <a:t>Plan Manager Server</a:t>
            </a:r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6191672" y="1844824"/>
            <a:ext cx="2520280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Omnicast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Live Viewer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268" y="2564904"/>
            <a:ext cx="461964" cy="792088"/>
          </a:xfrm>
          <a:prstGeom prst="rect">
            <a:avLst/>
          </a:prstGeom>
          <a:noFill/>
        </p:spPr>
      </p:pic>
      <p:pic>
        <p:nvPicPr>
          <p:cNvPr id="14" name="Picture 4" descr="D:\Presentation\Template Genetec 2.0\icons\Database (black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5448" y="3429000"/>
            <a:ext cx="504056" cy="466656"/>
          </a:xfrm>
          <a:prstGeom prst="rect">
            <a:avLst/>
          </a:prstGeom>
          <a:noFill/>
        </p:spPr>
      </p:pic>
      <p:sp>
        <p:nvSpPr>
          <p:cNvPr id="15" name="Text Placeholder 9"/>
          <p:cNvSpPr txBox="1">
            <a:spLocks/>
          </p:cNvSpPr>
          <p:nvPr/>
        </p:nvSpPr>
        <p:spPr>
          <a:xfrm>
            <a:off x="719064" y="1844824"/>
            <a:ext cx="2376264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Omnicast Directory</a:t>
            </a:r>
          </a:p>
        </p:txBody>
      </p:sp>
      <p:pic>
        <p:nvPicPr>
          <p:cNvPr id="16" name="Picture 3" descr="D:\Presentation\Template Genetec 2.0\icons\Workstation (black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5157192"/>
            <a:ext cx="768350" cy="652463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1026" idx="1"/>
            <a:endCxn id="13" idx="3"/>
          </p:cNvCxnSpPr>
          <p:nvPr/>
        </p:nvCxnSpPr>
        <p:spPr>
          <a:xfrm rot="10800000">
            <a:off x="2231232" y="2960948"/>
            <a:ext cx="198630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 Placeholder 9"/>
          <p:cNvSpPr txBox="1">
            <a:spLocks/>
          </p:cNvSpPr>
          <p:nvPr/>
        </p:nvSpPr>
        <p:spPr>
          <a:xfrm>
            <a:off x="2375248" y="2924944"/>
            <a:ext cx="1728192" cy="288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DK</a:t>
            </a:r>
          </a:p>
        </p:txBody>
      </p:sp>
      <p:cxnSp>
        <p:nvCxnSpPr>
          <p:cNvPr id="36" name="Straight Arrow Connector 35"/>
          <p:cNvCxnSpPr>
            <a:stCxn id="1027" idx="1"/>
            <a:endCxn id="1026" idx="3"/>
          </p:cNvCxnSpPr>
          <p:nvPr/>
        </p:nvCxnSpPr>
        <p:spPr>
          <a:xfrm rot="10800000" flipV="1">
            <a:off x="4679504" y="2603104"/>
            <a:ext cx="2376264" cy="3578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1"/>
            <a:endCxn id="1026" idx="3"/>
          </p:cNvCxnSpPr>
          <p:nvPr/>
        </p:nvCxnSpPr>
        <p:spPr>
          <a:xfrm rot="10800000">
            <a:off x="4679504" y="2960948"/>
            <a:ext cx="2376264" cy="25224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1"/>
            <a:endCxn id="1026" idx="3"/>
          </p:cNvCxnSpPr>
          <p:nvPr/>
        </p:nvCxnSpPr>
        <p:spPr>
          <a:xfrm rot="10800000">
            <a:off x="4679504" y="2960948"/>
            <a:ext cx="2376264" cy="578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1"/>
            <a:endCxn id="1026" idx="3"/>
          </p:cNvCxnSpPr>
          <p:nvPr/>
        </p:nvCxnSpPr>
        <p:spPr>
          <a:xfrm rot="10800000">
            <a:off x="4679504" y="2960948"/>
            <a:ext cx="2376264" cy="15143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1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5168" y="5373216"/>
            <a:ext cx="503960" cy="864096"/>
          </a:xfrm>
          <a:prstGeom prst="rect">
            <a:avLst/>
          </a:prstGeom>
          <a:noFill/>
        </p:spPr>
      </p:pic>
      <p:sp>
        <p:nvSpPr>
          <p:cNvPr id="22" name="Text Placeholder 9"/>
          <p:cNvSpPr txBox="1">
            <a:spLocks/>
          </p:cNvSpPr>
          <p:nvPr/>
        </p:nvSpPr>
        <p:spPr>
          <a:xfrm>
            <a:off x="323528" y="6237312"/>
            <a:ext cx="3131840" cy="864096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200" dirty="0">
                <a:solidFill>
                  <a:schemeClr val="bg2"/>
                </a:solidFill>
              </a:rPr>
              <a:t>Openstreetmap.org (GIS Server)</a:t>
            </a:r>
            <a:endParaRPr lang="en-US" sz="1200" dirty="0"/>
          </a:p>
          <a:p>
            <a:pPr marL="342900" indent="-342900" algn="ctr">
              <a:spcBef>
                <a:spcPct val="20000"/>
              </a:spcBef>
            </a:pPr>
            <a:r>
              <a:rPr lang="en-US" sz="1200" dirty="0">
                <a:solidFill>
                  <a:schemeClr val="bg2"/>
                </a:solidFill>
              </a:rPr>
              <a:t>Open Geospatial Consortium (OGC)</a:t>
            </a:r>
          </a:p>
          <a:p>
            <a:r>
              <a:rPr lang="en-US" dirty="0"/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 Placeholder 9"/>
          <p:cNvSpPr txBox="1">
            <a:spLocks/>
          </p:cNvSpPr>
          <p:nvPr/>
        </p:nvSpPr>
        <p:spPr>
          <a:xfrm>
            <a:off x="4175448" y="5517232"/>
            <a:ext cx="1715012" cy="288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/>
              <a:t>Internet WMS 1.1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328" y="5373216"/>
            <a:ext cx="503960" cy="864096"/>
          </a:xfrm>
          <a:prstGeom prst="rect">
            <a:avLst/>
          </a:prstGeom>
          <a:noFill/>
        </p:spPr>
      </p:pic>
      <p:cxnSp>
        <p:nvCxnSpPr>
          <p:cNvPr id="49" name="Straight Arrow Connector 48"/>
          <p:cNvCxnSpPr/>
          <p:nvPr/>
        </p:nvCxnSpPr>
        <p:spPr>
          <a:xfrm flipV="1">
            <a:off x="2735288" y="3501008"/>
            <a:ext cx="4312096" cy="20162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735288" y="4437112"/>
            <a:ext cx="4320480" cy="10801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6" idx="1"/>
          </p:cNvCxnSpPr>
          <p:nvPr/>
        </p:nvCxnSpPr>
        <p:spPr>
          <a:xfrm flipV="1">
            <a:off x="2735288" y="5483424"/>
            <a:ext cx="4320480" cy="33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D:\Presentation\Template Genetec 2.0\icons\Server (black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104" y="5373216"/>
            <a:ext cx="503960" cy="864096"/>
          </a:xfrm>
          <a:prstGeom prst="rect">
            <a:avLst/>
          </a:prstGeom>
          <a:noFill/>
        </p:spPr>
      </p:pic>
      <p:pic>
        <p:nvPicPr>
          <p:cNvPr id="84" name="Picture 4" descr="D:\Presentation\Template Genetec 2.0\icons\Database (black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429000"/>
            <a:ext cx="504056" cy="466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4290"/>
            <a:ext cx="7740392" cy="968400"/>
          </a:xfrm>
        </p:spPr>
        <p:txBody>
          <a:bodyPr/>
          <a:lstStyle/>
          <a:p>
            <a:r>
              <a:rPr lang="en-US" dirty="0"/>
              <a:t>When Should I Use Plan Manager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Omnicast</a:t>
            </a:r>
            <a:r>
              <a:rPr lang="en-US" dirty="0"/>
              <a:t> Map Editor?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9592" y="1714500"/>
            <a:ext cx="7560840" cy="4429125"/>
          </a:xfrm>
        </p:spPr>
        <p:txBody>
          <a:bodyPr/>
          <a:lstStyle/>
          <a:p>
            <a:r>
              <a:rPr lang="en-US" b="1" dirty="0"/>
              <a:t>Omnicast Map Editor</a:t>
            </a:r>
          </a:p>
          <a:p>
            <a:r>
              <a:rPr lang="en-US" dirty="0"/>
              <a:t>	Few small floor plans</a:t>
            </a:r>
          </a:p>
          <a:p>
            <a:r>
              <a:rPr lang="en-US" dirty="0"/>
              <a:t>	Need something free</a:t>
            </a:r>
          </a:p>
          <a:p>
            <a:r>
              <a:rPr lang="en-US" dirty="0"/>
              <a:t>	</a:t>
            </a:r>
          </a:p>
          <a:p>
            <a:r>
              <a:rPr lang="en-US" b="1" dirty="0"/>
              <a:t>Plan Manager </a:t>
            </a:r>
          </a:p>
          <a:p>
            <a:r>
              <a:rPr lang="en-US" dirty="0"/>
              <a:t>	Multiple levels and multiple buildings</a:t>
            </a:r>
          </a:p>
          <a:p>
            <a:r>
              <a:rPr lang="en-US" dirty="0"/>
              <a:t>	Large floor plans</a:t>
            </a:r>
          </a:p>
          <a:p>
            <a:r>
              <a:rPr lang="en-US" dirty="0"/>
              <a:t>	GIS map are requested</a:t>
            </a:r>
          </a:p>
          <a:p>
            <a:r>
              <a:rPr lang="en-US" dirty="0"/>
              <a:t>	Center floor plan on alarms</a:t>
            </a:r>
          </a:p>
          <a:p>
            <a:r>
              <a:rPr lang="en-US" dirty="0"/>
              <a:t>	PTZ field of view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78212" cy="719137"/>
          </a:xfrm>
        </p:spPr>
        <p:txBody>
          <a:bodyPr/>
          <a:lstStyle/>
          <a:p>
            <a:pPr algn="l"/>
            <a:r>
              <a:rPr lang="en-US" sz="2400" b="1" dirty="0"/>
              <a:t>Map Editor </a:t>
            </a:r>
            <a:r>
              <a:rPr lang="en-US" sz="2400" b="1" dirty="0" err="1"/>
              <a:t>vs</a:t>
            </a:r>
            <a:r>
              <a:rPr lang="en-US" sz="2400" b="1" dirty="0"/>
              <a:t> Plan Manager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1281720"/>
          <a:ext cx="6113506" cy="5243624"/>
        </p:xfrm>
        <a:graphic>
          <a:graphicData uri="http://schemas.openxmlformats.org/drawingml/2006/table">
            <a:tbl>
              <a:tblPr/>
              <a:tblGrid>
                <a:gridCol w="249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Features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Omnicast Map Editor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Plan Manager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Configuration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Built-in Map Editor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 BMP, JPEG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 PDF (from CAD system or raster image)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Wingdings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Navigation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 cameras in Live Viewer on click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Drag cameras from map to tile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View Multiple cameras at once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Browse Floors and buildings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Mini-Map (showing entire floor plan)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Advanced zooming capabilities (GIS style)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Global favorites views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favorites views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Search Favorites, cameras, building, floor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Functions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Create hyperlinks between maps 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Omnicast Alarms to a floor plan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Center map on an Alarm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Acknowledge alarm from the map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Throw Omnicast custom events on click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Move cameras to PTZ preset on click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Move cameras to a precise PTZ position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Show PTZ Field of view on Map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Actions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Integration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GIS Server Support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GPS Tracking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 Omnicast Macros from the map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Integrate Radar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Ship and Plan tracking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259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Reverse PTZ mapping based on 3D Model (Overlay) </a:t>
                      </a:r>
                    </a:p>
                  </a:txBody>
                  <a:tcPr marL="8130" marR="8130" marT="813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30" marR="8130" marT="81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Professional Service</a:t>
                      </a:r>
                    </a:p>
                  </a:txBody>
                  <a:tcPr marL="8130" marR="8130" marT="813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Demo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b="1" dirty="0"/>
              <a:t>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14290"/>
            <a:ext cx="7740392" cy="968400"/>
          </a:xfrm>
        </p:spPr>
        <p:txBody>
          <a:bodyPr/>
          <a:lstStyle/>
          <a:p>
            <a:r>
              <a:rPr lang="en-US" dirty="0"/>
              <a:t>Extend Plan Manager with Professional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714500"/>
            <a:ext cx="8100432" cy="4429125"/>
          </a:xfrm>
        </p:spPr>
        <p:txBody>
          <a:bodyPr/>
          <a:lstStyle/>
          <a:p>
            <a:r>
              <a:rPr lang="en-US" sz="1600" b="1" dirty="0"/>
              <a:t>Launch Omnicast macros on user click</a:t>
            </a:r>
          </a:p>
          <a:p>
            <a:endParaRPr lang="en-US" sz="1600" b="1" dirty="0"/>
          </a:p>
          <a:p>
            <a:r>
              <a:rPr lang="en-US" sz="1600" b="1" dirty="0"/>
              <a:t>Other GIS systems (OGC)</a:t>
            </a:r>
          </a:p>
          <a:p>
            <a:r>
              <a:rPr lang="en-US" sz="1600" b="1" dirty="0"/>
              <a:t>	</a:t>
            </a:r>
            <a:r>
              <a:rPr lang="en-US" sz="1600" dirty="0"/>
              <a:t>Pipelines</a:t>
            </a:r>
          </a:p>
          <a:p>
            <a:r>
              <a:rPr lang="en-US" sz="1600" dirty="0"/>
              <a:t>	Gas lines</a:t>
            </a:r>
          </a:p>
          <a:p>
            <a:endParaRPr lang="en-US" sz="1600" dirty="0"/>
          </a:p>
          <a:p>
            <a:r>
              <a:rPr lang="en-US" sz="1600" b="1" dirty="0"/>
              <a:t>Radar systems</a:t>
            </a:r>
          </a:p>
          <a:p>
            <a:r>
              <a:rPr lang="en-US" sz="1600" b="1" dirty="0"/>
              <a:t>	</a:t>
            </a:r>
            <a:r>
              <a:rPr lang="en-US" sz="1600" dirty="0"/>
              <a:t>Ships</a:t>
            </a:r>
          </a:p>
          <a:p>
            <a:r>
              <a:rPr lang="en-US" sz="1600" dirty="0"/>
              <a:t>	Plan</a:t>
            </a:r>
          </a:p>
          <a:p>
            <a:r>
              <a:rPr lang="en-US" sz="1600" dirty="0"/>
              <a:t>	</a:t>
            </a:r>
          </a:p>
          <a:p>
            <a:r>
              <a:rPr lang="en-US" sz="1600" b="1" dirty="0"/>
              <a:t>GPS/REFID Tracking</a:t>
            </a:r>
          </a:p>
          <a:p>
            <a:r>
              <a:rPr lang="en-US" sz="1600" dirty="0"/>
              <a:t>	Track vehicles</a:t>
            </a:r>
          </a:p>
          <a:p>
            <a:r>
              <a:rPr lang="en-US" sz="1600" dirty="0"/>
              <a:t>	Track assets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Sipelia</a:t>
            </a:r>
            <a:r>
              <a:rPr lang="en-US" dirty="0"/>
              <a:t> and Plan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3608" y="2204864"/>
            <a:ext cx="6768752" cy="3600399"/>
          </a:xfrm>
        </p:spPr>
        <p:txBody>
          <a:bodyPr/>
          <a:lstStyle/>
          <a:p>
            <a:r>
              <a:rPr lang="en-US" sz="1600" dirty="0" err="1"/>
              <a:t>Sipelia</a:t>
            </a:r>
            <a:r>
              <a:rPr lang="en-US" sz="1600" dirty="0"/>
              <a:t> (Paris) was a Genetec Technology Partner </a:t>
            </a:r>
          </a:p>
          <a:p>
            <a:endParaRPr lang="en-US" sz="1600" dirty="0"/>
          </a:p>
          <a:p>
            <a:r>
              <a:rPr lang="en-US" sz="1600" dirty="0"/>
              <a:t>Genetec acquired </a:t>
            </a:r>
            <a:r>
              <a:rPr lang="en-US" sz="1600" dirty="0" err="1"/>
              <a:t>Sipelia</a:t>
            </a:r>
            <a:r>
              <a:rPr lang="en-US" sz="1600" dirty="0"/>
              <a:t> in November 2010	</a:t>
            </a:r>
          </a:p>
          <a:p>
            <a:pPr lvl="1"/>
            <a:r>
              <a:rPr lang="en-US" sz="1600" dirty="0"/>
              <a:t>Expand Genetec’s custom solutions capabilities</a:t>
            </a:r>
          </a:p>
          <a:p>
            <a:pPr lvl="1"/>
            <a:r>
              <a:rPr lang="en-US" sz="1600" dirty="0"/>
              <a:t>Plan Manager</a:t>
            </a:r>
          </a:p>
          <a:p>
            <a:endParaRPr lang="en-US" sz="1600" dirty="0"/>
          </a:p>
          <a:p>
            <a:r>
              <a:rPr lang="en-US" sz="1600" dirty="0"/>
              <a:t>Plan Manager for Omnicast started 5 years ago</a:t>
            </a:r>
          </a:p>
          <a:p>
            <a:pPr lvl="1"/>
            <a:r>
              <a:rPr lang="en-US" sz="1600" dirty="0"/>
              <a:t>Paris Airport</a:t>
            </a:r>
          </a:p>
          <a:p>
            <a:pPr lvl="1"/>
            <a:r>
              <a:rPr lang="en-US" sz="1600" dirty="0" err="1"/>
              <a:t>Stade</a:t>
            </a:r>
            <a:r>
              <a:rPr lang="en-US" sz="1600" dirty="0"/>
              <a:t> de France</a:t>
            </a:r>
          </a:p>
          <a:p>
            <a:pPr lvl="1"/>
            <a:r>
              <a:rPr lang="en-US" sz="1600" dirty="0"/>
              <a:t>TF1 (Television </a:t>
            </a:r>
            <a:r>
              <a:rPr lang="en-US" sz="1600" dirty="0" err="1"/>
              <a:t>Francaise</a:t>
            </a:r>
            <a:r>
              <a:rPr lang="en-US" sz="1600" dirty="0"/>
              <a:t> 1)</a:t>
            </a:r>
          </a:p>
          <a:p>
            <a:pPr lvl="1"/>
            <a:r>
              <a:rPr lang="en-US" sz="1600" dirty="0"/>
              <a:t>Amsterdam Airport</a:t>
            </a:r>
          </a:p>
          <a:p>
            <a:pPr lvl="1"/>
            <a:r>
              <a:rPr lang="en-US" sz="1600" dirty="0"/>
              <a:t>Lisbon Airport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Enterprise-Class Mapping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6" y="2204864"/>
            <a:ext cx="4356016" cy="3600399"/>
          </a:xfrm>
        </p:spPr>
        <p:txBody>
          <a:bodyPr/>
          <a:lstStyle/>
          <a:p>
            <a:r>
              <a:rPr lang="en-US" dirty="0"/>
              <a:t>Runs inside Omnicast Live Viewer</a:t>
            </a:r>
          </a:p>
          <a:p>
            <a:endParaRPr lang="en-US" dirty="0"/>
          </a:p>
          <a:p>
            <a:r>
              <a:rPr lang="en-US" dirty="0"/>
              <a:t>Multi-floor, multi-building management</a:t>
            </a:r>
          </a:p>
          <a:p>
            <a:endParaRPr lang="en-US" dirty="0"/>
          </a:p>
          <a:p>
            <a:r>
              <a:rPr lang="en-US" dirty="0"/>
              <a:t>GIS support</a:t>
            </a:r>
          </a:p>
          <a:p>
            <a:endParaRPr lang="en-US" dirty="0"/>
          </a:p>
          <a:p>
            <a:r>
              <a:rPr lang="en-US" dirty="0"/>
              <a:t>Built-in alarm management</a:t>
            </a:r>
          </a:p>
          <a:p>
            <a:endParaRPr lang="en-US" dirty="0"/>
          </a:p>
          <a:p>
            <a:r>
              <a:rPr lang="en-US" dirty="0"/>
              <a:t>Scales to hundreds of client workstations</a:t>
            </a:r>
          </a:p>
          <a:p>
            <a:endParaRPr lang="en-US" dirty="0"/>
          </a:p>
          <a:p>
            <a:r>
              <a:rPr lang="en-US" dirty="0"/>
              <a:t>Extensible with Professional Services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 descr="Demo PlanManager Floor Pl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916833"/>
            <a:ext cx="4818806" cy="300601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2Left">
              <a:rot lat="1080000" lon="1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mo PlanManager Zoom in 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4" y="1916832"/>
            <a:ext cx="4788025" cy="197683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2Left">
              <a:rot lat="1080000" lon="180000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Mapping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714500"/>
            <a:ext cx="4356016" cy="4429125"/>
          </a:xfrm>
        </p:spPr>
        <p:txBody>
          <a:bodyPr/>
          <a:lstStyle/>
          <a:p>
            <a:r>
              <a:rPr lang="en-US" dirty="0"/>
              <a:t>Support Vector PDF from CAD systems</a:t>
            </a:r>
          </a:p>
          <a:p>
            <a:pPr lvl="1"/>
            <a:r>
              <a:rPr lang="en-US" dirty="0" err="1"/>
              <a:t>Autocad</a:t>
            </a:r>
            <a:endParaRPr lang="en-US" dirty="0"/>
          </a:p>
          <a:p>
            <a:pPr lvl="1"/>
            <a:r>
              <a:rPr lang="en-US" dirty="0" err="1"/>
              <a:t>Microstation</a:t>
            </a:r>
            <a:r>
              <a:rPr lang="en-US" dirty="0"/>
              <a:t>…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Advanced zooming capabilities</a:t>
            </a:r>
          </a:p>
          <a:p>
            <a:endParaRPr lang="en-US" dirty="0"/>
          </a:p>
          <a:p>
            <a:r>
              <a:rPr lang="en-US" dirty="0"/>
              <a:t>Update floor plans without changing cameras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Demo PlanManager Zoom out cl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77072"/>
            <a:ext cx="4788024" cy="20401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isometricOffAxis2Left">
              <a:rot lat="1080000" lon="1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PTZ Field of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714500"/>
            <a:ext cx="4572040" cy="4429125"/>
          </a:xfrm>
        </p:spPr>
        <p:txBody>
          <a:bodyPr/>
          <a:lstStyle/>
          <a:p>
            <a:r>
              <a:rPr lang="en-US" sz="1600" dirty="0"/>
              <a:t>Display the exact field of view</a:t>
            </a:r>
          </a:p>
          <a:p>
            <a:endParaRPr lang="en-US" sz="1600" dirty="0"/>
          </a:p>
          <a:p>
            <a:r>
              <a:rPr lang="en-US" sz="1600" dirty="0"/>
              <a:t>Automatically position cameras on a point of interest (Preset or fixed coordinates)</a:t>
            </a:r>
          </a:p>
          <a:p>
            <a:endParaRPr lang="en-US" sz="1600" dirty="0"/>
          </a:p>
          <a:p>
            <a:r>
              <a:rPr lang="en-US" sz="1600" dirty="0"/>
              <a:t>PTZ position overlay (Professional Service)</a:t>
            </a:r>
          </a:p>
          <a:p>
            <a:endParaRPr lang="en-US" sz="1600" dirty="0"/>
          </a:p>
          <a:p>
            <a:r>
              <a:rPr lang="en-US" sz="1600" dirty="0"/>
              <a:t>Supported PTZ cameras:</a:t>
            </a:r>
          </a:p>
          <a:p>
            <a:r>
              <a:rPr lang="en-US" sz="1600" dirty="0"/>
              <a:t>	</a:t>
            </a:r>
            <a:r>
              <a:rPr lang="en-US" dirty="0"/>
              <a:t>Axis (IP)</a:t>
            </a:r>
          </a:p>
          <a:p>
            <a:r>
              <a:rPr lang="en-US" dirty="0"/>
              <a:t>	Bosch (IP and analog) new in 4.7</a:t>
            </a:r>
          </a:p>
          <a:p>
            <a:r>
              <a:rPr lang="en-US" dirty="0"/>
              <a:t>	Panasonic (IP and analog)</a:t>
            </a:r>
          </a:p>
          <a:p>
            <a:r>
              <a:rPr lang="en-US" dirty="0"/>
              <a:t>	</a:t>
            </a:r>
            <a:r>
              <a:rPr lang="en-US" dirty="0" err="1"/>
              <a:t>Pelco</a:t>
            </a:r>
            <a:r>
              <a:rPr lang="en-US" dirty="0"/>
              <a:t> D (Analog)</a:t>
            </a:r>
          </a:p>
          <a:p>
            <a:r>
              <a:rPr lang="en-US" dirty="0"/>
              <a:t>	Sony (IP)</a:t>
            </a:r>
          </a:p>
          <a:p>
            <a:r>
              <a:rPr lang="en-US" dirty="0"/>
              <a:t>	Samsung (Analog)</a:t>
            </a:r>
          </a:p>
          <a:p>
            <a:r>
              <a:rPr lang="en-US" dirty="0"/>
              <a:t>	Checkpoint Clarity (Analog)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1523" t="30803" r="60626" b="29883"/>
          <a:stretch>
            <a:fillRect/>
          </a:stretch>
        </p:blipFill>
        <p:spPr bwMode="auto">
          <a:xfrm>
            <a:off x="4995386" y="1988840"/>
            <a:ext cx="339520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000" y="214290"/>
            <a:ext cx="8388464" cy="968400"/>
          </a:xfrm>
        </p:spPr>
        <p:txBody>
          <a:bodyPr anchor="ctr"/>
          <a:lstStyle/>
          <a:p>
            <a:pPr algn="l"/>
            <a:r>
              <a:rPr lang="en-US" sz="2400" b="1" dirty="0"/>
              <a:t>Is PTZ Feedback Supported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98519" cy="532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876256" y="2492896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8" y="2060848"/>
            <a:ext cx="4212000" cy="2016224"/>
          </a:xfrm>
        </p:spPr>
        <p:txBody>
          <a:bodyPr/>
          <a:lstStyle/>
          <a:p>
            <a:r>
              <a:rPr lang="en-US" dirty="0"/>
              <a:t>Automatic alarm notifications</a:t>
            </a:r>
          </a:p>
          <a:p>
            <a:endParaRPr lang="en-US" dirty="0"/>
          </a:p>
          <a:p>
            <a:r>
              <a:rPr lang="en-US" dirty="0"/>
              <a:t>Easily locate alarms on the map</a:t>
            </a:r>
          </a:p>
          <a:p>
            <a:endParaRPr lang="en-US" dirty="0"/>
          </a:p>
          <a:p>
            <a:r>
              <a:rPr lang="en-US" dirty="0"/>
              <a:t>Browse between active alarms</a:t>
            </a:r>
          </a:p>
          <a:p>
            <a:endParaRPr lang="en-US" dirty="0"/>
          </a:p>
        </p:txBody>
      </p:sp>
      <p:pic>
        <p:nvPicPr>
          <p:cNvPr id="6" name="Picture 5" descr="Demo PlanManager G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026" y="1988841"/>
            <a:ext cx="5194470" cy="3240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933056"/>
            <a:ext cx="3059723" cy="2217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User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3529" y="1570484"/>
            <a:ext cx="4104456" cy="562372"/>
          </a:xfrm>
        </p:spPr>
        <p:txBody>
          <a:bodyPr/>
          <a:lstStyle/>
          <a:p>
            <a:r>
              <a:rPr lang="en-US" dirty="0"/>
              <a:t>Same concepts as Google maps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606" y="2132856"/>
            <a:ext cx="3802163" cy="376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539552" y="2204864"/>
            <a:ext cx="1644161" cy="2217985"/>
            <a:chOff x="683568" y="4437112"/>
            <a:chExt cx="1644161" cy="2217985"/>
          </a:xfrm>
        </p:grpSpPr>
        <p:sp>
          <p:nvSpPr>
            <p:cNvPr id="5" name="Flèche à quatre pointes 9"/>
            <p:cNvSpPr/>
            <p:nvPr/>
          </p:nvSpPr>
          <p:spPr bwMode="auto">
            <a:xfrm>
              <a:off x="683568" y="4869160"/>
              <a:ext cx="1644161" cy="1785937"/>
            </a:xfrm>
            <a:prstGeom prst="quadArrow">
              <a:avLst>
                <a:gd name="adj1" fmla="val 13143"/>
                <a:gd name="adj2" fmla="val 22500"/>
                <a:gd name="adj3" fmla="val 22500"/>
              </a:avLst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59632" y="4437112"/>
              <a:ext cx="559881" cy="1721343"/>
              <a:chOff x="1259632" y="4437112"/>
              <a:chExt cx="559881" cy="1721343"/>
            </a:xfrm>
          </p:grpSpPr>
          <p:sp>
            <p:nvSpPr>
              <p:cNvPr id="10" name="ZoneTexte 58"/>
              <p:cNvSpPr txBox="1">
                <a:spLocks noChangeArrowheads="1"/>
              </p:cNvSpPr>
              <p:nvPr/>
            </p:nvSpPr>
            <p:spPr bwMode="auto">
              <a:xfrm>
                <a:off x="1259632" y="4437112"/>
                <a:ext cx="5598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00B0F0"/>
                    </a:solidFill>
                    <a:latin typeface="Arial Narrow" charset="0"/>
                  </a:rPr>
                  <a:t>PAN</a:t>
                </a:r>
              </a:p>
            </p:txBody>
          </p:sp>
          <p:pic>
            <p:nvPicPr>
              <p:cNvPr id="15" name="Picture 8" descr="http://www.magentodemo.fr/magento/media/catalog/product/cache/1/image/5e06319eda06f020e43594a9c230972d/m/i/microsoft-wireless-optical-mouse-500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75786" y="5301208"/>
                <a:ext cx="487902" cy="85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orme libre 43"/>
              <p:cNvSpPr>
                <a:spLocks/>
              </p:cNvSpPr>
              <p:nvPr/>
            </p:nvSpPr>
            <p:spPr bwMode="auto">
              <a:xfrm>
                <a:off x="1348179" y="5309150"/>
                <a:ext cx="215078" cy="264316"/>
              </a:xfrm>
              <a:custGeom>
                <a:avLst/>
                <a:gdLst>
                  <a:gd name="T0" fmla="*/ 0 w 252413"/>
                  <a:gd name="T1" fmla="*/ 11906 h 264319"/>
                  <a:gd name="T2" fmla="*/ 69057 w 252413"/>
                  <a:gd name="T3" fmla="*/ 0 h 264319"/>
                  <a:gd name="T4" fmla="*/ 138113 w 252413"/>
                  <a:gd name="T5" fmla="*/ 4763 h 264319"/>
                  <a:gd name="T6" fmla="*/ 147638 w 252413"/>
                  <a:gd name="T7" fmla="*/ 4763 h 264319"/>
                  <a:gd name="T8" fmla="*/ 126207 w 252413"/>
                  <a:gd name="T9" fmla="*/ 19050 h 264319"/>
                  <a:gd name="T10" fmla="*/ 116682 w 252413"/>
                  <a:gd name="T11" fmla="*/ 40481 h 264319"/>
                  <a:gd name="T12" fmla="*/ 119063 w 252413"/>
                  <a:gd name="T13" fmla="*/ 80963 h 264319"/>
                  <a:gd name="T14" fmla="*/ 142875 w 252413"/>
                  <a:gd name="T15" fmla="*/ 128588 h 264319"/>
                  <a:gd name="T16" fmla="*/ 188119 w 252413"/>
                  <a:gd name="T17" fmla="*/ 204788 h 264319"/>
                  <a:gd name="T18" fmla="*/ 219075 w 252413"/>
                  <a:gd name="T19" fmla="*/ 219075 h 264319"/>
                  <a:gd name="T20" fmla="*/ 240507 w 252413"/>
                  <a:gd name="T21" fmla="*/ 228600 h 264319"/>
                  <a:gd name="T22" fmla="*/ 252413 w 252413"/>
                  <a:gd name="T23" fmla="*/ 264319 h 264319"/>
                  <a:gd name="T24" fmla="*/ 207169 w 252413"/>
                  <a:gd name="T25" fmla="*/ 257175 h 264319"/>
                  <a:gd name="T26" fmla="*/ 157163 w 252413"/>
                  <a:gd name="T27" fmla="*/ 238125 h 264319"/>
                  <a:gd name="T28" fmla="*/ 140494 w 252413"/>
                  <a:gd name="T29" fmla="*/ 216694 h 264319"/>
                  <a:gd name="T30" fmla="*/ 76200 w 252413"/>
                  <a:gd name="T31" fmla="*/ 219075 h 264319"/>
                  <a:gd name="T32" fmla="*/ 47625 w 252413"/>
                  <a:gd name="T33" fmla="*/ 164306 h 264319"/>
                  <a:gd name="T34" fmla="*/ 11907 w 252413"/>
                  <a:gd name="T35" fmla="*/ 73819 h 264319"/>
                  <a:gd name="T36" fmla="*/ 0 w 252413"/>
                  <a:gd name="T37" fmla="*/ 11906 h 2643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2413"/>
                  <a:gd name="T58" fmla="*/ 0 h 264319"/>
                  <a:gd name="T59" fmla="*/ 252413 w 252413"/>
                  <a:gd name="T60" fmla="*/ 264319 h 2643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2413" h="264319">
                    <a:moveTo>
                      <a:pt x="0" y="11906"/>
                    </a:moveTo>
                    <a:lnTo>
                      <a:pt x="69057" y="0"/>
                    </a:lnTo>
                    <a:lnTo>
                      <a:pt x="138113" y="4763"/>
                    </a:lnTo>
                    <a:lnTo>
                      <a:pt x="147638" y="4763"/>
                    </a:lnTo>
                    <a:lnTo>
                      <a:pt x="126207" y="19050"/>
                    </a:lnTo>
                    <a:lnTo>
                      <a:pt x="116682" y="40481"/>
                    </a:lnTo>
                    <a:lnTo>
                      <a:pt x="119063" y="80963"/>
                    </a:lnTo>
                    <a:lnTo>
                      <a:pt x="142875" y="128588"/>
                    </a:lnTo>
                    <a:lnTo>
                      <a:pt x="188119" y="204788"/>
                    </a:lnTo>
                    <a:lnTo>
                      <a:pt x="219075" y="219075"/>
                    </a:lnTo>
                    <a:lnTo>
                      <a:pt x="240507" y="228600"/>
                    </a:lnTo>
                    <a:lnTo>
                      <a:pt x="252413" y="264319"/>
                    </a:lnTo>
                    <a:lnTo>
                      <a:pt x="207169" y="257175"/>
                    </a:lnTo>
                    <a:lnTo>
                      <a:pt x="157163" y="238125"/>
                    </a:lnTo>
                    <a:lnTo>
                      <a:pt x="140494" y="216694"/>
                    </a:lnTo>
                    <a:lnTo>
                      <a:pt x="76200" y="219075"/>
                    </a:lnTo>
                    <a:lnTo>
                      <a:pt x="47625" y="164306"/>
                    </a:lnTo>
                    <a:lnTo>
                      <a:pt x="11907" y="73819"/>
                    </a:lnTo>
                    <a:lnTo>
                      <a:pt x="0" y="11906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2987824" y="2204864"/>
            <a:ext cx="785459" cy="1501451"/>
            <a:chOff x="2987824" y="4797152"/>
            <a:chExt cx="785459" cy="1501451"/>
          </a:xfrm>
        </p:grpSpPr>
        <p:sp>
          <p:nvSpPr>
            <p:cNvPr id="11" name="ZoneTexte 59"/>
            <p:cNvSpPr txBox="1">
              <a:spLocks noChangeArrowheads="1"/>
            </p:cNvSpPr>
            <p:nvPr/>
          </p:nvSpPr>
          <p:spPr bwMode="auto">
            <a:xfrm>
              <a:off x="2987824" y="4797152"/>
              <a:ext cx="7526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dirty="0">
                  <a:solidFill>
                    <a:srgbClr val="00B0F0"/>
                  </a:solidFill>
                  <a:latin typeface="Arial Narrow" charset="0"/>
                </a:rPr>
                <a:t>ZOOM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370" y="5431837"/>
              <a:ext cx="495086" cy="866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Double flèche verticale 25"/>
            <p:cNvSpPr>
              <a:spLocks noChangeArrowheads="1"/>
            </p:cNvSpPr>
            <p:nvPr/>
          </p:nvSpPr>
          <p:spPr bwMode="auto">
            <a:xfrm rot="20108142">
              <a:off x="3468925" y="5191380"/>
              <a:ext cx="304358" cy="642935"/>
            </a:xfrm>
            <a:prstGeom prst="upDownArrow">
              <a:avLst>
                <a:gd name="adj1" fmla="val 35778"/>
                <a:gd name="adj2" fmla="val 49996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Placeholder 2"/>
          <p:cNvSpPr txBox="1">
            <a:spLocks/>
          </p:cNvSpPr>
          <p:nvPr/>
        </p:nvSpPr>
        <p:spPr>
          <a:xfrm>
            <a:off x="4860032" y="1556792"/>
            <a:ext cx="4067983" cy="5040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multiple cameras by dragging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95536" y="4797152"/>
            <a:ext cx="4572039" cy="12241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Configurable actions on mouse click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Automatically position PTZ cameras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 all cameras in an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mo PlanManager G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8324" y="1988841"/>
            <a:ext cx="4848170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Navigation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0000" y="1988840"/>
            <a:ext cx="4428024" cy="4154785"/>
          </a:xfrm>
        </p:spPr>
        <p:txBody>
          <a:bodyPr/>
          <a:lstStyle/>
          <a:p>
            <a:r>
              <a:rPr lang="en-US" dirty="0"/>
              <a:t>Search by camera names, description</a:t>
            </a:r>
          </a:p>
          <a:p>
            <a:endParaRPr lang="en-US" dirty="0"/>
          </a:p>
          <a:p>
            <a:r>
              <a:rPr lang="en-US" dirty="0"/>
              <a:t>Search floors and buildings</a:t>
            </a:r>
          </a:p>
          <a:p>
            <a:endParaRPr lang="en-US" dirty="0"/>
          </a:p>
          <a:p>
            <a:r>
              <a:rPr lang="en-US" dirty="0"/>
              <a:t>Public views and user-defined bookmarks</a:t>
            </a:r>
          </a:p>
          <a:p>
            <a:endParaRPr lang="en-US" dirty="0"/>
          </a:p>
          <a:p>
            <a:r>
              <a:rPr lang="en-US" dirty="0"/>
              <a:t>Ability to define link between maps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netec-Powerpoint-Template">
  <a:themeElements>
    <a:clrScheme name="Genetec">
      <a:dk1>
        <a:sysClr val="windowText" lastClr="000000"/>
      </a:dk1>
      <a:lt1>
        <a:sysClr val="window" lastClr="FFFFFF"/>
      </a:lt1>
      <a:dk2>
        <a:srgbClr val="23759A"/>
      </a:dk2>
      <a:lt2>
        <a:srgbClr val="00B0F0"/>
      </a:lt2>
      <a:accent1>
        <a:srgbClr val="1E364B"/>
      </a:accent1>
      <a:accent2>
        <a:srgbClr val="C5605B"/>
      </a:accent2>
      <a:accent3>
        <a:srgbClr val="D7D1B9"/>
      </a:accent3>
      <a:accent4>
        <a:srgbClr val="82BDBC"/>
      </a:accent4>
      <a:accent5>
        <a:srgbClr val="C7DDDE"/>
      </a:accent5>
      <a:accent6>
        <a:srgbClr val="9EB140"/>
      </a:accent6>
      <a:hlink>
        <a:srgbClr val="C6D77F"/>
      </a:hlink>
      <a:folHlink>
        <a:srgbClr val="E1B1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Title 1">
  <a:themeElements>
    <a:clrScheme name="Genetec">
      <a:dk1>
        <a:sysClr val="windowText" lastClr="000000"/>
      </a:dk1>
      <a:lt1>
        <a:sysClr val="window" lastClr="FFFFFF"/>
      </a:lt1>
      <a:dk2>
        <a:srgbClr val="23759A"/>
      </a:dk2>
      <a:lt2>
        <a:srgbClr val="00B0F0"/>
      </a:lt2>
      <a:accent1>
        <a:srgbClr val="1E364B"/>
      </a:accent1>
      <a:accent2>
        <a:srgbClr val="C5605B"/>
      </a:accent2>
      <a:accent3>
        <a:srgbClr val="D7D1B9"/>
      </a:accent3>
      <a:accent4>
        <a:srgbClr val="82BDBC"/>
      </a:accent4>
      <a:accent5>
        <a:srgbClr val="C7DDDE"/>
      </a:accent5>
      <a:accent6>
        <a:srgbClr val="9EB140"/>
      </a:accent6>
      <a:hlink>
        <a:srgbClr val="C6D77F"/>
      </a:hlink>
      <a:folHlink>
        <a:srgbClr val="E1B1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 1">
  <a:themeElements>
    <a:clrScheme name="Genetec">
      <a:dk1>
        <a:sysClr val="windowText" lastClr="000000"/>
      </a:dk1>
      <a:lt1>
        <a:sysClr val="window" lastClr="FFFFFF"/>
      </a:lt1>
      <a:dk2>
        <a:srgbClr val="2986B5"/>
      </a:dk2>
      <a:lt2>
        <a:srgbClr val="00B0F0"/>
      </a:lt2>
      <a:accent1>
        <a:srgbClr val="1E364B"/>
      </a:accent1>
      <a:accent2>
        <a:srgbClr val="C5605B"/>
      </a:accent2>
      <a:accent3>
        <a:srgbClr val="D7D1B9"/>
      </a:accent3>
      <a:accent4>
        <a:srgbClr val="82BDBC"/>
      </a:accent4>
      <a:accent5>
        <a:srgbClr val="C7DDDE"/>
      </a:accent5>
      <a:accent6>
        <a:srgbClr val="9EB140"/>
      </a:accent6>
      <a:hlink>
        <a:srgbClr val="C6D77F"/>
      </a:hlink>
      <a:folHlink>
        <a:srgbClr val="E1B139"/>
      </a:folHlink>
    </a:clrScheme>
    <a:fontScheme name="Genete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bg1"/>
          </a:solidFill>
          <a:miter lim="800000"/>
        </a:ln>
      </a:spPr>
      <a:bodyPr tIns="36000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2_Custom Design">
  <a:themeElements>
    <a:clrScheme name="Genetec">
      <a:dk1>
        <a:sysClr val="windowText" lastClr="000000"/>
      </a:dk1>
      <a:lt1>
        <a:sysClr val="window" lastClr="FFFFFF"/>
      </a:lt1>
      <a:dk2>
        <a:srgbClr val="23759A"/>
      </a:dk2>
      <a:lt2>
        <a:srgbClr val="00B0F0"/>
      </a:lt2>
      <a:accent1>
        <a:srgbClr val="1E364B"/>
      </a:accent1>
      <a:accent2>
        <a:srgbClr val="C5605B"/>
      </a:accent2>
      <a:accent3>
        <a:srgbClr val="D7D1B9"/>
      </a:accent3>
      <a:accent4>
        <a:srgbClr val="82BDBC"/>
      </a:accent4>
      <a:accent5>
        <a:srgbClr val="C7DDDE"/>
      </a:accent5>
      <a:accent6>
        <a:srgbClr val="9EB140"/>
      </a:accent6>
      <a:hlink>
        <a:srgbClr val="C6D77F"/>
      </a:hlink>
      <a:folHlink>
        <a:srgbClr val="E1B139"/>
      </a:folHlink>
    </a:clrScheme>
    <a:fontScheme name="Genete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Title 2">
  <a:themeElements>
    <a:clrScheme name="Genetec">
      <a:dk1>
        <a:sysClr val="windowText" lastClr="000000"/>
      </a:dk1>
      <a:lt1>
        <a:sysClr val="window" lastClr="FFFFFF"/>
      </a:lt1>
      <a:dk2>
        <a:srgbClr val="2986B5"/>
      </a:dk2>
      <a:lt2>
        <a:srgbClr val="00B0F0"/>
      </a:lt2>
      <a:accent1>
        <a:srgbClr val="1E364B"/>
      </a:accent1>
      <a:accent2>
        <a:srgbClr val="C5605B"/>
      </a:accent2>
      <a:accent3>
        <a:srgbClr val="D7D1B9"/>
      </a:accent3>
      <a:accent4>
        <a:srgbClr val="82BDBC"/>
      </a:accent4>
      <a:accent5>
        <a:srgbClr val="C7DDDE"/>
      </a:accent5>
      <a:accent6>
        <a:srgbClr val="9EB140"/>
      </a:accent6>
      <a:hlink>
        <a:srgbClr val="C6D77F"/>
      </a:hlink>
      <a:folHlink>
        <a:srgbClr val="E1B139"/>
      </a:folHlink>
    </a:clrScheme>
    <a:fontScheme name="Genete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bb5321b1-bbb1-4427-aed3-b2105652d930">English</Language>
    <Application xmlns="bb5321b1-bbb1-4427-aed3-b2105652d930">Powerpoint</Application>
    <Type_x0020_of_x0020_file xmlns="bb5321b1-bbb1-4427-aed3-b2105652d930">Template</Type_x0020_of_x0020_fil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0B331D070114C903D39B86DD707EB" ma:contentTypeVersion="3" ma:contentTypeDescription="Create a new document." ma:contentTypeScope="" ma:versionID="a78cb5dc94a68acf1d9224e15ba3662f">
  <xsd:schema xmlns:xsd="http://www.w3.org/2001/XMLSchema" xmlns:p="http://schemas.microsoft.com/office/2006/metadata/properties" xmlns:ns2="bb5321b1-bbb1-4427-aed3-b2105652d930" targetNamespace="http://schemas.microsoft.com/office/2006/metadata/properties" ma:root="true" ma:fieldsID="ce8e322e5352c461287fa1a7e72356a4" ns2:_="">
    <xsd:import namespace="bb5321b1-bbb1-4427-aed3-b2105652d930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Application" minOccurs="0"/>
                <xsd:element ref="ns2:Type_x0020_of_x0020_fil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b5321b1-bbb1-4427-aed3-b2105652d930" elementFormDefault="qualified">
    <xsd:import namespace="http://schemas.microsoft.com/office/2006/documentManagement/types"/>
    <xsd:element name="Language" ma:index="8" nillable="true" ma:displayName="Language" ma:default="English" ma:format="Dropdown" ma:internalName="Language">
      <xsd:simpleType>
        <xsd:restriction base="dms:Choice">
          <xsd:enumeration value="English"/>
          <xsd:enumeration value="Français"/>
        </xsd:restriction>
      </xsd:simpleType>
    </xsd:element>
    <xsd:element name="Application" ma:index="9" nillable="true" ma:displayName="Application" ma:default="Word" ma:format="Dropdown" ma:internalName="Application">
      <xsd:simpleType>
        <xsd:restriction base="dms:Choice">
          <xsd:enumeration value="Word"/>
          <xsd:enumeration value="Powerpoint"/>
        </xsd:restriction>
      </xsd:simpleType>
    </xsd:element>
    <xsd:element name="Type_x0020_of_x0020_file" ma:index="10" nillable="true" ma:displayName="Type of file" ma:default="Template" ma:format="Dropdown" ma:internalName="Type_x0020_of_x0020_file">
      <xsd:simpleType>
        <xsd:restriction base="dms:Choice">
          <xsd:enumeration value="Template"/>
          <xsd:enumeration value="User guid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B18FCA-2F82-4F93-9FD4-B7BA2F42B8E0}">
  <ds:schemaRefs>
    <ds:schemaRef ds:uri="bb5321b1-bbb1-4427-aed3-b2105652d930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03A4F2-A4C1-430C-BB4A-679D690D4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5321b1-bbb1-4427-aed3-b2105652d93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BC1801-6683-413F-A328-FD875A938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629</Words>
  <Application>Microsoft Office PowerPoint</Application>
  <PresentationFormat>画面に合わせる (4:3)</PresentationFormat>
  <Paragraphs>241</Paragraphs>
  <Slides>18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Wingdings</vt:lpstr>
      <vt:lpstr>Genetec-Powerpoint-Template</vt:lpstr>
      <vt:lpstr>Section Title 1</vt:lpstr>
      <vt:lpstr>Content Slide 1</vt:lpstr>
      <vt:lpstr>12_Custom Design</vt:lpstr>
      <vt:lpstr>Section Title 2</vt:lpstr>
      <vt:lpstr>PowerPoint プレゼンテーション</vt:lpstr>
      <vt:lpstr>Sipelia and Plan Manager</vt:lpstr>
      <vt:lpstr>Enterprise-Class Mapping System</vt:lpstr>
      <vt:lpstr>Advanced Mapping System</vt:lpstr>
      <vt:lpstr>PTZ Field of View</vt:lpstr>
      <vt:lpstr>Is PTZ Feedback Supported ?</vt:lpstr>
      <vt:lpstr>Alarm Management</vt:lpstr>
      <vt:lpstr>Intuitive User Interface</vt:lpstr>
      <vt:lpstr>Smart Navigation</vt:lpstr>
      <vt:lpstr>Built-in Map Designer</vt:lpstr>
      <vt:lpstr>Typical Architecture</vt:lpstr>
      <vt:lpstr>Geographical Information System</vt:lpstr>
      <vt:lpstr>Architecture with GIS Server</vt:lpstr>
      <vt:lpstr>When Should I Use Plan Manager vs Omnicast Map Editor?</vt:lpstr>
      <vt:lpstr>Map Editor vs Plan Manager</vt:lpstr>
      <vt:lpstr>PowerPoint プレゼンテーション</vt:lpstr>
      <vt:lpstr>PowerPoint プレゼンテーション</vt:lpstr>
      <vt:lpstr>Extend Plan Manager with Professional Services</vt:lpstr>
    </vt:vector>
  </TitlesOfParts>
  <Company>Genetec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jppicard</dc:creator>
  <cp:lastModifiedBy>javatel</cp:lastModifiedBy>
  <cp:revision>47</cp:revision>
  <dcterms:created xsi:type="dcterms:W3CDTF">2010-11-10T01:45:13Z</dcterms:created>
  <dcterms:modified xsi:type="dcterms:W3CDTF">2016-06-26T23:53:04Z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0x010100AAE0B331D070114C903D39B86DD707EB</vt:lpwstr>
  </property>
</Properties>
</file>