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67" y="-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60CE3-4DFA-4F21-B6E6-DE0CC388269C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5F4A4-060F-44DC-8F1B-B3AB6C59C8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14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F4A4-060F-44DC-8F1B-B3AB6C59C89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69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F4A4-060F-44DC-8F1B-B3AB6C59C89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021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F4A4-060F-44DC-8F1B-B3AB6C59C89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4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F4A4-060F-44DC-8F1B-B3AB6C59C89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42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F4A4-060F-44DC-8F1B-B3AB6C59C89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45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F4A4-060F-44DC-8F1B-B3AB6C59C89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232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F4A4-060F-44DC-8F1B-B3AB6C59C89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8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F4A4-060F-44DC-8F1B-B3AB6C59C89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74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AB3E-4E8E-4ECA-8E5B-14816CD1548A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80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02D8-BA6E-4ADD-B63A-456F1BDD78D3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90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0905-FD24-4EDF-B883-BF6CFC3858A5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0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5434-927C-4D49-B32A-B0FC4FD1BF90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54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A843-C050-402A-9DF8-B2A50AC20275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0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2FA5-94ED-4BB4-A6CE-EA63223F5C54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32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155-74F4-4A25-A8E3-09D3AB100422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0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1F57-AC16-4AFF-B4A4-1172D867FE8F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CF7-D27F-438F-B84B-9E6595EA2CB1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61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5C4-ED8A-4337-9C20-DB61E9A8B071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88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084-1F1F-47C6-AF09-FF688CA5FBE5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58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8C0CC-603B-42EF-A111-21515DB5223C}" type="datetime1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BAD7F-25D7-4DBE-BBD5-BC6940828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31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jpeg"/><Relationship Id="rId1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jpeg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7.jpeg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29.png"/><Relationship Id="rId21" Type="http://schemas.openxmlformats.org/officeDocument/2006/relationships/image" Target="../media/image8.jpeg"/><Relationship Id="rId7" Type="http://schemas.openxmlformats.org/officeDocument/2006/relationships/image" Target="../media/image32.png"/><Relationship Id="rId12" Type="http://schemas.openxmlformats.org/officeDocument/2006/relationships/image" Target="../media/image25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0.png"/><Relationship Id="rId5" Type="http://schemas.openxmlformats.org/officeDocument/2006/relationships/image" Target="../media/image30.jpeg"/><Relationship Id="rId15" Type="http://schemas.openxmlformats.org/officeDocument/2006/relationships/image" Target="../media/image14.png"/><Relationship Id="rId10" Type="http://schemas.openxmlformats.org/officeDocument/2006/relationships/image" Target="../media/image3.png"/><Relationship Id="rId19" Type="http://schemas.openxmlformats.org/officeDocument/2006/relationships/image" Target="../media/image40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Relationship Id="rId1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0361"/>
            <a:ext cx="1468562" cy="9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8474" y="19964"/>
            <a:ext cx="912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PTC-250-HDSDI </a:t>
            </a:r>
            <a:r>
              <a:rPr lang="ja-JP" altLang="en-US" sz="2400" dirty="0" smtClean="0"/>
              <a:t>構成事例その</a:t>
            </a:r>
            <a:r>
              <a:rPr lang="en-US" altLang="ja-JP" sz="2400" dirty="0" smtClean="0"/>
              <a:t>1)  </a:t>
            </a:r>
            <a:r>
              <a:rPr lang="ja-JP" altLang="en-US" sz="2400" dirty="0" smtClean="0"/>
              <a:t>エンコーダ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デコーダ</a:t>
            </a:r>
            <a:endParaRPr lang="en-US" altLang="ja-JP" sz="2400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07504" y="1092357"/>
            <a:ext cx="2682938" cy="1839433"/>
            <a:chOff x="107504" y="555903"/>
            <a:chExt cx="2682938" cy="183943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27534"/>
              <a:ext cx="2375078" cy="1767802"/>
            </a:xfrm>
            <a:prstGeom prst="rect">
              <a:avLst/>
            </a:prstGeom>
          </p:spPr>
        </p:pic>
        <p:pic>
          <p:nvPicPr>
            <p:cNvPr id="1030" name="Picture 6" descr="「PTC-250」の画像検索結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442" y="555903"/>
              <a:ext cx="1143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グループ化 12"/>
          <p:cNvGrpSpPr/>
          <p:nvPr/>
        </p:nvGrpSpPr>
        <p:grpSpPr>
          <a:xfrm>
            <a:off x="2525151" y="1266482"/>
            <a:ext cx="3087908" cy="1429108"/>
            <a:chOff x="2525151" y="655754"/>
            <a:chExt cx="3087908" cy="1429108"/>
          </a:xfrm>
        </p:grpSpPr>
        <p:sp>
          <p:nvSpPr>
            <p:cNvPr id="10" name="フリーフォーム 9"/>
            <p:cNvSpPr/>
            <p:nvPr/>
          </p:nvSpPr>
          <p:spPr>
            <a:xfrm>
              <a:off x="2525151" y="1209822"/>
              <a:ext cx="1948375" cy="548003"/>
            </a:xfrm>
            <a:custGeom>
              <a:avLst/>
              <a:gdLst>
                <a:gd name="connsiteX0" fmla="*/ 0 w 1948375"/>
                <a:gd name="connsiteY0" fmla="*/ 0 h 548003"/>
                <a:gd name="connsiteX1" fmla="*/ 49237 w 1948375"/>
                <a:gd name="connsiteY1" fmla="*/ 42203 h 548003"/>
                <a:gd name="connsiteX2" fmla="*/ 232117 w 1948375"/>
                <a:gd name="connsiteY2" fmla="*/ 140676 h 548003"/>
                <a:gd name="connsiteX3" fmla="*/ 302455 w 1948375"/>
                <a:gd name="connsiteY3" fmla="*/ 422030 h 548003"/>
                <a:gd name="connsiteX4" fmla="*/ 492369 w 1948375"/>
                <a:gd name="connsiteY4" fmla="*/ 534572 h 548003"/>
                <a:gd name="connsiteX5" fmla="*/ 858129 w 1948375"/>
                <a:gd name="connsiteY5" fmla="*/ 534572 h 548003"/>
                <a:gd name="connsiteX6" fmla="*/ 1667021 w 1948375"/>
                <a:gd name="connsiteY6" fmla="*/ 527538 h 548003"/>
                <a:gd name="connsiteX7" fmla="*/ 1948375 w 1948375"/>
                <a:gd name="connsiteY7" fmla="*/ 281353 h 54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375" h="548003">
                  <a:moveTo>
                    <a:pt x="0" y="0"/>
                  </a:moveTo>
                  <a:cubicBezTo>
                    <a:pt x="5275" y="9378"/>
                    <a:pt x="10551" y="18757"/>
                    <a:pt x="49237" y="42203"/>
                  </a:cubicBezTo>
                  <a:cubicBezTo>
                    <a:pt x="87923" y="65649"/>
                    <a:pt x="189914" y="77372"/>
                    <a:pt x="232117" y="140676"/>
                  </a:cubicBezTo>
                  <a:cubicBezTo>
                    <a:pt x="274320" y="203980"/>
                    <a:pt x="259080" y="356381"/>
                    <a:pt x="302455" y="422030"/>
                  </a:cubicBezTo>
                  <a:cubicBezTo>
                    <a:pt x="345830" y="487679"/>
                    <a:pt x="399757" y="515815"/>
                    <a:pt x="492369" y="534572"/>
                  </a:cubicBezTo>
                  <a:cubicBezTo>
                    <a:pt x="584981" y="553329"/>
                    <a:pt x="858129" y="534572"/>
                    <a:pt x="858129" y="534572"/>
                  </a:cubicBezTo>
                  <a:cubicBezTo>
                    <a:pt x="1053904" y="533400"/>
                    <a:pt x="1485313" y="569741"/>
                    <a:pt x="1667021" y="527538"/>
                  </a:cubicBezTo>
                  <a:cubicBezTo>
                    <a:pt x="1848729" y="485335"/>
                    <a:pt x="1896793" y="322384"/>
                    <a:pt x="1948375" y="281353"/>
                  </a:cubicBezTo>
                </a:path>
              </a:pathLst>
            </a:custGeom>
            <a:noFill/>
            <a:ln w="63500" cmpd="dbl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2" name="Picture 8" descr="http://www.gefen.com/sites/gefen.com/files/styles/product_featured/public/_/products/EXT-3G-HD-C_MAIN-10.jpg?itok=i6wEHrc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38286"/>
              <a:ext cx="846576" cy="84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「ION-E100-HD」の画像検索結果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169" y="655754"/>
              <a:ext cx="147489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フリーフォーム 6"/>
            <p:cNvSpPr/>
            <p:nvPr/>
          </p:nvSpPr>
          <p:spPr>
            <a:xfrm>
              <a:off x="2616591" y="1195754"/>
              <a:ext cx="738554" cy="466050"/>
            </a:xfrm>
            <a:custGeom>
              <a:avLst/>
              <a:gdLst>
                <a:gd name="connsiteX0" fmla="*/ 738554 w 738554"/>
                <a:gd name="connsiteY0" fmla="*/ 464234 h 466050"/>
                <a:gd name="connsiteX1" fmla="*/ 316523 w 738554"/>
                <a:gd name="connsiteY1" fmla="*/ 422031 h 466050"/>
                <a:gd name="connsiteX2" fmla="*/ 260252 w 738554"/>
                <a:gd name="connsiteY2" fmla="*/ 168812 h 466050"/>
                <a:gd name="connsiteX3" fmla="*/ 0 w 738554"/>
                <a:gd name="connsiteY3" fmla="*/ 0 h 46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554" h="466050">
                  <a:moveTo>
                    <a:pt x="738554" y="464234"/>
                  </a:moveTo>
                  <a:cubicBezTo>
                    <a:pt x="567397" y="467751"/>
                    <a:pt x="396240" y="471268"/>
                    <a:pt x="316523" y="422031"/>
                  </a:cubicBezTo>
                  <a:cubicBezTo>
                    <a:pt x="236806" y="372794"/>
                    <a:pt x="313006" y="239150"/>
                    <a:pt x="260252" y="168812"/>
                  </a:cubicBezTo>
                  <a:cubicBezTo>
                    <a:pt x="207498" y="98473"/>
                    <a:pt x="11723" y="28135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700610">
              <a:off x="2664981" y="1227250"/>
              <a:ext cx="7088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/>
                <a:t>Max 100m</a:t>
              </a:r>
              <a:endParaRPr kumimoji="1" lang="ja-JP" altLang="en-US" sz="800" dirty="0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981157" y="1322357"/>
              <a:ext cx="414997" cy="235777"/>
            </a:xfrm>
            <a:custGeom>
              <a:avLst/>
              <a:gdLst>
                <a:gd name="connsiteX0" fmla="*/ 0 w 414997"/>
                <a:gd name="connsiteY0" fmla="*/ 232123 h 235777"/>
                <a:gd name="connsiteX1" fmla="*/ 154745 w 414997"/>
                <a:gd name="connsiteY1" fmla="*/ 203988 h 235777"/>
                <a:gd name="connsiteX2" fmla="*/ 414997 w 414997"/>
                <a:gd name="connsiteY2" fmla="*/ 6 h 23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997" h="235777">
                  <a:moveTo>
                    <a:pt x="0" y="232123"/>
                  </a:moveTo>
                  <a:cubicBezTo>
                    <a:pt x="42789" y="237398"/>
                    <a:pt x="85579" y="242674"/>
                    <a:pt x="154745" y="203988"/>
                  </a:cubicBezTo>
                  <a:cubicBezTo>
                    <a:pt x="223911" y="165302"/>
                    <a:pt x="366933" y="-1166"/>
                    <a:pt x="414997" y="6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3501513">
              <a:off x="2471435" y="1619465"/>
              <a:ext cx="5960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/>
                <a:t>RS-485</a:t>
              </a:r>
              <a:endParaRPr kumimoji="1" lang="ja-JP" altLang="en-US" sz="8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932040" y="2780201"/>
            <a:ext cx="3306801" cy="1728072"/>
            <a:chOff x="1436180" y="2571750"/>
            <a:chExt cx="3306801" cy="1728072"/>
          </a:xfrm>
        </p:grpSpPr>
        <p:pic>
          <p:nvPicPr>
            <p:cNvPr id="1028" name="Picture 4" descr="「ION-R100」の画像検索結果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704" y="3219822"/>
              <a:ext cx="1400836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159" y="2571750"/>
              <a:ext cx="1694822" cy="1500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フリーフォーム 10"/>
            <p:cNvSpPr/>
            <p:nvPr/>
          </p:nvSpPr>
          <p:spPr>
            <a:xfrm>
              <a:off x="1436180" y="3114855"/>
              <a:ext cx="1714983" cy="1034064"/>
            </a:xfrm>
            <a:custGeom>
              <a:avLst/>
              <a:gdLst>
                <a:gd name="connsiteX0" fmla="*/ 420755 w 1714983"/>
                <a:gd name="connsiteY0" fmla="*/ 802997 h 1034064"/>
                <a:gd name="connsiteX1" fmla="*/ 434823 w 1714983"/>
                <a:gd name="connsiteY1" fmla="*/ 887403 h 1034064"/>
                <a:gd name="connsiteX2" fmla="*/ 188638 w 1714983"/>
                <a:gd name="connsiteY2" fmla="*/ 1028080 h 1034064"/>
                <a:gd name="connsiteX3" fmla="*/ 12792 w 1714983"/>
                <a:gd name="connsiteY3" fmla="*/ 669354 h 1034064"/>
                <a:gd name="connsiteX4" fmla="*/ 547365 w 1714983"/>
                <a:gd name="connsiteY4" fmla="*/ 106647 h 1034064"/>
                <a:gd name="connsiteX5" fmla="*/ 1081937 w 1714983"/>
                <a:gd name="connsiteY5" fmla="*/ 1139 h 1034064"/>
                <a:gd name="connsiteX6" fmla="*/ 1525069 w 1714983"/>
                <a:gd name="connsiteY6" fmla="*/ 127748 h 1034064"/>
                <a:gd name="connsiteX7" fmla="*/ 1714983 w 1714983"/>
                <a:gd name="connsiteY7" fmla="*/ 261391 h 103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983" h="1034064">
                  <a:moveTo>
                    <a:pt x="420755" y="802997"/>
                  </a:moveTo>
                  <a:cubicBezTo>
                    <a:pt x="447132" y="826443"/>
                    <a:pt x="473509" y="849889"/>
                    <a:pt x="434823" y="887403"/>
                  </a:cubicBezTo>
                  <a:cubicBezTo>
                    <a:pt x="396137" y="924917"/>
                    <a:pt x="258976" y="1064421"/>
                    <a:pt x="188638" y="1028080"/>
                  </a:cubicBezTo>
                  <a:cubicBezTo>
                    <a:pt x="118300" y="991739"/>
                    <a:pt x="-46996" y="822926"/>
                    <a:pt x="12792" y="669354"/>
                  </a:cubicBezTo>
                  <a:cubicBezTo>
                    <a:pt x="72580" y="515782"/>
                    <a:pt x="369174" y="218016"/>
                    <a:pt x="547365" y="106647"/>
                  </a:cubicBezTo>
                  <a:cubicBezTo>
                    <a:pt x="725556" y="-4722"/>
                    <a:pt x="918986" y="-2378"/>
                    <a:pt x="1081937" y="1139"/>
                  </a:cubicBezTo>
                  <a:cubicBezTo>
                    <a:pt x="1244888" y="4656"/>
                    <a:pt x="1419561" y="84373"/>
                    <a:pt x="1525069" y="127748"/>
                  </a:cubicBezTo>
                  <a:cubicBezTo>
                    <a:pt x="1630577" y="171123"/>
                    <a:pt x="1680986" y="236773"/>
                    <a:pt x="1714983" y="261391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フリーフォーム 13"/>
          <p:cNvSpPr/>
          <p:nvPr/>
        </p:nvSpPr>
        <p:spPr>
          <a:xfrm>
            <a:off x="5479366" y="1519573"/>
            <a:ext cx="688353" cy="2007183"/>
          </a:xfrm>
          <a:custGeom>
            <a:avLst/>
            <a:gdLst>
              <a:gd name="connsiteX0" fmla="*/ 668216 w 688353"/>
              <a:gd name="connsiteY0" fmla="*/ 2482948 h 2482948"/>
              <a:gd name="connsiteX1" fmla="*/ 668216 w 688353"/>
              <a:gd name="connsiteY1" fmla="*/ 1702191 h 2482948"/>
              <a:gd name="connsiteX2" fmla="*/ 682283 w 688353"/>
              <a:gd name="connsiteY2" fmla="*/ 829994 h 2482948"/>
              <a:gd name="connsiteX3" fmla="*/ 555674 w 688353"/>
              <a:gd name="connsiteY3" fmla="*/ 450166 h 2482948"/>
              <a:gd name="connsiteX4" fmla="*/ 0 w 688353"/>
              <a:gd name="connsiteY4" fmla="*/ 0 h 248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353" h="2482948">
                <a:moveTo>
                  <a:pt x="668216" y="2482948"/>
                </a:moveTo>
                <a:cubicBezTo>
                  <a:pt x="667043" y="2230315"/>
                  <a:pt x="665871" y="1977683"/>
                  <a:pt x="668216" y="1702191"/>
                </a:cubicBezTo>
                <a:cubicBezTo>
                  <a:pt x="670561" y="1426699"/>
                  <a:pt x="701040" y="1038665"/>
                  <a:pt x="682283" y="829994"/>
                </a:cubicBezTo>
                <a:cubicBezTo>
                  <a:pt x="663526" y="621323"/>
                  <a:pt x="669388" y="588498"/>
                  <a:pt x="555674" y="450166"/>
                </a:cubicBezTo>
                <a:cubicBezTo>
                  <a:pt x="441960" y="311834"/>
                  <a:pt x="89095" y="65649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3074424">
            <a:off x="5842274" y="1825363"/>
            <a:ext cx="650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/>
              <a:t>IP Network</a:t>
            </a:r>
            <a:endParaRPr kumimoji="1" lang="ja-JP" altLang="en-US" sz="800" dirty="0"/>
          </a:p>
        </p:txBody>
      </p:sp>
      <p:sp>
        <p:nvSpPr>
          <p:cNvPr id="17" name="フリーフォーム 16"/>
          <p:cNvSpPr/>
          <p:nvPr/>
        </p:nvSpPr>
        <p:spPr>
          <a:xfrm>
            <a:off x="6281225" y="3543464"/>
            <a:ext cx="277623" cy="911761"/>
          </a:xfrm>
          <a:custGeom>
            <a:avLst/>
            <a:gdLst>
              <a:gd name="connsiteX0" fmla="*/ 0 w 277623"/>
              <a:gd name="connsiteY0" fmla="*/ 18462 h 911761"/>
              <a:gd name="connsiteX1" fmla="*/ 196947 w 277623"/>
              <a:gd name="connsiteY1" fmla="*/ 11428 h 911761"/>
              <a:gd name="connsiteX2" fmla="*/ 246184 w 277623"/>
              <a:gd name="connsiteY2" fmla="*/ 152105 h 911761"/>
              <a:gd name="connsiteX3" fmla="*/ 274320 w 277623"/>
              <a:gd name="connsiteY3" fmla="*/ 454561 h 911761"/>
              <a:gd name="connsiteX4" fmla="*/ 168812 w 277623"/>
              <a:gd name="connsiteY4" fmla="*/ 679644 h 911761"/>
              <a:gd name="connsiteX5" fmla="*/ 253218 w 277623"/>
              <a:gd name="connsiteY5" fmla="*/ 911761 h 91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623" h="911761">
                <a:moveTo>
                  <a:pt x="0" y="18462"/>
                </a:moveTo>
                <a:cubicBezTo>
                  <a:pt x="77958" y="3808"/>
                  <a:pt x="155916" y="-10846"/>
                  <a:pt x="196947" y="11428"/>
                </a:cubicBezTo>
                <a:cubicBezTo>
                  <a:pt x="237978" y="33702"/>
                  <a:pt x="233289" y="78250"/>
                  <a:pt x="246184" y="152105"/>
                </a:cubicBezTo>
                <a:cubicBezTo>
                  <a:pt x="259079" y="225960"/>
                  <a:pt x="287215" y="366638"/>
                  <a:pt x="274320" y="454561"/>
                </a:cubicBezTo>
                <a:cubicBezTo>
                  <a:pt x="261425" y="542484"/>
                  <a:pt x="172329" y="603444"/>
                  <a:pt x="168812" y="679644"/>
                </a:cubicBezTo>
                <a:cubicBezTo>
                  <a:pt x="165295" y="755844"/>
                  <a:pt x="236806" y="871903"/>
                  <a:pt x="253218" y="911761"/>
                </a:cubicBezTo>
              </a:path>
            </a:pathLst>
          </a:custGeom>
          <a:noFill/>
          <a:ln w="63500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 rot="18635537">
            <a:off x="4888130" y="1894927"/>
            <a:ext cx="11797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HDMI IP Encoder</a:t>
            </a:r>
          </a:p>
          <a:p>
            <a:r>
              <a:rPr kumimoji="1" lang="en-US" altLang="ja-JP" sz="1050" dirty="0" smtClean="0"/>
              <a:t>ION-E100-HD</a:t>
            </a:r>
            <a:endParaRPr kumimoji="1" lang="ja-JP" altLang="en-US" sz="1050" dirty="0"/>
          </a:p>
        </p:txBody>
      </p:sp>
      <p:sp>
        <p:nvSpPr>
          <p:cNvPr id="25" name="テキスト ボックス 24"/>
          <p:cNvSpPr txBox="1"/>
          <p:nvPr/>
        </p:nvSpPr>
        <p:spPr>
          <a:xfrm rot="19224372">
            <a:off x="4663220" y="3319008"/>
            <a:ext cx="1388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HDMI IP Decoder</a:t>
            </a:r>
          </a:p>
          <a:p>
            <a:r>
              <a:rPr kumimoji="1" lang="en-US" altLang="ja-JP" sz="1050" dirty="0" smtClean="0"/>
              <a:t>ION-R100</a:t>
            </a:r>
            <a:endParaRPr kumimoji="1" lang="ja-JP" altLang="en-US" sz="1050" dirty="0"/>
          </a:p>
        </p:txBody>
      </p:sp>
      <p:pic>
        <p:nvPicPr>
          <p:cNvPr id="26" name="Picture 9" descr="「javatel」の画像検索結果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51" y="4129438"/>
            <a:ext cx="1329580" cy="76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0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ja-JP" altLang="en-US" dirty="0" smtClean="0"/>
              <a:t>⑦ </a:t>
            </a:r>
            <a:r>
              <a:rPr lang="en-US" altLang="ja-JP" dirty="0" smtClean="0"/>
              <a:t>VMS 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Genetec </a:t>
            </a:r>
            <a:r>
              <a:rPr lang="en-US" altLang="ja-JP" sz="3200" dirty="0" err="1" smtClean="0">
                <a:solidFill>
                  <a:srgbClr val="7030A0"/>
                </a:solidFill>
              </a:rPr>
              <a:t>vs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Milestone</a:t>
            </a:r>
            <a:endParaRPr kumimoji="1" lang="ja-JP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43608" y="1526470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Genetec</a:t>
            </a:r>
            <a:r>
              <a:rPr lang="ja-JP" altLang="en-US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は</a:t>
            </a:r>
            <a:r>
              <a:rPr lang="ja-JP" alt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ネイティブフェールオーバー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をサポート</a:t>
            </a:r>
          </a:p>
          <a:p>
            <a:endParaRPr lang="ja-JP" altLang="en-US" dirty="0">
              <a:latin typeface="Arial" pitchFamily="34" charset="0"/>
              <a:ea typeface="HGSｺﾞｼｯｸM" pitchFamily="50" charset="-128"/>
              <a:cs typeface="Arial" pitchFamily="34" charset="0"/>
            </a:endParaRPr>
          </a:p>
          <a:p>
            <a:r>
              <a:rPr lang="en-US" altLang="ja-JP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Milestone</a:t>
            </a:r>
            <a:r>
              <a:rPr lang="ja-JP" altLang="en-US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は</a:t>
            </a:r>
            <a:r>
              <a:rPr lang="ja-JP" altLang="en-US" dirty="0">
                <a:latin typeface="Arial" pitchFamily="34" charset="0"/>
                <a:cs typeface="Arial" pitchFamily="34" charset="0"/>
              </a:rPr>
              <a:t>サードパーティオプションを使用する必要が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あります</a:t>
            </a:r>
          </a:p>
          <a:p>
            <a:r>
              <a:rPr lang="ja-JP" altLang="en-US" dirty="0">
                <a:latin typeface="Arial" pitchFamily="34" charset="0"/>
                <a:ea typeface="HGSｺﾞｼｯｸM" pitchFamily="50" charset="-128"/>
                <a:cs typeface="Arial" pitchFamily="34" charset="0"/>
              </a:rPr>
              <a:t>　</a:t>
            </a:r>
            <a:r>
              <a:rPr lang="ja-JP" altLang="en-US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一般にクラスタリングと呼ばれる手法です。</a:t>
            </a:r>
          </a:p>
          <a:p>
            <a:r>
              <a:rPr lang="ja-JP" altLang="en-US" dirty="0">
                <a:latin typeface="Arial" pitchFamily="34" charset="0"/>
                <a:ea typeface="HGSｺﾞｼｯｸM" pitchFamily="50" charset="-128"/>
                <a:cs typeface="Arial" pitchFamily="34" charset="0"/>
              </a:rPr>
              <a:t>　</a:t>
            </a:r>
            <a:r>
              <a:rPr lang="en-US" altLang="ja-JP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Genetec</a:t>
            </a:r>
            <a:r>
              <a:rPr lang="ja-JP" altLang="en-US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でもこの手法がサポートされていますが高価です。</a:t>
            </a:r>
            <a:endParaRPr lang="ja-JP" altLang="en-US" dirty="0">
              <a:latin typeface="Arial" pitchFamily="34" charset="0"/>
              <a:ea typeface="HGSｺﾞｼｯｸM" pitchFamily="50" charset="-128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87839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フェイルオーバーオプション　</a:t>
            </a:r>
            <a:r>
              <a:rPr kumimoji="1" lang="en-US" altLang="ja-JP" sz="2400" dirty="0" smtClean="0"/>
              <a:t>FOV</a:t>
            </a:r>
            <a:endParaRPr kumimoji="1" lang="ja-JP" altLang="en-US" sz="2400" dirty="0"/>
          </a:p>
        </p:txBody>
      </p:sp>
      <p:pic>
        <p:nvPicPr>
          <p:cNvPr id="8" name="Picture 9" descr="「javatel」の画像検索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899591" y="3291830"/>
            <a:ext cx="7854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一台のサーバーが故障したらすべての機能は停止する。これが受け入れられない市場は多産存在します。　また、保守コストにおいても</a:t>
            </a:r>
            <a:r>
              <a:rPr kumimoji="1" lang="en-US" altLang="ja-JP" sz="1400" dirty="0" smtClean="0"/>
              <a:t>FOV</a:t>
            </a:r>
            <a:r>
              <a:rPr kumimoji="1" lang="ja-JP" altLang="en-US" sz="1400" dirty="0" smtClean="0"/>
              <a:t>がない場合は割高です。</a:t>
            </a:r>
          </a:p>
          <a:p>
            <a:r>
              <a:rPr lang="ja-JP" altLang="en-US" sz="1400" dirty="0"/>
              <a:t>クラスタリング</a:t>
            </a:r>
            <a:r>
              <a:rPr lang="ja-JP" altLang="en-US" sz="1400" dirty="0" smtClean="0"/>
              <a:t>はシェアードストレージを要求する、高度な</a:t>
            </a:r>
            <a:r>
              <a:rPr lang="en-US" altLang="ja-JP" sz="1400" dirty="0" smtClean="0"/>
              <a:t>FOV</a:t>
            </a:r>
            <a:r>
              <a:rPr lang="ja-JP" altLang="en-US" sz="1400" dirty="0" smtClean="0"/>
              <a:t>を構築できますが、非常に効果です。また、その経験がある</a:t>
            </a:r>
            <a:r>
              <a:rPr lang="en-US" altLang="ja-JP" sz="1400" dirty="0" err="1" smtClean="0"/>
              <a:t>SIer</a:t>
            </a:r>
            <a:r>
              <a:rPr lang="ja-JP" altLang="en-US" sz="1400" dirty="0" smtClean="0"/>
              <a:t>も少なく高額です。</a:t>
            </a:r>
          </a:p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Genetec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の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FOV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は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Security-Center</a:t>
            </a:r>
            <a:r>
              <a:rPr kumimoji="1" lang="ja-JP" altLang="en-US" sz="1400" dirty="0" smtClean="0"/>
              <a:t>それ自身にビルトインされ特別なハードウェアも不要でマウスクリックだけで実現します。</a:t>
            </a:r>
            <a:endParaRPr kumimoji="1" lang="ja-JP" altLang="en-US" sz="1400" dirty="0"/>
          </a:p>
        </p:txBody>
      </p:sp>
      <p:pic>
        <p:nvPicPr>
          <p:cNvPr id="1026" name="Picture 2" descr="「Genetec Failover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5981"/>
            <a:ext cx="2255912" cy="134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0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ja-JP" altLang="en-US" dirty="0" smtClean="0"/>
              <a:t>⑦ </a:t>
            </a:r>
            <a:r>
              <a:rPr lang="en-US" altLang="ja-JP" dirty="0" smtClean="0"/>
              <a:t>VMS 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Genetec </a:t>
            </a:r>
            <a:r>
              <a:rPr lang="en-US" altLang="ja-JP" sz="3200" dirty="0" err="1" smtClean="0">
                <a:solidFill>
                  <a:srgbClr val="7030A0"/>
                </a:solidFill>
              </a:rPr>
              <a:t>vs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Milestone</a:t>
            </a:r>
            <a:endParaRPr kumimoji="1" lang="ja-JP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43608" y="185167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Genetec</a:t>
            </a:r>
            <a:r>
              <a:rPr lang="ja-JP" altLang="en-US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は</a:t>
            </a:r>
            <a:r>
              <a:rPr lang="en-US" altLang="ja-JP" dirty="0"/>
              <a:t>ESRI</a:t>
            </a:r>
            <a:r>
              <a:rPr lang="ja-JP" altLang="en-US" dirty="0"/>
              <a:t>マッピングのサポートと外部</a:t>
            </a:r>
            <a:r>
              <a:rPr lang="en-US" altLang="ja-JP" dirty="0"/>
              <a:t>GIS</a:t>
            </a:r>
            <a:r>
              <a:rPr lang="ja-JP" altLang="en-US" dirty="0"/>
              <a:t>サーバの</a:t>
            </a:r>
            <a:r>
              <a:rPr lang="ja-JP" altLang="en-US" dirty="0" smtClean="0"/>
              <a:t>使用をサポート</a:t>
            </a:r>
          </a:p>
          <a:p>
            <a:r>
              <a:rPr lang="ja-JP" altLang="en-US" dirty="0" smtClean="0"/>
              <a:t>また、高度な</a:t>
            </a:r>
            <a:r>
              <a:rPr lang="en-US" altLang="ja-JP" dirty="0" smtClean="0"/>
              <a:t>Map SDK</a:t>
            </a:r>
            <a:r>
              <a:rPr lang="ja-JP" altLang="en-US" dirty="0" smtClean="0"/>
              <a:t>によるカスタムインテグレーションが可能。</a:t>
            </a:r>
            <a:endParaRPr lang="en-US" altLang="ja-JP" dirty="0" smtClean="0"/>
          </a:p>
          <a:p>
            <a:endParaRPr lang="ja-JP" altLang="en-US" dirty="0">
              <a:latin typeface="Arial" pitchFamily="34" charset="0"/>
              <a:ea typeface="HGSｺﾞｼｯｸM" pitchFamily="50" charset="-128"/>
              <a:cs typeface="Arial" pitchFamily="34" charset="0"/>
            </a:endParaRPr>
          </a:p>
          <a:p>
            <a:r>
              <a:rPr lang="en-US" altLang="ja-JP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Milestone</a:t>
            </a:r>
            <a:r>
              <a:rPr lang="ja-JP" altLang="en-US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は独自仕様のみ</a:t>
            </a:r>
            <a:endParaRPr lang="ja-JP" altLang="en-US" dirty="0">
              <a:latin typeface="Arial" pitchFamily="34" charset="0"/>
              <a:ea typeface="HGSｺﾞｼｯｸM" pitchFamily="50" charset="-128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20359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高度な</a:t>
            </a:r>
            <a:r>
              <a:rPr kumimoji="1" lang="en-US" altLang="ja-JP" sz="2400" dirty="0" smtClean="0"/>
              <a:t>Map</a:t>
            </a:r>
            <a:r>
              <a:rPr kumimoji="1" lang="ja-JP" altLang="en-US" sz="2400" dirty="0" smtClean="0"/>
              <a:t>オプション</a:t>
            </a:r>
            <a:endParaRPr kumimoji="1" lang="ja-JP" altLang="en-US" sz="2400" dirty="0"/>
          </a:p>
        </p:txBody>
      </p:sp>
      <p:pic>
        <p:nvPicPr>
          <p:cNvPr id="8" name="Picture 9" descr="「javatel」の画像検索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51833"/>
            <a:ext cx="4136008" cy="232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652120" y="401191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Genetec Plan Manager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0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ja-JP" altLang="en-US" dirty="0" smtClean="0"/>
              <a:t>⑦ </a:t>
            </a:r>
            <a:r>
              <a:rPr lang="en-US" altLang="ja-JP" dirty="0" smtClean="0"/>
              <a:t>VMS 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Genetec </a:t>
            </a:r>
            <a:r>
              <a:rPr lang="en-US" altLang="ja-JP" sz="3200" dirty="0" err="1" smtClean="0">
                <a:solidFill>
                  <a:srgbClr val="7030A0"/>
                </a:solidFill>
              </a:rPr>
              <a:t>vs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Milestone</a:t>
            </a:r>
            <a:endParaRPr kumimoji="1" lang="ja-JP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43608" y="185167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Genetec</a:t>
            </a:r>
            <a:r>
              <a:rPr lang="ja-JP" altLang="en-US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は</a:t>
            </a:r>
            <a:r>
              <a:rPr lang="en-US" altLang="ja-JP" dirty="0" smtClean="0">
                <a:solidFill>
                  <a:srgbClr val="00B0F0"/>
                </a:solidFill>
                <a:latin typeface="Arial" pitchFamily="34" charset="0"/>
                <a:ea typeface="HGSｺﾞｼｯｸM" pitchFamily="50" charset="-128"/>
                <a:cs typeface="Arial" pitchFamily="34" charset="0"/>
              </a:rPr>
              <a:t>AES 256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endParaRPr lang="ja-JP" altLang="en-US" dirty="0">
              <a:latin typeface="Arial" pitchFamily="34" charset="0"/>
              <a:ea typeface="HGSｺﾞｼｯｸM" pitchFamily="50" charset="-128"/>
              <a:cs typeface="Arial" pitchFamily="34" charset="0"/>
            </a:endParaRPr>
          </a:p>
          <a:p>
            <a:r>
              <a:rPr lang="en-US" altLang="ja-JP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Milestone</a:t>
            </a:r>
            <a:r>
              <a:rPr lang="ja-JP" altLang="en-US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は</a:t>
            </a:r>
            <a:r>
              <a:rPr lang="en-US" altLang="ja-JP" dirty="0" smtClean="0">
                <a:solidFill>
                  <a:srgbClr val="C00000"/>
                </a:solidFill>
                <a:latin typeface="Arial" pitchFamily="34" charset="0"/>
                <a:ea typeface="HGSｺﾞｼｯｸM" pitchFamily="50" charset="-128"/>
                <a:cs typeface="Arial" pitchFamily="34" charset="0"/>
              </a:rPr>
              <a:t>DES 56</a:t>
            </a:r>
            <a:endParaRPr lang="ja-JP" altLang="en-US" dirty="0">
              <a:solidFill>
                <a:srgbClr val="C00000"/>
              </a:solidFill>
              <a:latin typeface="Arial" pitchFamily="34" charset="0"/>
              <a:ea typeface="HGSｺﾞｼｯｸM" pitchFamily="50" charset="-128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20359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録画ビデオの暗号化オプション</a:t>
            </a:r>
            <a:endParaRPr kumimoji="1" lang="ja-JP" altLang="en-US" sz="2400" dirty="0"/>
          </a:p>
        </p:txBody>
      </p:sp>
      <p:pic>
        <p:nvPicPr>
          <p:cNvPr id="8" name="Picture 9" descr="「javatel」の画像検索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580112" y="987574"/>
            <a:ext cx="33843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米国政府で</a:t>
            </a:r>
            <a:r>
              <a:rPr lang="ja-JP" altLang="en-US" sz="1200" dirty="0">
                <a:solidFill>
                  <a:srgbClr val="C00000"/>
                </a:solidFill>
              </a:rPr>
              <a:t>かつて</a:t>
            </a:r>
            <a:r>
              <a:rPr lang="ja-JP" altLang="en-US" sz="1200" dirty="0"/>
              <a:t>標準としていた共通鍵方式の暗号化規格「</a:t>
            </a:r>
            <a:r>
              <a:rPr lang="en-US" altLang="ja-JP" sz="1200" dirty="0">
                <a:solidFill>
                  <a:srgbClr val="C00000"/>
                </a:solidFill>
              </a:rPr>
              <a:t>DES</a:t>
            </a:r>
            <a:r>
              <a:rPr lang="ja-JP" altLang="en-US" sz="1200" dirty="0"/>
              <a:t>（</a:t>
            </a:r>
            <a:r>
              <a:rPr lang="en-US" altLang="ja-JP" sz="1200" dirty="0"/>
              <a:t>Data Encryption Standard</a:t>
            </a:r>
            <a:r>
              <a:rPr lang="ja-JP" altLang="en-US" sz="1200" dirty="0"/>
              <a:t>）」が採用されたのは</a:t>
            </a:r>
            <a:r>
              <a:rPr lang="en-US" altLang="ja-JP" sz="1200" dirty="0"/>
              <a:t>1976</a:t>
            </a:r>
            <a:r>
              <a:rPr lang="ja-JP" altLang="en-US" sz="1200" dirty="0"/>
              <a:t>年。その後のコンピュータの進化、高性能化や、暗号理論の発展などもあり、</a:t>
            </a:r>
            <a:r>
              <a:rPr lang="en-US" altLang="ja-JP" sz="1200" dirty="0">
                <a:solidFill>
                  <a:srgbClr val="C00000"/>
                </a:solidFill>
              </a:rPr>
              <a:t>DES</a:t>
            </a:r>
            <a:r>
              <a:rPr lang="ja-JP" altLang="en-US" sz="1200" dirty="0">
                <a:solidFill>
                  <a:srgbClr val="C00000"/>
                </a:solidFill>
              </a:rPr>
              <a:t>の信頼性は年々低下していきました。</a:t>
            </a:r>
            <a:r>
              <a:rPr lang="ja-JP" altLang="en-US" sz="1200" dirty="0"/>
              <a:t>そこで、</a:t>
            </a:r>
            <a:r>
              <a:rPr lang="en-US" altLang="ja-JP" sz="1200" dirty="0"/>
              <a:t>NIST</a:t>
            </a:r>
            <a:r>
              <a:rPr lang="ja-JP" altLang="en-US" sz="1200" dirty="0"/>
              <a:t>（米国標準技術研究所）が「今後</a:t>
            </a:r>
            <a:r>
              <a:rPr lang="en-US" altLang="ja-JP" sz="1200" dirty="0"/>
              <a:t>30</a:t>
            </a:r>
            <a:r>
              <a:rPr lang="ja-JP" altLang="en-US" sz="1200" dirty="0"/>
              <a:t>年以上の使用に耐えられる」次世代の暗号化方式を公募し、評価・選定によって次世代暗号として</a:t>
            </a:r>
            <a:r>
              <a:rPr lang="en-US" altLang="ja-JP" sz="1200" dirty="0"/>
              <a:t>2001</a:t>
            </a:r>
            <a:r>
              <a:rPr lang="ja-JP" altLang="en-US" sz="1200" dirty="0"/>
              <a:t>年に策定されたのが「</a:t>
            </a:r>
            <a:r>
              <a:rPr lang="en-US" altLang="ja-JP" sz="1200" dirty="0">
                <a:solidFill>
                  <a:srgbClr val="0070C0"/>
                </a:solidFill>
              </a:rPr>
              <a:t>AES</a:t>
            </a:r>
            <a:r>
              <a:rPr lang="ja-JP" altLang="en-US" sz="1200" dirty="0">
                <a:solidFill>
                  <a:srgbClr val="0070C0"/>
                </a:solidFill>
              </a:rPr>
              <a:t>（</a:t>
            </a:r>
            <a:r>
              <a:rPr lang="en-US" altLang="ja-JP" sz="1200" dirty="0">
                <a:solidFill>
                  <a:srgbClr val="0070C0"/>
                </a:solidFill>
              </a:rPr>
              <a:t>Advanced Encryption Standard</a:t>
            </a:r>
            <a:r>
              <a:rPr lang="ja-JP" altLang="en-US" sz="1200" dirty="0">
                <a:solidFill>
                  <a:srgbClr val="0070C0"/>
                </a:solidFill>
              </a:rPr>
              <a:t>）</a:t>
            </a:r>
            <a:r>
              <a:rPr lang="ja-JP" altLang="en-US" sz="1200" dirty="0"/>
              <a:t>」です。</a:t>
            </a:r>
          </a:p>
          <a:p>
            <a:r>
              <a:rPr lang="en-US" altLang="ja-JP" sz="1200" dirty="0"/>
              <a:t>AES</a:t>
            </a:r>
            <a:r>
              <a:rPr lang="ja-JP" altLang="en-US" sz="1200" dirty="0"/>
              <a:t>は、原理こそ</a:t>
            </a:r>
            <a:r>
              <a:rPr lang="en-US" altLang="ja-JP" sz="1200" dirty="0"/>
              <a:t>DES</a:t>
            </a:r>
            <a:r>
              <a:rPr lang="ja-JP" altLang="en-US" sz="1200" dirty="0"/>
              <a:t>と同じですが、</a:t>
            </a:r>
            <a:r>
              <a:rPr lang="en-US" altLang="ja-JP" sz="1200" dirty="0">
                <a:solidFill>
                  <a:srgbClr val="C00000"/>
                </a:solidFill>
              </a:rPr>
              <a:t>DES</a:t>
            </a:r>
            <a:r>
              <a:rPr lang="ja-JP" altLang="en-US" sz="1200" dirty="0">
                <a:solidFill>
                  <a:srgbClr val="C00000"/>
                </a:solidFill>
              </a:rPr>
              <a:t>の</a:t>
            </a:r>
            <a:r>
              <a:rPr lang="en-US" altLang="ja-JP" sz="1200" dirty="0">
                <a:solidFill>
                  <a:srgbClr val="C00000"/>
                </a:solidFill>
              </a:rPr>
              <a:t>56bit</a:t>
            </a:r>
            <a:r>
              <a:rPr lang="ja-JP" altLang="en-US" sz="1200" dirty="0">
                <a:solidFill>
                  <a:srgbClr val="C00000"/>
                </a:solidFill>
              </a:rPr>
              <a:t>鍵</a:t>
            </a:r>
            <a:r>
              <a:rPr lang="ja-JP" altLang="en-US" sz="1200" dirty="0"/>
              <a:t>より</a:t>
            </a:r>
            <a:r>
              <a:rPr lang="ja-JP" altLang="en-US" sz="1200" dirty="0">
                <a:solidFill>
                  <a:srgbClr val="0070C0"/>
                </a:solidFill>
              </a:rPr>
              <a:t>長い</a:t>
            </a:r>
            <a:r>
              <a:rPr lang="en-US" altLang="ja-JP" sz="1200" dirty="0">
                <a:solidFill>
                  <a:srgbClr val="0070C0"/>
                </a:solidFill>
              </a:rPr>
              <a:t>128bit</a:t>
            </a:r>
            <a:r>
              <a:rPr lang="ja-JP" altLang="en-US" sz="1200" dirty="0" err="1">
                <a:solidFill>
                  <a:srgbClr val="0070C0"/>
                </a:solidFill>
              </a:rPr>
              <a:t>、</a:t>
            </a:r>
            <a:r>
              <a:rPr lang="en-US" altLang="ja-JP" sz="1200" dirty="0">
                <a:solidFill>
                  <a:srgbClr val="0070C0"/>
                </a:solidFill>
              </a:rPr>
              <a:t>192bit</a:t>
            </a:r>
            <a:r>
              <a:rPr lang="ja-JP" altLang="en-US" sz="1200" dirty="0" err="1">
                <a:solidFill>
                  <a:srgbClr val="0070C0"/>
                </a:solidFill>
              </a:rPr>
              <a:t>、</a:t>
            </a:r>
            <a:r>
              <a:rPr lang="en-US" altLang="ja-JP" sz="1200" dirty="0">
                <a:solidFill>
                  <a:srgbClr val="0070C0"/>
                </a:solidFill>
              </a:rPr>
              <a:t>256bit</a:t>
            </a:r>
            <a:r>
              <a:rPr lang="ja-JP" altLang="en-US" sz="1200" dirty="0">
                <a:solidFill>
                  <a:srgbClr val="0070C0"/>
                </a:solidFill>
              </a:rPr>
              <a:t>の</a:t>
            </a:r>
            <a:r>
              <a:rPr lang="en-US" altLang="ja-JP" sz="1200" dirty="0">
                <a:solidFill>
                  <a:srgbClr val="0070C0"/>
                </a:solidFill>
              </a:rPr>
              <a:t>3</a:t>
            </a:r>
            <a:r>
              <a:rPr lang="ja-JP" altLang="en-US" sz="1200" dirty="0">
                <a:solidFill>
                  <a:srgbClr val="0070C0"/>
                </a:solidFill>
              </a:rPr>
              <a:t>通りの鍵が利用可能</a:t>
            </a:r>
            <a:r>
              <a:rPr lang="ja-JP" altLang="en-US" sz="1200" dirty="0"/>
              <a:t>で、</a:t>
            </a:r>
            <a:r>
              <a:rPr lang="en-US" altLang="ja-JP" sz="1200" dirty="0"/>
              <a:t>DES</a:t>
            </a:r>
            <a:r>
              <a:rPr lang="ja-JP" altLang="en-US" sz="1200" dirty="0"/>
              <a:t>を三重にかけるトリプル</a:t>
            </a:r>
            <a:r>
              <a:rPr lang="en-US" altLang="ja-JP" sz="1200" dirty="0"/>
              <a:t>DES</a:t>
            </a:r>
            <a:r>
              <a:rPr lang="ja-JP" altLang="en-US" sz="1200" dirty="0"/>
              <a:t>などよりも高い強度を実現しています。鍵長とは、暗号化に用いる鍵が取り得るパターン数、データ量のことです。例えば、</a:t>
            </a:r>
            <a:r>
              <a:rPr lang="en-US" altLang="ja-JP" sz="1200" dirty="0"/>
              <a:t>128bit</a:t>
            </a:r>
            <a:r>
              <a:rPr lang="ja-JP" altLang="en-US" sz="1200" dirty="0"/>
              <a:t>なら</a:t>
            </a:r>
            <a:r>
              <a:rPr lang="en-US" altLang="ja-JP" sz="1200" dirty="0"/>
              <a:t>2</a:t>
            </a:r>
            <a:r>
              <a:rPr lang="ja-JP" altLang="en-US" sz="1200" dirty="0"/>
              <a:t>の</a:t>
            </a:r>
            <a:r>
              <a:rPr lang="en-US" altLang="ja-JP" sz="1200" dirty="0"/>
              <a:t>128</a:t>
            </a:r>
            <a:r>
              <a:rPr lang="ja-JP" altLang="en-US" sz="1200" dirty="0"/>
              <a:t>乗、</a:t>
            </a:r>
            <a:r>
              <a:rPr lang="en-US" altLang="ja-JP" sz="1200" dirty="0"/>
              <a:t>256bit</a:t>
            </a:r>
            <a:r>
              <a:rPr lang="ja-JP" altLang="en-US" sz="1200" dirty="0"/>
              <a:t>なら</a:t>
            </a:r>
            <a:r>
              <a:rPr lang="en-US" altLang="ja-JP" sz="1200" dirty="0"/>
              <a:t>2</a:t>
            </a:r>
            <a:r>
              <a:rPr lang="ja-JP" altLang="en-US" sz="1200" dirty="0"/>
              <a:t>の</a:t>
            </a:r>
            <a:r>
              <a:rPr lang="en-US" altLang="ja-JP" sz="1200" dirty="0"/>
              <a:t>256</a:t>
            </a:r>
            <a:r>
              <a:rPr lang="ja-JP" altLang="en-US" sz="1200" dirty="0"/>
              <a:t>乗のパターン数を持つことになり、数字が大きいほど鍵の解析に対して高い強度を発揮します。</a:t>
            </a:r>
          </a:p>
          <a:p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1640" y="329183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DES 56</a:t>
            </a:r>
            <a:r>
              <a:rPr kumimoji="1" lang="ja-JP" altLang="en-US" dirty="0" smtClean="0"/>
              <a:t>は暗号として国際裁判証拠映像では</a:t>
            </a:r>
            <a:r>
              <a:rPr kumimoji="1" lang="en-US" altLang="ja-JP" dirty="0" smtClean="0"/>
              <a:t>NG</a:t>
            </a:r>
            <a:r>
              <a:rPr kumimoji="1" lang="ja-JP" altLang="en-US" dirty="0" smtClean="0"/>
              <a:t>対象です。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203848" y="1563638"/>
            <a:ext cx="345638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19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ja-JP" altLang="en-US" dirty="0" smtClean="0"/>
              <a:t>⑦ </a:t>
            </a:r>
            <a:r>
              <a:rPr lang="en-US" altLang="ja-JP" dirty="0" smtClean="0"/>
              <a:t>VMS 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Genetec </a:t>
            </a:r>
            <a:r>
              <a:rPr lang="en-US" altLang="ja-JP" sz="3200" dirty="0" err="1" smtClean="0">
                <a:solidFill>
                  <a:srgbClr val="7030A0"/>
                </a:solidFill>
              </a:rPr>
              <a:t>vs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Milestone</a:t>
            </a:r>
            <a:endParaRPr kumimoji="1" lang="ja-JP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43608" y="185167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Genetec</a:t>
            </a:r>
            <a:r>
              <a:rPr lang="ja-JP" altLang="en-US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は</a:t>
            </a:r>
            <a:r>
              <a:rPr lang="ja-JP" altLang="en-US" dirty="0"/>
              <a:t>他のローカルまたはリモートユーザーとビデオの壁とビデオタイルを共有する場合、アクセス許可が維持されます </a:t>
            </a:r>
            <a:r>
              <a:rPr lang="en-US" altLang="ja-JP" dirty="0"/>
              <a:t>(</a:t>
            </a:r>
            <a:r>
              <a:rPr lang="ja-JP" altLang="en-US" dirty="0"/>
              <a:t>つまり、他のユーザーは、それが表示</a:t>
            </a:r>
            <a:r>
              <a:rPr lang="ja-JP" altLang="en-US" dirty="0" err="1"/>
              <a:t>されません</a:t>
            </a:r>
            <a:r>
              <a:rPr lang="ja-JP" altLang="en-US" dirty="0"/>
              <a:t>ストリームを参照するためのアクセス許可を持っていない場合</a:t>
            </a:r>
            <a:r>
              <a:rPr lang="en-US" altLang="ja-JP" dirty="0"/>
              <a:t>)</a:t>
            </a:r>
            <a:endParaRPr lang="en-US" altLang="ja-JP" dirty="0" smtClean="0"/>
          </a:p>
          <a:p>
            <a:endParaRPr lang="ja-JP" altLang="en-US" dirty="0">
              <a:latin typeface="Arial" pitchFamily="34" charset="0"/>
              <a:ea typeface="HGSｺﾞｼｯｸM" pitchFamily="50" charset="-128"/>
              <a:cs typeface="Arial" pitchFamily="34" charset="0"/>
            </a:endParaRPr>
          </a:p>
          <a:p>
            <a:r>
              <a:rPr lang="en-US" altLang="ja-JP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Milestone</a:t>
            </a:r>
            <a:r>
              <a:rPr lang="ja-JP" altLang="en-US" dirty="0" smtClean="0">
                <a:latin typeface="Arial" pitchFamily="34" charset="0"/>
                <a:ea typeface="HGSｺﾞｼｯｸM" pitchFamily="50" charset="-128"/>
                <a:cs typeface="Arial" pitchFamily="34" charset="0"/>
              </a:rPr>
              <a:t>は上記のレベルを管理できる仕組みがない。</a:t>
            </a:r>
            <a:endParaRPr lang="ja-JP" altLang="en-US" dirty="0">
              <a:latin typeface="Arial" pitchFamily="34" charset="0"/>
              <a:ea typeface="HGSｺﾞｼｯｸM" pitchFamily="50" charset="-128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20359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アクセス権限</a:t>
            </a:r>
            <a:endParaRPr kumimoji="1" lang="ja-JP" altLang="en-US" sz="2400" dirty="0"/>
          </a:p>
        </p:txBody>
      </p:sp>
      <p:pic>
        <p:nvPicPr>
          <p:cNvPr id="8" name="Picture 9" descr="「javatel」の画像検索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4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ja-JP" altLang="en-US" dirty="0" smtClean="0"/>
              <a:t>⑦ </a:t>
            </a:r>
            <a:r>
              <a:rPr lang="en-US" altLang="ja-JP" dirty="0" smtClean="0"/>
              <a:t>VMS 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Genetec </a:t>
            </a:r>
            <a:r>
              <a:rPr lang="en-US" altLang="ja-JP" sz="3200" dirty="0" err="1" smtClean="0">
                <a:solidFill>
                  <a:srgbClr val="7030A0"/>
                </a:solidFill>
              </a:rPr>
              <a:t>vs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Milestone</a:t>
            </a:r>
            <a:endParaRPr kumimoji="1" lang="ja-JP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20359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次</a:t>
            </a:r>
            <a:r>
              <a:rPr lang="ja-JP" altLang="en-US" sz="2400" dirty="0" smtClean="0"/>
              <a:t>世代ビデオアクセラレーション</a:t>
            </a:r>
            <a:endParaRPr kumimoji="1" lang="ja-JP" altLang="en-US" sz="2400" dirty="0"/>
          </a:p>
        </p:txBody>
      </p:sp>
      <p:pic>
        <p:nvPicPr>
          <p:cNvPr id="8" name="Picture 9" descr="「javatel」の画像検索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2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ja-JP" altLang="en-US" dirty="0" smtClean="0"/>
              <a:t>⑦ </a:t>
            </a:r>
            <a:r>
              <a:rPr lang="en-US" altLang="ja-JP" dirty="0" smtClean="0"/>
              <a:t>VMS 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Genetec </a:t>
            </a:r>
            <a:r>
              <a:rPr lang="en-US" altLang="ja-JP" sz="3200" dirty="0" err="1" smtClean="0">
                <a:solidFill>
                  <a:srgbClr val="7030A0"/>
                </a:solidFill>
              </a:rPr>
              <a:t>vs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Milestone</a:t>
            </a:r>
            <a:endParaRPr kumimoji="1" lang="ja-JP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20359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高度</a:t>
            </a:r>
            <a:r>
              <a:rPr lang="ja-JP" altLang="en-US" sz="2400" dirty="0" smtClean="0"/>
              <a:t>な</a:t>
            </a:r>
            <a:r>
              <a:rPr lang="en-US" altLang="ja-JP" sz="2400" dirty="0" smtClean="0"/>
              <a:t>SDK</a:t>
            </a:r>
            <a:r>
              <a:rPr lang="ja-JP" altLang="en-US" sz="2400" dirty="0" smtClean="0"/>
              <a:t>と国内実績</a:t>
            </a:r>
            <a:endParaRPr kumimoji="1" lang="ja-JP" altLang="en-US" sz="2400" dirty="0"/>
          </a:p>
        </p:txBody>
      </p:sp>
      <p:pic>
        <p:nvPicPr>
          <p:cNvPr id="8" name="Picture 9" descr="「javatel」の画像検索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1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18474" y="1190567"/>
            <a:ext cx="2727746" cy="2127465"/>
            <a:chOff x="107504" y="2571750"/>
            <a:chExt cx="2727746" cy="2127465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931413"/>
              <a:ext cx="2375078" cy="1767802"/>
            </a:xfrm>
            <a:prstGeom prst="rect">
              <a:avLst/>
            </a:prstGeom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571750"/>
              <a:ext cx="927546" cy="927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二等辺三角形 29"/>
            <p:cNvSpPr/>
            <p:nvPr/>
          </p:nvSpPr>
          <p:spPr>
            <a:xfrm rot="2639338">
              <a:off x="1894133" y="2706401"/>
              <a:ext cx="288032" cy="952675"/>
            </a:xfrm>
            <a:prstGeom prst="triangle">
              <a:avLst/>
            </a:pr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0361"/>
            <a:ext cx="1468562" cy="9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8474" y="19964"/>
            <a:ext cx="912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PTC-113-HDSDI </a:t>
            </a:r>
            <a:r>
              <a:rPr lang="ja-JP" altLang="en-US" sz="2400" dirty="0" smtClean="0"/>
              <a:t>構成事例その</a:t>
            </a:r>
            <a:r>
              <a:rPr lang="en-US" altLang="ja-JP" sz="2400" dirty="0" smtClean="0"/>
              <a:t>1)  </a:t>
            </a:r>
            <a:r>
              <a:rPr lang="ja-JP" altLang="en-US" sz="2400" dirty="0" smtClean="0"/>
              <a:t>エンコーダ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デコーダ</a:t>
            </a:r>
            <a:endParaRPr lang="en-US" altLang="ja-JP" sz="2400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2525151" y="1266482"/>
            <a:ext cx="3087908" cy="1429108"/>
            <a:chOff x="2525151" y="655754"/>
            <a:chExt cx="3087908" cy="1429108"/>
          </a:xfrm>
        </p:grpSpPr>
        <p:sp>
          <p:nvSpPr>
            <p:cNvPr id="10" name="フリーフォーム 9"/>
            <p:cNvSpPr/>
            <p:nvPr/>
          </p:nvSpPr>
          <p:spPr>
            <a:xfrm>
              <a:off x="2525151" y="1209822"/>
              <a:ext cx="1948375" cy="548003"/>
            </a:xfrm>
            <a:custGeom>
              <a:avLst/>
              <a:gdLst>
                <a:gd name="connsiteX0" fmla="*/ 0 w 1948375"/>
                <a:gd name="connsiteY0" fmla="*/ 0 h 548003"/>
                <a:gd name="connsiteX1" fmla="*/ 49237 w 1948375"/>
                <a:gd name="connsiteY1" fmla="*/ 42203 h 548003"/>
                <a:gd name="connsiteX2" fmla="*/ 232117 w 1948375"/>
                <a:gd name="connsiteY2" fmla="*/ 140676 h 548003"/>
                <a:gd name="connsiteX3" fmla="*/ 302455 w 1948375"/>
                <a:gd name="connsiteY3" fmla="*/ 422030 h 548003"/>
                <a:gd name="connsiteX4" fmla="*/ 492369 w 1948375"/>
                <a:gd name="connsiteY4" fmla="*/ 534572 h 548003"/>
                <a:gd name="connsiteX5" fmla="*/ 858129 w 1948375"/>
                <a:gd name="connsiteY5" fmla="*/ 534572 h 548003"/>
                <a:gd name="connsiteX6" fmla="*/ 1667021 w 1948375"/>
                <a:gd name="connsiteY6" fmla="*/ 527538 h 548003"/>
                <a:gd name="connsiteX7" fmla="*/ 1948375 w 1948375"/>
                <a:gd name="connsiteY7" fmla="*/ 281353 h 54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375" h="548003">
                  <a:moveTo>
                    <a:pt x="0" y="0"/>
                  </a:moveTo>
                  <a:cubicBezTo>
                    <a:pt x="5275" y="9378"/>
                    <a:pt x="10551" y="18757"/>
                    <a:pt x="49237" y="42203"/>
                  </a:cubicBezTo>
                  <a:cubicBezTo>
                    <a:pt x="87923" y="65649"/>
                    <a:pt x="189914" y="77372"/>
                    <a:pt x="232117" y="140676"/>
                  </a:cubicBezTo>
                  <a:cubicBezTo>
                    <a:pt x="274320" y="203980"/>
                    <a:pt x="259080" y="356381"/>
                    <a:pt x="302455" y="422030"/>
                  </a:cubicBezTo>
                  <a:cubicBezTo>
                    <a:pt x="345830" y="487679"/>
                    <a:pt x="399757" y="515815"/>
                    <a:pt x="492369" y="534572"/>
                  </a:cubicBezTo>
                  <a:cubicBezTo>
                    <a:pt x="584981" y="553329"/>
                    <a:pt x="858129" y="534572"/>
                    <a:pt x="858129" y="534572"/>
                  </a:cubicBezTo>
                  <a:cubicBezTo>
                    <a:pt x="1053904" y="533400"/>
                    <a:pt x="1485313" y="569741"/>
                    <a:pt x="1667021" y="527538"/>
                  </a:cubicBezTo>
                  <a:cubicBezTo>
                    <a:pt x="1848729" y="485335"/>
                    <a:pt x="1896793" y="322384"/>
                    <a:pt x="1948375" y="281353"/>
                  </a:cubicBezTo>
                </a:path>
              </a:pathLst>
            </a:custGeom>
            <a:noFill/>
            <a:ln w="63500" cmpd="dbl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2" name="Picture 8" descr="http://www.gefen.com/sites/gefen.com/files/styles/product_featured/public/_/products/EXT-3G-HD-C_MAIN-10.jpg?itok=i6wEHrc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38286"/>
              <a:ext cx="846576" cy="84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「ION-E100-HD」の画像検索結果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169" y="655754"/>
              <a:ext cx="147489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フリーフォーム 6"/>
            <p:cNvSpPr/>
            <p:nvPr/>
          </p:nvSpPr>
          <p:spPr>
            <a:xfrm>
              <a:off x="2616591" y="1195754"/>
              <a:ext cx="738554" cy="466050"/>
            </a:xfrm>
            <a:custGeom>
              <a:avLst/>
              <a:gdLst>
                <a:gd name="connsiteX0" fmla="*/ 738554 w 738554"/>
                <a:gd name="connsiteY0" fmla="*/ 464234 h 466050"/>
                <a:gd name="connsiteX1" fmla="*/ 316523 w 738554"/>
                <a:gd name="connsiteY1" fmla="*/ 422031 h 466050"/>
                <a:gd name="connsiteX2" fmla="*/ 260252 w 738554"/>
                <a:gd name="connsiteY2" fmla="*/ 168812 h 466050"/>
                <a:gd name="connsiteX3" fmla="*/ 0 w 738554"/>
                <a:gd name="connsiteY3" fmla="*/ 0 h 46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554" h="466050">
                  <a:moveTo>
                    <a:pt x="738554" y="464234"/>
                  </a:moveTo>
                  <a:cubicBezTo>
                    <a:pt x="567397" y="467751"/>
                    <a:pt x="396240" y="471268"/>
                    <a:pt x="316523" y="422031"/>
                  </a:cubicBezTo>
                  <a:cubicBezTo>
                    <a:pt x="236806" y="372794"/>
                    <a:pt x="313006" y="239150"/>
                    <a:pt x="260252" y="168812"/>
                  </a:cubicBezTo>
                  <a:cubicBezTo>
                    <a:pt x="207498" y="98473"/>
                    <a:pt x="11723" y="28135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700610">
              <a:off x="2664981" y="1227250"/>
              <a:ext cx="7088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/>
                <a:t>Max 100m</a:t>
              </a:r>
              <a:endParaRPr kumimoji="1" lang="ja-JP" altLang="en-US" sz="800" dirty="0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981157" y="1322357"/>
              <a:ext cx="414997" cy="235777"/>
            </a:xfrm>
            <a:custGeom>
              <a:avLst/>
              <a:gdLst>
                <a:gd name="connsiteX0" fmla="*/ 0 w 414997"/>
                <a:gd name="connsiteY0" fmla="*/ 232123 h 235777"/>
                <a:gd name="connsiteX1" fmla="*/ 154745 w 414997"/>
                <a:gd name="connsiteY1" fmla="*/ 203988 h 235777"/>
                <a:gd name="connsiteX2" fmla="*/ 414997 w 414997"/>
                <a:gd name="connsiteY2" fmla="*/ 6 h 23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997" h="235777">
                  <a:moveTo>
                    <a:pt x="0" y="232123"/>
                  </a:moveTo>
                  <a:cubicBezTo>
                    <a:pt x="42789" y="237398"/>
                    <a:pt x="85579" y="242674"/>
                    <a:pt x="154745" y="203988"/>
                  </a:cubicBezTo>
                  <a:cubicBezTo>
                    <a:pt x="223911" y="165302"/>
                    <a:pt x="366933" y="-1166"/>
                    <a:pt x="414997" y="6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3501513">
              <a:off x="2471435" y="1619465"/>
              <a:ext cx="5960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/>
                <a:t>RS-485</a:t>
              </a:r>
              <a:endParaRPr kumimoji="1" lang="ja-JP" altLang="en-US" sz="8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932040" y="2780201"/>
            <a:ext cx="3306801" cy="1728072"/>
            <a:chOff x="1436180" y="2571750"/>
            <a:chExt cx="3306801" cy="1728072"/>
          </a:xfrm>
        </p:grpSpPr>
        <p:pic>
          <p:nvPicPr>
            <p:cNvPr id="1028" name="Picture 4" descr="「ION-R100」の画像検索結果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704" y="3219822"/>
              <a:ext cx="1400836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159" y="2571750"/>
              <a:ext cx="1694822" cy="1500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フリーフォーム 10"/>
            <p:cNvSpPr/>
            <p:nvPr/>
          </p:nvSpPr>
          <p:spPr>
            <a:xfrm>
              <a:off x="1436180" y="3114855"/>
              <a:ext cx="1714983" cy="1034064"/>
            </a:xfrm>
            <a:custGeom>
              <a:avLst/>
              <a:gdLst>
                <a:gd name="connsiteX0" fmla="*/ 420755 w 1714983"/>
                <a:gd name="connsiteY0" fmla="*/ 802997 h 1034064"/>
                <a:gd name="connsiteX1" fmla="*/ 434823 w 1714983"/>
                <a:gd name="connsiteY1" fmla="*/ 887403 h 1034064"/>
                <a:gd name="connsiteX2" fmla="*/ 188638 w 1714983"/>
                <a:gd name="connsiteY2" fmla="*/ 1028080 h 1034064"/>
                <a:gd name="connsiteX3" fmla="*/ 12792 w 1714983"/>
                <a:gd name="connsiteY3" fmla="*/ 669354 h 1034064"/>
                <a:gd name="connsiteX4" fmla="*/ 547365 w 1714983"/>
                <a:gd name="connsiteY4" fmla="*/ 106647 h 1034064"/>
                <a:gd name="connsiteX5" fmla="*/ 1081937 w 1714983"/>
                <a:gd name="connsiteY5" fmla="*/ 1139 h 1034064"/>
                <a:gd name="connsiteX6" fmla="*/ 1525069 w 1714983"/>
                <a:gd name="connsiteY6" fmla="*/ 127748 h 1034064"/>
                <a:gd name="connsiteX7" fmla="*/ 1714983 w 1714983"/>
                <a:gd name="connsiteY7" fmla="*/ 261391 h 103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983" h="1034064">
                  <a:moveTo>
                    <a:pt x="420755" y="802997"/>
                  </a:moveTo>
                  <a:cubicBezTo>
                    <a:pt x="447132" y="826443"/>
                    <a:pt x="473509" y="849889"/>
                    <a:pt x="434823" y="887403"/>
                  </a:cubicBezTo>
                  <a:cubicBezTo>
                    <a:pt x="396137" y="924917"/>
                    <a:pt x="258976" y="1064421"/>
                    <a:pt x="188638" y="1028080"/>
                  </a:cubicBezTo>
                  <a:cubicBezTo>
                    <a:pt x="118300" y="991739"/>
                    <a:pt x="-46996" y="822926"/>
                    <a:pt x="12792" y="669354"/>
                  </a:cubicBezTo>
                  <a:cubicBezTo>
                    <a:pt x="72580" y="515782"/>
                    <a:pt x="369174" y="218016"/>
                    <a:pt x="547365" y="106647"/>
                  </a:cubicBezTo>
                  <a:cubicBezTo>
                    <a:pt x="725556" y="-4722"/>
                    <a:pt x="918986" y="-2378"/>
                    <a:pt x="1081937" y="1139"/>
                  </a:cubicBezTo>
                  <a:cubicBezTo>
                    <a:pt x="1244888" y="4656"/>
                    <a:pt x="1419561" y="84373"/>
                    <a:pt x="1525069" y="127748"/>
                  </a:cubicBezTo>
                  <a:cubicBezTo>
                    <a:pt x="1630577" y="171123"/>
                    <a:pt x="1680986" y="236773"/>
                    <a:pt x="1714983" y="261391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フリーフォーム 13"/>
          <p:cNvSpPr/>
          <p:nvPr/>
        </p:nvSpPr>
        <p:spPr>
          <a:xfrm>
            <a:off x="5479366" y="1519573"/>
            <a:ext cx="688353" cy="2007183"/>
          </a:xfrm>
          <a:custGeom>
            <a:avLst/>
            <a:gdLst>
              <a:gd name="connsiteX0" fmla="*/ 668216 w 688353"/>
              <a:gd name="connsiteY0" fmla="*/ 2482948 h 2482948"/>
              <a:gd name="connsiteX1" fmla="*/ 668216 w 688353"/>
              <a:gd name="connsiteY1" fmla="*/ 1702191 h 2482948"/>
              <a:gd name="connsiteX2" fmla="*/ 682283 w 688353"/>
              <a:gd name="connsiteY2" fmla="*/ 829994 h 2482948"/>
              <a:gd name="connsiteX3" fmla="*/ 555674 w 688353"/>
              <a:gd name="connsiteY3" fmla="*/ 450166 h 2482948"/>
              <a:gd name="connsiteX4" fmla="*/ 0 w 688353"/>
              <a:gd name="connsiteY4" fmla="*/ 0 h 248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353" h="2482948">
                <a:moveTo>
                  <a:pt x="668216" y="2482948"/>
                </a:moveTo>
                <a:cubicBezTo>
                  <a:pt x="667043" y="2230315"/>
                  <a:pt x="665871" y="1977683"/>
                  <a:pt x="668216" y="1702191"/>
                </a:cubicBezTo>
                <a:cubicBezTo>
                  <a:pt x="670561" y="1426699"/>
                  <a:pt x="701040" y="1038665"/>
                  <a:pt x="682283" y="829994"/>
                </a:cubicBezTo>
                <a:cubicBezTo>
                  <a:pt x="663526" y="621323"/>
                  <a:pt x="669388" y="588498"/>
                  <a:pt x="555674" y="450166"/>
                </a:cubicBezTo>
                <a:cubicBezTo>
                  <a:pt x="441960" y="311834"/>
                  <a:pt x="89095" y="65649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3074424">
            <a:off x="5842274" y="1825363"/>
            <a:ext cx="650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/>
              <a:t>IP Network</a:t>
            </a:r>
            <a:endParaRPr kumimoji="1" lang="ja-JP" altLang="en-US" sz="800" dirty="0"/>
          </a:p>
        </p:txBody>
      </p:sp>
      <p:sp>
        <p:nvSpPr>
          <p:cNvPr id="17" name="フリーフォーム 16"/>
          <p:cNvSpPr/>
          <p:nvPr/>
        </p:nvSpPr>
        <p:spPr>
          <a:xfrm>
            <a:off x="6281225" y="3543464"/>
            <a:ext cx="277623" cy="911761"/>
          </a:xfrm>
          <a:custGeom>
            <a:avLst/>
            <a:gdLst>
              <a:gd name="connsiteX0" fmla="*/ 0 w 277623"/>
              <a:gd name="connsiteY0" fmla="*/ 18462 h 911761"/>
              <a:gd name="connsiteX1" fmla="*/ 196947 w 277623"/>
              <a:gd name="connsiteY1" fmla="*/ 11428 h 911761"/>
              <a:gd name="connsiteX2" fmla="*/ 246184 w 277623"/>
              <a:gd name="connsiteY2" fmla="*/ 152105 h 911761"/>
              <a:gd name="connsiteX3" fmla="*/ 274320 w 277623"/>
              <a:gd name="connsiteY3" fmla="*/ 454561 h 911761"/>
              <a:gd name="connsiteX4" fmla="*/ 168812 w 277623"/>
              <a:gd name="connsiteY4" fmla="*/ 679644 h 911761"/>
              <a:gd name="connsiteX5" fmla="*/ 253218 w 277623"/>
              <a:gd name="connsiteY5" fmla="*/ 911761 h 91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623" h="911761">
                <a:moveTo>
                  <a:pt x="0" y="18462"/>
                </a:moveTo>
                <a:cubicBezTo>
                  <a:pt x="77958" y="3808"/>
                  <a:pt x="155916" y="-10846"/>
                  <a:pt x="196947" y="11428"/>
                </a:cubicBezTo>
                <a:cubicBezTo>
                  <a:pt x="237978" y="33702"/>
                  <a:pt x="233289" y="78250"/>
                  <a:pt x="246184" y="152105"/>
                </a:cubicBezTo>
                <a:cubicBezTo>
                  <a:pt x="259079" y="225960"/>
                  <a:pt x="287215" y="366638"/>
                  <a:pt x="274320" y="454561"/>
                </a:cubicBezTo>
                <a:cubicBezTo>
                  <a:pt x="261425" y="542484"/>
                  <a:pt x="172329" y="603444"/>
                  <a:pt x="168812" y="679644"/>
                </a:cubicBezTo>
                <a:cubicBezTo>
                  <a:pt x="165295" y="755844"/>
                  <a:pt x="236806" y="871903"/>
                  <a:pt x="253218" y="911761"/>
                </a:cubicBezTo>
              </a:path>
            </a:pathLst>
          </a:custGeom>
          <a:noFill/>
          <a:ln w="63500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 rot="18635537">
            <a:off x="4888130" y="1894927"/>
            <a:ext cx="11797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HDMI IP Encoder</a:t>
            </a:r>
          </a:p>
          <a:p>
            <a:r>
              <a:rPr kumimoji="1" lang="en-US" altLang="ja-JP" sz="1050" dirty="0" smtClean="0"/>
              <a:t>ION-E100-HD</a:t>
            </a:r>
            <a:endParaRPr kumimoji="1" lang="ja-JP" altLang="en-US" sz="1050" dirty="0"/>
          </a:p>
        </p:txBody>
      </p:sp>
      <p:sp>
        <p:nvSpPr>
          <p:cNvPr id="25" name="テキスト ボックス 24"/>
          <p:cNvSpPr txBox="1"/>
          <p:nvPr/>
        </p:nvSpPr>
        <p:spPr>
          <a:xfrm rot="19224372">
            <a:off x="4663220" y="3319008"/>
            <a:ext cx="1388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HDMI IP Decoder</a:t>
            </a:r>
          </a:p>
          <a:p>
            <a:r>
              <a:rPr kumimoji="1" lang="en-US" altLang="ja-JP" sz="1050" dirty="0" smtClean="0"/>
              <a:t>ION-R100</a:t>
            </a:r>
            <a:endParaRPr kumimoji="1" lang="ja-JP" altLang="en-US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51" y="4129438"/>
            <a:ext cx="1329580" cy="76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32" name="Picture 9" descr="「javatel」の画像検索結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23" y="3867894"/>
            <a:ext cx="1468562" cy="9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3558"/>
            <a:ext cx="238509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9" y="1635646"/>
            <a:ext cx="238509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1" y="2417351"/>
            <a:ext cx="238509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9439"/>
            <a:ext cx="238509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「ION-R100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40" y="1189468"/>
            <a:ext cx="936104" cy="7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82" y="2457513"/>
            <a:ext cx="1694822" cy="15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「ION-R100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59" y="1911174"/>
            <a:ext cx="936104" cy="7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「ION-R100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62" y="2640506"/>
            <a:ext cx="936104" cy="7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「ION-R100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81" y="3362212"/>
            <a:ext cx="936104" cy="7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「HDMI Switcher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23" y="1624768"/>
            <a:ext cx="2550281" cy="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フリーフォーム 14"/>
          <p:cNvSpPr/>
          <p:nvPr/>
        </p:nvSpPr>
        <p:spPr>
          <a:xfrm>
            <a:off x="4913785" y="963417"/>
            <a:ext cx="1874697" cy="972055"/>
          </a:xfrm>
          <a:custGeom>
            <a:avLst/>
            <a:gdLst>
              <a:gd name="connsiteX0" fmla="*/ 330887 w 1874697"/>
              <a:gd name="connsiteY0" fmla="*/ 683667 h 972055"/>
              <a:gd name="connsiteX1" fmla="*/ 70635 w 1874697"/>
              <a:gd name="connsiteY1" fmla="*/ 718837 h 972055"/>
              <a:gd name="connsiteX2" fmla="*/ 28432 w 1874697"/>
              <a:gd name="connsiteY2" fmla="*/ 353077 h 972055"/>
              <a:gd name="connsiteX3" fmla="*/ 450463 w 1874697"/>
              <a:gd name="connsiteY3" fmla="*/ 64689 h 972055"/>
              <a:gd name="connsiteX4" fmla="*/ 1006136 w 1874697"/>
              <a:gd name="connsiteY4" fmla="*/ 50621 h 972055"/>
              <a:gd name="connsiteX5" fmla="*/ 1392998 w 1874697"/>
              <a:gd name="connsiteY5" fmla="*/ 634431 h 972055"/>
              <a:gd name="connsiteX6" fmla="*/ 1850198 w 1874697"/>
              <a:gd name="connsiteY6" fmla="*/ 972055 h 97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4697" h="972055">
                <a:moveTo>
                  <a:pt x="330887" y="683667"/>
                </a:moveTo>
                <a:cubicBezTo>
                  <a:pt x="225965" y="728801"/>
                  <a:pt x="121044" y="773935"/>
                  <a:pt x="70635" y="718837"/>
                </a:cubicBezTo>
                <a:cubicBezTo>
                  <a:pt x="20226" y="663739"/>
                  <a:pt x="-34873" y="462102"/>
                  <a:pt x="28432" y="353077"/>
                </a:cubicBezTo>
                <a:cubicBezTo>
                  <a:pt x="91737" y="244052"/>
                  <a:pt x="287513" y="115098"/>
                  <a:pt x="450463" y="64689"/>
                </a:cubicBezTo>
                <a:cubicBezTo>
                  <a:pt x="613413" y="14280"/>
                  <a:pt x="849047" y="-44336"/>
                  <a:pt x="1006136" y="50621"/>
                </a:cubicBezTo>
                <a:cubicBezTo>
                  <a:pt x="1163225" y="145578"/>
                  <a:pt x="1252321" y="480859"/>
                  <a:pt x="1392998" y="634431"/>
                </a:cubicBezTo>
                <a:cubicBezTo>
                  <a:pt x="1533675" y="788003"/>
                  <a:pt x="1983841" y="709458"/>
                  <a:pt x="1850198" y="97205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4978923" y="1885114"/>
            <a:ext cx="1982008" cy="477078"/>
          </a:xfrm>
          <a:custGeom>
            <a:avLst/>
            <a:gdLst>
              <a:gd name="connsiteX0" fmla="*/ 244648 w 1982008"/>
              <a:gd name="connsiteY0" fmla="*/ 472389 h 477078"/>
              <a:gd name="connsiteX1" fmla="*/ 12531 w 1982008"/>
              <a:gd name="connsiteY1" fmla="*/ 430186 h 477078"/>
              <a:gd name="connsiteX2" fmla="*/ 68802 w 1982008"/>
              <a:gd name="connsiteY2" fmla="*/ 134764 h 477078"/>
              <a:gd name="connsiteX3" fmla="*/ 385325 w 1982008"/>
              <a:gd name="connsiteY3" fmla="*/ 8155 h 477078"/>
              <a:gd name="connsiteX4" fmla="*/ 526002 w 1982008"/>
              <a:gd name="connsiteY4" fmla="*/ 15189 h 477078"/>
              <a:gd name="connsiteX5" fmla="*/ 694814 w 1982008"/>
              <a:gd name="connsiteY5" fmla="*/ 36290 h 477078"/>
              <a:gd name="connsiteX6" fmla="*/ 926931 w 1982008"/>
              <a:gd name="connsiteY6" fmla="*/ 85527 h 477078"/>
              <a:gd name="connsiteX7" fmla="*/ 1243454 w 1982008"/>
              <a:gd name="connsiteY7" fmla="*/ 191035 h 477078"/>
              <a:gd name="connsiteX8" fmla="*/ 1651417 w 1982008"/>
              <a:gd name="connsiteY8" fmla="*/ 275441 h 477078"/>
              <a:gd name="connsiteX9" fmla="*/ 1982008 w 1982008"/>
              <a:gd name="connsiteY9" fmla="*/ 92561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2008" h="477078">
                <a:moveTo>
                  <a:pt x="244648" y="472389"/>
                </a:moveTo>
                <a:cubicBezTo>
                  <a:pt x="143243" y="479423"/>
                  <a:pt x="41839" y="486457"/>
                  <a:pt x="12531" y="430186"/>
                </a:cubicBezTo>
                <a:cubicBezTo>
                  <a:pt x="-16777" y="373915"/>
                  <a:pt x="6670" y="205102"/>
                  <a:pt x="68802" y="134764"/>
                </a:cubicBezTo>
                <a:cubicBezTo>
                  <a:pt x="130934" y="64425"/>
                  <a:pt x="309125" y="28084"/>
                  <a:pt x="385325" y="8155"/>
                </a:cubicBezTo>
                <a:cubicBezTo>
                  <a:pt x="461525" y="-11774"/>
                  <a:pt x="474421" y="10500"/>
                  <a:pt x="526002" y="15189"/>
                </a:cubicBezTo>
                <a:cubicBezTo>
                  <a:pt x="577583" y="19878"/>
                  <a:pt x="627993" y="24567"/>
                  <a:pt x="694814" y="36290"/>
                </a:cubicBezTo>
                <a:cubicBezTo>
                  <a:pt x="761635" y="48013"/>
                  <a:pt x="835491" y="59736"/>
                  <a:pt x="926931" y="85527"/>
                </a:cubicBezTo>
                <a:cubicBezTo>
                  <a:pt x="1018371" y="111318"/>
                  <a:pt x="1122706" y="159383"/>
                  <a:pt x="1243454" y="191035"/>
                </a:cubicBezTo>
                <a:cubicBezTo>
                  <a:pt x="1364202" y="222687"/>
                  <a:pt x="1528325" y="291853"/>
                  <a:pt x="1651417" y="275441"/>
                </a:cubicBezTo>
                <a:cubicBezTo>
                  <a:pt x="1774509" y="259029"/>
                  <a:pt x="1878258" y="175795"/>
                  <a:pt x="1982008" y="92561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5035283" y="2005811"/>
            <a:ext cx="2143697" cy="1092687"/>
          </a:xfrm>
          <a:custGeom>
            <a:avLst/>
            <a:gdLst>
              <a:gd name="connsiteX0" fmla="*/ 202355 w 2143697"/>
              <a:gd name="connsiteY0" fmla="*/ 1083212 h 1092687"/>
              <a:gd name="connsiteX1" fmla="*/ 5408 w 2143697"/>
              <a:gd name="connsiteY1" fmla="*/ 1055077 h 1092687"/>
              <a:gd name="connsiteX2" fmla="*/ 89814 w 2143697"/>
              <a:gd name="connsiteY2" fmla="*/ 780757 h 1092687"/>
              <a:gd name="connsiteX3" fmla="*/ 441506 w 2143697"/>
              <a:gd name="connsiteY3" fmla="*/ 618978 h 1092687"/>
              <a:gd name="connsiteX4" fmla="*/ 722860 w 2143697"/>
              <a:gd name="connsiteY4" fmla="*/ 661181 h 1092687"/>
              <a:gd name="connsiteX5" fmla="*/ 1334805 w 2143697"/>
              <a:gd name="connsiteY5" fmla="*/ 633046 h 1092687"/>
              <a:gd name="connsiteX6" fmla="*/ 2143697 w 2143697"/>
              <a:gd name="connsiteY6" fmla="*/ 0 h 109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697" h="1092687">
                <a:moveTo>
                  <a:pt x="202355" y="1083212"/>
                </a:moveTo>
                <a:cubicBezTo>
                  <a:pt x="113260" y="1094349"/>
                  <a:pt x="24165" y="1105486"/>
                  <a:pt x="5408" y="1055077"/>
                </a:cubicBezTo>
                <a:cubicBezTo>
                  <a:pt x="-13349" y="1004668"/>
                  <a:pt x="17131" y="853440"/>
                  <a:pt x="89814" y="780757"/>
                </a:cubicBezTo>
                <a:cubicBezTo>
                  <a:pt x="162497" y="708074"/>
                  <a:pt x="335999" y="638907"/>
                  <a:pt x="441506" y="618978"/>
                </a:cubicBezTo>
                <a:cubicBezTo>
                  <a:pt x="547013" y="599049"/>
                  <a:pt x="573977" y="658836"/>
                  <a:pt x="722860" y="661181"/>
                </a:cubicBezTo>
                <a:cubicBezTo>
                  <a:pt x="871743" y="663526"/>
                  <a:pt x="1097999" y="743243"/>
                  <a:pt x="1334805" y="633046"/>
                </a:cubicBezTo>
                <a:cubicBezTo>
                  <a:pt x="1571611" y="522849"/>
                  <a:pt x="2013571" y="109025"/>
                  <a:pt x="2143697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4943527" y="2055048"/>
            <a:ext cx="2439434" cy="1758461"/>
          </a:xfrm>
          <a:custGeom>
            <a:avLst/>
            <a:gdLst>
              <a:gd name="connsiteX0" fmla="*/ 237841 w 2439434"/>
              <a:gd name="connsiteY0" fmla="*/ 1758461 h 1758461"/>
              <a:gd name="connsiteX1" fmla="*/ 12758 w 2439434"/>
              <a:gd name="connsiteY1" fmla="*/ 1716258 h 1758461"/>
              <a:gd name="connsiteX2" fmla="*/ 54961 w 2439434"/>
              <a:gd name="connsiteY2" fmla="*/ 1512276 h 1758461"/>
              <a:gd name="connsiteX3" fmla="*/ 280044 w 2439434"/>
              <a:gd name="connsiteY3" fmla="*/ 1364566 h 1758461"/>
              <a:gd name="connsiteX4" fmla="*/ 547330 w 2439434"/>
              <a:gd name="connsiteY4" fmla="*/ 1301261 h 1758461"/>
              <a:gd name="connsiteX5" fmla="*/ 899022 w 2439434"/>
              <a:gd name="connsiteY5" fmla="*/ 1329396 h 1758461"/>
              <a:gd name="connsiteX6" fmla="*/ 1658678 w 2439434"/>
              <a:gd name="connsiteY6" fmla="*/ 1005840 h 1758461"/>
              <a:gd name="connsiteX7" fmla="*/ 2439434 w 2439434"/>
              <a:gd name="connsiteY7" fmla="*/ 0 h 175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9434" h="1758461">
                <a:moveTo>
                  <a:pt x="237841" y="1758461"/>
                </a:moveTo>
                <a:cubicBezTo>
                  <a:pt x="140539" y="1757875"/>
                  <a:pt x="43238" y="1757289"/>
                  <a:pt x="12758" y="1716258"/>
                </a:cubicBezTo>
                <a:cubicBezTo>
                  <a:pt x="-17722" y="1675227"/>
                  <a:pt x="10413" y="1570891"/>
                  <a:pt x="54961" y="1512276"/>
                </a:cubicBezTo>
                <a:cubicBezTo>
                  <a:pt x="99509" y="1453661"/>
                  <a:pt x="197983" y="1399735"/>
                  <a:pt x="280044" y="1364566"/>
                </a:cubicBezTo>
                <a:cubicBezTo>
                  <a:pt x="362105" y="1329397"/>
                  <a:pt x="444167" y="1307123"/>
                  <a:pt x="547330" y="1301261"/>
                </a:cubicBezTo>
                <a:cubicBezTo>
                  <a:pt x="650493" y="1295399"/>
                  <a:pt x="713797" y="1378633"/>
                  <a:pt x="899022" y="1329396"/>
                </a:cubicBezTo>
                <a:cubicBezTo>
                  <a:pt x="1084247" y="1280159"/>
                  <a:pt x="1401943" y="1227406"/>
                  <a:pt x="1658678" y="1005840"/>
                </a:cubicBezTo>
                <a:cubicBezTo>
                  <a:pt x="1915413" y="784274"/>
                  <a:pt x="2326893" y="59788"/>
                  <a:pt x="2439434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5935932" y="1406769"/>
            <a:ext cx="321412" cy="2180493"/>
          </a:xfrm>
          <a:custGeom>
            <a:avLst/>
            <a:gdLst>
              <a:gd name="connsiteX0" fmla="*/ 35803 w 321412"/>
              <a:gd name="connsiteY0" fmla="*/ 0 h 2180493"/>
              <a:gd name="connsiteX1" fmla="*/ 176480 w 321412"/>
              <a:gd name="connsiteY1" fmla="*/ 63305 h 2180493"/>
              <a:gd name="connsiteX2" fmla="*/ 211650 w 321412"/>
              <a:gd name="connsiteY2" fmla="*/ 281354 h 2180493"/>
              <a:gd name="connsiteX3" fmla="*/ 148345 w 321412"/>
              <a:gd name="connsiteY3" fmla="*/ 682283 h 2180493"/>
              <a:gd name="connsiteX4" fmla="*/ 35803 w 321412"/>
              <a:gd name="connsiteY4" fmla="*/ 738554 h 2180493"/>
              <a:gd name="connsiteX5" fmla="*/ 155379 w 321412"/>
              <a:gd name="connsiteY5" fmla="*/ 808893 h 2180493"/>
              <a:gd name="connsiteX6" fmla="*/ 211650 w 321412"/>
              <a:gd name="connsiteY6" fmla="*/ 935502 h 2180493"/>
              <a:gd name="connsiteX7" fmla="*/ 296056 w 321412"/>
              <a:gd name="connsiteY7" fmla="*/ 1343465 h 2180493"/>
              <a:gd name="connsiteX8" fmla="*/ 296056 w 321412"/>
              <a:gd name="connsiteY8" fmla="*/ 1463040 h 2180493"/>
              <a:gd name="connsiteX9" fmla="*/ 634 w 321412"/>
              <a:gd name="connsiteY9" fmla="*/ 1456006 h 2180493"/>
              <a:gd name="connsiteX10" fmla="*/ 218683 w 321412"/>
              <a:gd name="connsiteY10" fmla="*/ 1674056 h 2180493"/>
              <a:gd name="connsiteX11" fmla="*/ 260886 w 321412"/>
              <a:gd name="connsiteY11" fmla="*/ 2011680 h 2180493"/>
              <a:gd name="connsiteX12" fmla="*/ 634 w 321412"/>
              <a:gd name="connsiteY12" fmla="*/ 2180493 h 218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412" h="2180493">
                <a:moveTo>
                  <a:pt x="35803" y="0"/>
                </a:moveTo>
                <a:cubicBezTo>
                  <a:pt x="91487" y="8206"/>
                  <a:pt x="147172" y="16413"/>
                  <a:pt x="176480" y="63305"/>
                </a:cubicBezTo>
                <a:cubicBezTo>
                  <a:pt x="205788" y="110197"/>
                  <a:pt x="216339" y="178191"/>
                  <a:pt x="211650" y="281354"/>
                </a:cubicBezTo>
                <a:cubicBezTo>
                  <a:pt x="206961" y="384517"/>
                  <a:pt x="177653" y="606083"/>
                  <a:pt x="148345" y="682283"/>
                </a:cubicBezTo>
                <a:cubicBezTo>
                  <a:pt x="119037" y="758483"/>
                  <a:pt x="34631" y="717452"/>
                  <a:pt x="35803" y="738554"/>
                </a:cubicBezTo>
                <a:cubicBezTo>
                  <a:pt x="36975" y="759656"/>
                  <a:pt x="126071" y="776068"/>
                  <a:pt x="155379" y="808893"/>
                </a:cubicBezTo>
                <a:cubicBezTo>
                  <a:pt x="184687" y="841718"/>
                  <a:pt x="188204" y="846407"/>
                  <a:pt x="211650" y="935502"/>
                </a:cubicBezTo>
                <a:cubicBezTo>
                  <a:pt x="235096" y="1024597"/>
                  <a:pt x="281988" y="1255542"/>
                  <a:pt x="296056" y="1343465"/>
                </a:cubicBezTo>
                <a:cubicBezTo>
                  <a:pt x="310124" y="1431388"/>
                  <a:pt x="345293" y="1444283"/>
                  <a:pt x="296056" y="1463040"/>
                </a:cubicBezTo>
                <a:cubicBezTo>
                  <a:pt x="246819" y="1481797"/>
                  <a:pt x="13529" y="1420837"/>
                  <a:pt x="634" y="1456006"/>
                </a:cubicBezTo>
                <a:cubicBezTo>
                  <a:pt x="-12261" y="1491175"/>
                  <a:pt x="175308" y="1581444"/>
                  <a:pt x="218683" y="1674056"/>
                </a:cubicBezTo>
                <a:cubicBezTo>
                  <a:pt x="262058" y="1766668"/>
                  <a:pt x="297227" y="1927274"/>
                  <a:pt x="260886" y="2011680"/>
                </a:cubicBezTo>
                <a:cubicBezTo>
                  <a:pt x="224545" y="2096086"/>
                  <a:pt x="634" y="2180493"/>
                  <a:pt x="634" y="2180493"/>
                </a:cubicBezTo>
              </a:path>
            </a:pathLst>
          </a:custGeom>
          <a:noFill/>
          <a:ln w="63500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5936566" y="3607726"/>
            <a:ext cx="618979" cy="535209"/>
          </a:xfrm>
          <a:custGeom>
            <a:avLst/>
            <a:gdLst>
              <a:gd name="connsiteX0" fmla="*/ 618979 w 618979"/>
              <a:gd name="connsiteY0" fmla="*/ 535209 h 535209"/>
              <a:gd name="connsiteX1" fmla="*/ 443132 w 618979"/>
              <a:gd name="connsiteY1" fmla="*/ 471905 h 535209"/>
              <a:gd name="connsiteX2" fmla="*/ 0 w 618979"/>
              <a:gd name="connsiteY2" fmla="*/ 637 h 53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979" h="535209">
                <a:moveTo>
                  <a:pt x="618979" y="535209"/>
                </a:moveTo>
                <a:lnTo>
                  <a:pt x="443132" y="471905"/>
                </a:lnTo>
                <a:cubicBezTo>
                  <a:pt x="339969" y="382810"/>
                  <a:pt x="53926" y="-18120"/>
                  <a:pt x="0" y="637"/>
                </a:cubicBezTo>
              </a:path>
            </a:pathLst>
          </a:custGeom>
          <a:noFill/>
          <a:ln w="63500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474" y="19964"/>
            <a:ext cx="912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300" dirty="0" smtClean="0"/>
              <a:t>PTC-250-HDSDI </a:t>
            </a:r>
            <a:r>
              <a:rPr lang="ja-JP" altLang="en-US" sz="2300" dirty="0" smtClean="0"/>
              <a:t>構成事例その</a:t>
            </a:r>
            <a:r>
              <a:rPr lang="en-US" altLang="ja-JP" sz="2300" dirty="0"/>
              <a:t>2</a:t>
            </a:r>
            <a:r>
              <a:rPr lang="en-US" altLang="ja-JP" sz="2300" dirty="0" smtClean="0"/>
              <a:t>)  </a:t>
            </a:r>
            <a:r>
              <a:rPr lang="ja-JP" altLang="en-US" sz="2300" dirty="0" smtClean="0"/>
              <a:t>マルチサイトエンコーダ</a:t>
            </a:r>
            <a:r>
              <a:rPr lang="en-US" altLang="ja-JP" sz="2300" dirty="0" smtClean="0"/>
              <a:t>/</a:t>
            </a:r>
            <a:r>
              <a:rPr lang="ja-JP" altLang="en-US" sz="2300" dirty="0" smtClean="0"/>
              <a:t>デコーダ</a:t>
            </a:r>
            <a:endParaRPr lang="en-US" altLang="ja-JP" sz="2300" dirty="0" smtClean="0"/>
          </a:p>
        </p:txBody>
      </p:sp>
      <p:sp>
        <p:nvSpPr>
          <p:cNvPr id="22" name="雲形吹き出し 21"/>
          <p:cNvSpPr/>
          <p:nvPr/>
        </p:nvSpPr>
        <p:spPr>
          <a:xfrm>
            <a:off x="3131840" y="1297828"/>
            <a:ext cx="1368152" cy="10491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IP Network</a:t>
            </a:r>
            <a:endParaRPr kumimoji="1" lang="ja-JP" altLang="en-US" sz="1400" dirty="0"/>
          </a:p>
        </p:txBody>
      </p:sp>
      <p:sp>
        <p:nvSpPr>
          <p:cNvPr id="24" name="フリーフォーム 23"/>
          <p:cNvSpPr/>
          <p:nvPr/>
        </p:nvSpPr>
        <p:spPr>
          <a:xfrm>
            <a:off x="2391508" y="912202"/>
            <a:ext cx="1144070" cy="1583530"/>
          </a:xfrm>
          <a:custGeom>
            <a:avLst/>
            <a:gdLst>
              <a:gd name="connsiteX0" fmla="*/ 1132449 w 1144070"/>
              <a:gd name="connsiteY0" fmla="*/ 1577780 h 1583530"/>
              <a:gd name="connsiteX1" fmla="*/ 1083212 w 1144070"/>
              <a:gd name="connsiteY1" fmla="*/ 1535576 h 1583530"/>
              <a:gd name="connsiteX2" fmla="*/ 661181 w 1144070"/>
              <a:gd name="connsiteY2" fmla="*/ 1226087 h 1583530"/>
              <a:gd name="connsiteX3" fmla="*/ 745587 w 1144070"/>
              <a:gd name="connsiteY3" fmla="*/ 128807 h 1583530"/>
              <a:gd name="connsiteX4" fmla="*/ 0 w 1144070"/>
              <a:gd name="connsiteY4" fmla="*/ 65503 h 158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070" h="1583530">
                <a:moveTo>
                  <a:pt x="1132449" y="1577780"/>
                </a:moveTo>
                <a:cubicBezTo>
                  <a:pt x="1147103" y="1585985"/>
                  <a:pt x="1161757" y="1594191"/>
                  <a:pt x="1083212" y="1535576"/>
                </a:cubicBezTo>
                <a:cubicBezTo>
                  <a:pt x="1004667" y="1476961"/>
                  <a:pt x="717452" y="1460548"/>
                  <a:pt x="661181" y="1226087"/>
                </a:cubicBezTo>
                <a:cubicBezTo>
                  <a:pt x="604910" y="991626"/>
                  <a:pt x="855784" y="322238"/>
                  <a:pt x="745587" y="128807"/>
                </a:cubicBezTo>
                <a:cubicBezTo>
                  <a:pt x="635390" y="-64624"/>
                  <a:pt x="52754" y="-146"/>
                  <a:pt x="0" y="65503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383250" y="1719219"/>
            <a:ext cx="1154775" cy="771785"/>
          </a:xfrm>
          <a:custGeom>
            <a:avLst/>
            <a:gdLst>
              <a:gd name="connsiteX0" fmla="*/ 1154775 w 1154775"/>
              <a:gd name="connsiteY0" fmla="*/ 770763 h 771785"/>
              <a:gd name="connsiteX1" fmla="*/ 718676 w 1154775"/>
              <a:gd name="connsiteY1" fmla="*/ 728559 h 771785"/>
              <a:gd name="connsiteX2" fmla="*/ 563932 w 1154775"/>
              <a:gd name="connsiteY2" fmla="*/ 489409 h 771785"/>
              <a:gd name="connsiteX3" fmla="*/ 458424 w 1154775"/>
              <a:gd name="connsiteY3" fmla="*/ 46276 h 771785"/>
              <a:gd name="connsiteX4" fmla="*/ 1224 w 1154775"/>
              <a:gd name="connsiteY4" fmla="*/ 53310 h 77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775" h="771785">
                <a:moveTo>
                  <a:pt x="1154775" y="770763"/>
                </a:moveTo>
                <a:cubicBezTo>
                  <a:pt x="985962" y="773107"/>
                  <a:pt x="817150" y="775451"/>
                  <a:pt x="718676" y="728559"/>
                </a:cubicBezTo>
                <a:cubicBezTo>
                  <a:pt x="620202" y="681667"/>
                  <a:pt x="607307" y="603123"/>
                  <a:pt x="563932" y="489409"/>
                </a:cubicBezTo>
                <a:cubicBezTo>
                  <a:pt x="520557" y="375695"/>
                  <a:pt x="552209" y="118959"/>
                  <a:pt x="458424" y="46276"/>
                </a:cubicBezTo>
                <a:cubicBezTo>
                  <a:pt x="364639" y="-26407"/>
                  <a:pt x="-24567" y="-5305"/>
                  <a:pt x="1224" y="5331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2405575" y="2398535"/>
            <a:ext cx="1097280" cy="275726"/>
          </a:xfrm>
          <a:custGeom>
            <a:avLst/>
            <a:gdLst>
              <a:gd name="connsiteX0" fmla="*/ 1097280 w 1097280"/>
              <a:gd name="connsiteY0" fmla="*/ 105514 h 275726"/>
              <a:gd name="connsiteX1" fmla="*/ 773723 w 1097280"/>
              <a:gd name="connsiteY1" fmla="*/ 274327 h 275726"/>
              <a:gd name="connsiteX2" fmla="*/ 457200 w 1097280"/>
              <a:gd name="connsiteY2" fmla="*/ 175853 h 275726"/>
              <a:gd name="connsiteX3" fmla="*/ 239151 w 1097280"/>
              <a:gd name="connsiteY3" fmla="*/ 7 h 275726"/>
              <a:gd name="connsiteX4" fmla="*/ 0 w 1097280"/>
              <a:gd name="connsiteY4" fmla="*/ 182887 h 27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275726">
                <a:moveTo>
                  <a:pt x="1097280" y="105514"/>
                </a:moveTo>
                <a:cubicBezTo>
                  <a:pt x="988841" y="184059"/>
                  <a:pt x="880403" y="262604"/>
                  <a:pt x="773723" y="274327"/>
                </a:cubicBezTo>
                <a:cubicBezTo>
                  <a:pt x="667043" y="286050"/>
                  <a:pt x="546295" y="221573"/>
                  <a:pt x="457200" y="175853"/>
                </a:cubicBezTo>
                <a:cubicBezTo>
                  <a:pt x="368105" y="130133"/>
                  <a:pt x="315351" y="-1165"/>
                  <a:pt x="239151" y="7"/>
                </a:cubicBezTo>
                <a:cubicBezTo>
                  <a:pt x="162951" y="1179"/>
                  <a:pt x="81475" y="92033"/>
                  <a:pt x="0" y="18288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2426677" y="2511083"/>
            <a:ext cx="1076178" cy="865163"/>
          </a:xfrm>
          <a:custGeom>
            <a:avLst/>
            <a:gdLst>
              <a:gd name="connsiteX0" fmla="*/ 1076178 w 1076178"/>
              <a:gd name="connsiteY0" fmla="*/ 0 h 865163"/>
              <a:gd name="connsiteX1" fmla="*/ 815926 w 1076178"/>
              <a:gd name="connsiteY1" fmla="*/ 513471 h 865163"/>
              <a:gd name="connsiteX2" fmla="*/ 0 w 1076178"/>
              <a:gd name="connsiteY2" fmla="*/ 865163 h 86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178" h="865163">
                <a:moveTo>
                  <a:pt x="1076178" y="0"/>
                </a:moveTo>
                <a:cubicBezTo>
                  <a:pt x="1035733" y="184638"/>
                  <a:pt x="995289" y="369277"/>
                  <a:pt x="815926" y="513471"/>
                </a:cubicBezTo>
                <a:cubicBezTo>
                  <a:pt x="636563" y="657665"/>
                  <a:pt x="318281" y="761414"/>
                  <a:pt x="0" y="865163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3495822" y="1744394"/>
            <a:ext cx="1821766" cy="785389"/>
          </a:xfrm>
          <a:custGeom>
            <a:avLst/>
            <a:gdLst>
              <a:gd name="connsiteX0" fmla="*/ 0 w 1821766"/>
              <a:gd name="connsiteY0" fmla="*/ 759655 h 785389"/>
              <a:gd name="connsiteX1" fmla="*/ 499403 w 1821766"/>
              <a:gd name="connsiteY1" fmla="*/ 738554 h 785389"/>
              <a:gd name="connsiteX2" fmla="*/ 1041009 w 1821766"/>
              <a:gd name="connsiteY2" fmla="*/ 330591 h 785389"/>
              <a:gd name="connsiteX3" fmla="*/ 1821766 w 1821766"/>
              <a:gd name="connsiteY3" fmla="*/ 0 h 78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1766" h="785389">
                <a:moveTo>
                  <a:pt x="0" y="759655"/>
                </a:moveTo>
                <a:cubicBezTo>
                  <a:pt x="162951" y="784860"/>
                  <a:pt x="325902" y="810065"/>
                  <a:pt x="499403" y="738554"/>
                </a:cubicBezTo>
                <a:cubicBezTo>
                  <a:pt x="672904" y="667043"/>
                  <a:pt x="820615" y="453683"/>
                  <a:pt x="1041009" y="330591"/>
                </a:cubicBezTo>
                <a:cubicBezTo>
                  <a:pt x="1261403" y="207499"/>
                  <a:pt x="1693985" y="55098"/>
                  <a:pt x="1821766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3530991" y="2454812"/>
            <a:ext cx="1744394" cy="275805"/>
          </a:xfrm>
          <a:custGeom>
            <a:avLst/>
            <a:gdLst>
              <a:gd name="connsiteX0" fmla="*/ 0 w 1744394"/>
              <a:gd name="connsiteY0" fmla="*/ 35170 h 275805"/>
              <a:gd name="connsiteX1" fmla="*/ 232117 w 1744394"/>
              <a:gd name="connsiteY1" fmla="*/ 274320 h 275805"/>
              <a:gd name="connsiteX2" fmla="*/ 886264 w 1744394"/>
              <a:gd name="connsiteY2" fmla="*/ 133643 h 275805"/>
              <a:gd name="connsiteX3" fmla="*/ 1378634 w 1744394"/>
              <a:gd name="connsiteY3" fmla="*/ 77373 h 275805"/>
              <a:gd name="connsiteX4" fmla="*/ 1744394 w 1744394"/>
              <a:gd name="connsiteY4" fmla="*/ 0 h 27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394" h="275805">
                <a:moveTo>
                  <a:pt x="0" y="35170"/>
                </a:moveTo>
                <a:cubicBezTo>
                  <a:pt x="42203" y="146539"/>
                  <a:pt x="84406" y="257908"/>
                  <a:pt x="232117" y="274320"/>
                </a:cubicBezTo>
                <a:cubicBezTo>
                  <a:pt x="379828" y="290732"/>
                  <a:pt x="695178" y="166467"/>
                  <a:pt x="886264" y="133643"/>
                </a:cubicBezTo>
                <a:cubicBezTo>
                  <a:pt x="1077350" y="100819"/>
                  <a:pt x="1235612" y="99647"/>
                  <a:pt x="1378634" y="77373"/>
                </a:cubicBezTo>
                <a:cubicBezTo>
                  <a:pt x="1521656" y="55099"/>
                  <a:pt x="1681090" y="12895"/>
                  <a:pt x="1744394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Y</a:t>
            </a:r>
            <a:endParaRPr kumimoji="1" lang="ja-JP" altLang="en-US" dirty="0"/>
          </a:p>
        </p:txBody>
      </p:sp>
      <p:sp>
        <p:nvSpPr>
          <p:cNvPr id="31" name="フリーフォーム 30"/>
          <p:cNvSpPr/>
          <p:nvPr/>
        </p:nvSpPr>
        <p:spPr>
          <a:xfrm>
            <a:off x="3521305" y="2447778"/>
            <a:ext cx="1768147" cy="904047"/>
          </a:xfrm>
          <a:custGeom>
            <a:avLst/>
            <a:gdLst>
              <a:gd name="connsiteX0" fmla="*/ 9686 w 1768147"/>
              <a:gd name="connsiteY0" fmla="*/ 0 h 904047"/>
              <a:gd name="connsiteX1" fmla="*/ 16720 w 1768147"/>
              <a:gd name="connsiteY1" fmla="*/ 84407 h 904047"/>
              <a:gd name="connsiteX2" fmla="*/ 164430 w 1768147"/>
              <a:gd name="connsiteY2" fmla="*/ 464234 h 904047"/>
              <a:gd name="connsiteX3" fmla="*/ 579427 w 1768147"/>
              <a:gd name="connsiteY3" fmla="*/ 696351 h 904047"/>
              <a:gd name="connsiteX4" fmla="*/ 1043661 w 1768147"/>
              <a:gd name="connsiteY4" fmla="*/ 872197 h 904047"/>
              <a:gd name="connsiteX5" fmla="*/ 1500861 w 1768147"/>
              <a:gd name="connsiteY5" fmla="*/ 893299 h 904047"/>
              <a:gd name="connsiteX6" fmla="*/ 1768147 w 1768147"/>
              <a:gd name="connsiteY6" fmla="*/ 752622 h 90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8147" h="904047">
                <a:moveTo>
                  <a:pt x="9686" y="0"/>
                </a:moveTo>
                <a:cubicBezTo>
                  <a:pt x="307" y="3517"/>
                  <a:pt x="-9071" y="7035"/>
                  <a:pt x="16720" y="84407"/>
                </a:cubicBezTo>
                <a:cubicBezTo>
                  <a:pt x="42511" y="161779"/>
                  <a:pt x="70646" y="362243"/>
                  <a:pt x="164430" y="464234"/>
                </a:cubicBezTo>
                <a:cubicBezTo>
                  <a:pt x="258214" y="566225"/>
                  <a:pt x="432889" y="628357"/>
                  <a:pt x="579427" y="696351"/>
                </a:cubicBezTo>
                <a:cubicBezTo>
                  <a:pt x="725965" y="764345"/>
                  <a:pt x="890089" y="839372"/>
                  <a:pt x="1043661" y="872197"/>
                </a:cubicBezTo>
                <a:cubicBezTo>
                  <a:pt x="1197233" y="905022"/>
                  <a:pt x="1380113" y="913228"/>
                  <a:pt x="1500861" y="893299"/>
                </a:cubicBezTo>
                <a:cubicBezTo>
                  <a:pt x="1621609" y="873370"/>
                  <a:pt x="1694878" y="812996"/>
                  <a:pt x="1768147" y="752622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3518066" y="2361572"/>
            <a:ext cx="1757319" cy="1843166"/>
          </a:xfrm>
          <a:custGeom>
            <a:avLst/>
            <a:gdLst>
              <a:gd name="connsiteX0" fmla="*/ 5891 w 1757319"/>
              <a:gd name="connsiteY0" fmla="*/ 86206 h 1843166"/>
              <a:gd name="connsiteX1" fmla="*/ 34026 w 1757319"/>
              <a:gd name="connsiteY1" fmla="*/ 128410 h 1843166"/>
              <a:gd name="connsiteX2" fmla="*/ 266143 w 1757319"/>
              <a:gd name="connsiteY2" fmla="*/ 1310096 h 1843166"/>
              <a:gd name="connsiteX3" fmla="*/ 906223 w 1757319"/>
              <a:gd name="connsiteY3" fmla="*/ 1809499 h 1843166"/>
              <a:gd name="connsiteX4" fmla="*/ 1539269 w 1757319"/>
              <a:gd name="connsiteY4" fmla="*/ 1767296 h 1843166"/>
              <a:gd name="connsiteX5" fmla="*/ 1757319 w 1757319"/>
              <a:gd name="connsiteY5" fmla="*/ 1521111 h 184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7319" h="1843166">
                <a:moveTo>
                  <a:pt x="5891" y="86206"/>
                </a:moveTo>
                <a:cubicBezTo>
                  <a:pt x="-1729" y="5317"/>
                  <a:pt x="-9349" y="-75572"/>
                  <a:pt x="34026" y="128410"/>
                </a:cubicBezTo>
                <a:cubicBezTo>
                  <a:pt x="77401" y="332392"/>
                  <a:pt x="120777" y="1029915"/>
                  <a:pt x="266143" y="1310096"/>
                </a:cubicBezTo>
                <a:cubicBezTo>
                  <a:pt x="411509" y="1590278"/>
                  <a:pt x="694035" y="1733299"/>
                  <a:pt x="906223" y="1809499"/>
                </a:cubicBezTo>
                <a:cubicBezTo>
                  <a:pt x="1118411" y="1885699"/>
                  <a:pt x="1397420" y="1815361"/>
                  <a:pt x="1539269" y="1767296"/>
                </a:cubicBezTo>
                <a:cubicBezTo>
                  <a:pt x="1681118" y="1719231"/>
                  <a:pt x="1716288" y="1559797"/>
                  <a:pt x="1757319" y="1521111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7" name="Picture 9" descr="「javatel」の画像検索結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フッター プレースホルダー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8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8313"/>
            <a:ext cx="1468562" cy="9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8474" y="19964"/>
            <a:ext cx="912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PTC-250-HDSDI </a:t>
            </a:r>
            <a:r>
              <a:rPr lang="ja-JP" altLang="en-US" sz="2400" dirty="0" smtClean="0"/>
              <a:t>構成事例その</a:t>
            </a:r>
            <a:r>
              <a:rPr lang="en-US" altLang="ja-JP" sz="2400" dirty="0"/>
              <a:t>3</a:t>
            </a:r>
            <a:r>
              <a:rPr lang="en-US" altLang="ja-JP" sz="2400" dirty="0" smtClean="0"/>
              <a:t>)  </a:t>
            </a:r>
            <a:r>
              <a:rPr lang="ja-JP" altLang="en-US" sz="2400" dirty="0" smtClean="0"/>
              <a:t>エンコーダ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デコーダ </a:t>
            </a:r>
            <a:r>
              <a:rPr lang="en-US" altLang="ja-JP" sz="2400" dirty="0" smtClean="0"/>
              <a:t>+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 Black" pitchFamily="34" charset="0"/>
              </a:rPr>
              <a:t>REC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07504" y="660309"/>
            <a:ext cx="2682938" cy="1839433"/>
            <a:chOff x="107504" y="555903"/>
            <a:chExt cx="2682938" cy="183943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27534"/>
              <a:ext cx="2375078" cy="1767802"/>
            </a:xfrm>
            <a:prstGeom prst="rect">
              <a:avLst/>
            </a:prstGeom>
          </p:spPr>
        </p:pic>
        <p:pic>
          <p:nvPicPr>
            <p:cNvPr id="1030" name="Picture 6" descr="「PTC-250」の画像検索結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442" y="555903"/>
              <a:ext cx="1143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グループ化 12"/>
          <p:cNvGrpSpPr/>
          <p:nvPr/>
        </p:nvGrpSpPr>
        <p:grpSpPr>
          <a:xfrm>
            <a:off x="2525151" y="834434"/>
            <a:ext cx="3087908" cy="1429108"/>
            <a:chOff x="2525151" y="655754"/>
            <a:chExt cx="3087908" cy="1429108"/>
          </a:xfrm>
        </p:grpSpPr>
        <p:sp>
          <p:nvSpPr>
            <p:cNvPr id="10" name="フリーフォーム 9"/>
            <p:cNvSpPr/>
            <p:nvPr/>
          </p:nvSpPr>
          <p:spPr>
            <a:xfrm>
              <a:off x="2525151" y="1209822"/>
              <a:ext cx="1948375" cy="548003"/>
            </a:xfrm>
            <a:custGeom>
              <a:avLst/>
              <a:gdLst>
                <a:gd name="connsiteX0" fmla="*/ 0 w 1948375"/>
                <a:gd name="connsiteY0" fmla="*/ 0 h 548003"/>
                <a:gd name="connsiteX1" fmla="*/ 49237 w 1948375"/>
                <a:gd name="connsiteY1" fmla="*/ 42203 h 548003"/>
                <a:gd name="connsiteX2" fmla="*/ 232117 w 1948375"/>
                <a:gd name="connsiteY2" fmla="*/ 140676 h 548003"/>
                <a:gd name="connsiteX3" fmla="*/ 302455 w 1948375"/>
                <a:gd name="connsiteY3" fmla="*/ 422030 h 548003"/>
                <a:gd name="connsiteX4" fmla="*/ 492369 w 1948375"/>
                <a:gd name="connsiteY4" fmla="*/ 534572 h 548003"/>
                <a:gd name="connsiteX5" fmla="*/ 858129 w 1948375"/>
                <a:gd name="connsiteY5" fmla="*/ 534572 h 548003"/>
                <a:gd name="connsiteX6" fmla="*/ 1667021 w 1948375"/>
                <a:gd name="connsiteY6" fmla="*/ 527538 h 548003"/>
                <a:gd name="connsiteX7" fmla="*/ 1948375 w 1948375"/>
                <a:gd name="connsiteY7" fmla="*/ 281353 h 54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375" h="548003">
                  <a:moveTo>
                    <a:pt x="0" y="0"/>
                  </a:moveTo>
                  <a:cubicBezTo>
                    <a:pt x="5275" y="9378"/>
                    <a:pt x="10551" y="18757"/>
                    <a:pt x="49237" y="42203"/>
                  </a:cubicBezTo>
                  <a:cubicBezTo>
                    <a:pt x="87923" y="65649"/>
                    <a:pt x="189914" y="77372"/>
                    <a:pt x="232117" y="140676"/>
                  </a:cubicBezTo>
                  <a:cubicBezTo>
                    <a:pt x="274320" y="203980"/>
                    <a:pt x="259080" y="356381"/>
                    <a:pt x="302455" y="422030"/>
                  </a:cubicBezTo>
                  <a:cubicBezTo>
                    <a:pt x="345830" y="487679"/>
                    <a:pt x="399757" y="515815"/>
                    <a:pt x="492369" y="534572"/>
                  </a:cubicBezTo>
                  <a:cubicBezTo>
                    <a:pt x="584981" y="553329"/>
                    <a:pt x="858129" y="534572"/>
                    <a:pt x="858129" y="534572"/>
                  </a:cubicBezTo>
                  <a:cubicBezTo>
                    <a:pt x="1053904" y="533400"/>
                    <a:pt x="1485313" y="569741"/>
                    <a:pt x="1667021" y="527538"/>
                  </a:cubicBezTo>
                  <a:cubicBezTo>
                    <a:pt x="1848729" y="485335"/>
                    <a:pt x="1896793" y="322384"/>
                    <a:pt x="1948375" y="281353"/>
                  </a:cubicBezTo>
                </a:path>
              </a:pathLst>
            </a:custGeom>
            <a:noFill/>
            <a:ln w="63500" cmpd="dbl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2" name="Picture 8" descr="http://www.gefen.com/sites/gefen.com/files/styles/product_featured/public/_/products/EXT-3G-HD-C_MAIN-10.jpg?itok=i6wEHrc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38286"/>
              <a:ext cx="846576" cy="84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「ION-E100-HD」の画像検索結果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169" y="655754"/>
              <a:ext cx="147489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フリーフォーム 6"/>
            <p:cNvSpPr/>
            <p:nvPr/>
          </p:nvSpPr>
          <p:spPr>
            <a:xfrm>
              <a:off x="2616591" y="1195754"/>
              <a:ext cx="738554" cy="466050"/>
            </a:xfrm>
            <a:custGeom>
              <a:avLst/>
              <a:gdLst>
                <a:gd name="connsiteX0" fmla="*/ 738554 w 738554"/>
                <a:gd name="connsiteY0" fmla="*/ 464234 h 466050"/>
                <a:gd name="connsiteX1" fmla="*/ 316523 w 738554"/>
                <a:gd name="connsiteY1" fmla="*/ 422031 h 466050"/>
                <a:gd name="connsiteX2" fmla="*/ 260252 w 738554"/>
                <a:gd name="connsiteY2" fmla="*/ 168812 h 466050"/>
                <a:gd name="connsiteX3" fmla="*/ 0 w 738554"/>
                <a:gd name="connsiteY3" fmla="*/ 0 h 46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554" h="466050">
                  <a:moveTo>
                    <a:pt x="738554" y="464234"/>
                  </a:moveTo>
                  <a:cubicBezTo>
                    <a:pt x="567397" y="467751"/>
                    <a:pt x="396240" y="471268"/>
                    <a:pt x="316523" y="422031"/>
                  </a:cubicBezTo>
                  <a:cubicBezTo>
                    <a:pt x="236806" y="372794"/>
                    <a:pt x="313006" y="239150"/>
                    <a:pt x="260252" y="168812"/>
                  </a:cubicBezTo>
                  <a:cubicBezTo>
                    <a:pt x="207498" y="98473"/>
                    <a:pt x="11723" y="28135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700610">
              <a:off x="2664981" y="1227250"/>
              <a:ext cx="7088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 smtClean="0"/>
                <a:t>Max 100m</a:t>
              </a:r>
              <a:endParaRPr kumimoji="1" lang="ja-JP" altLang="en-US" sz="800" dirty="0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981157" y="1322357"/>
              <a:ext cx="414997" cy="235777"/>
            </a:xfrm>
            <a:custGeom>
              <a:avLst/>
              <a:gdLst>
                <a:gd name="connsiteX0" fmla="*/ 0 w 414997"/>
                <a:gd name="connsiteY0" fmla="*/ 232123 h 235777"/>
                <a:gd name="connsiteX1" fmla="*/ 154745 w 414997"/>
                <a:gd name="connsiteY1" fmla="*/ 203988 h 235777"/>
                <a:gd name="connsiteX2" fmla="*/ 414997 w 414997"/>
                <a:gd name="connsiteY2" fmla="*/ 6 h 23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997" h="235777">
                  <a:moveTo>
                    <a:pt x="0" y="232123"/>
                  </a:moveTo>
                  <a:cubicBezTo>
                    <a:pt x="42789" y="237398"/>
                    <a:pt x="85579" y="242674"/>
                    <a:pt x="154745" y="203988"/>
                  </a:cubicBezTo>
                  <a:cubicBezTo>
                    <a:pt x="223911" y="165302"/>
                    <a:pt x="366933" y="-1166"/>
                    <a:pt x="414997" y="6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3501513">
              <a:off x="2471435" y="1619465"/>
              <a:ext cx="5960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/>
                <a:t>RS-485</a:t>
              </a:r>
              <a:endParaRPr kumimoji="1" lang="ja-JP" altLang="en-US" sz="8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932040" y="2348153"/>
            <a:ext cx="3306801" cy="1728072"/>
            <a:chOff x="1436180" y="2571750"/>
            <a:chExt cx="3306801" cy="1728072"/>
          </a:xfrm>
        </p:grpSpPr>
        <p:pic>
          <p:nvPicPr>
            <p:cNvPr id="1028" name="Picture 4" descr="「ION-R100」の画像検索結果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704" y="3219822"/>
              <a:ext cx="1400836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159" y="2571750"/>
              <a:ext cx="1694822" cy="1500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フリーフォーム 10"/>
            <p:cNvSpPr/>
            <p:nvPr/>
          </p:nvSpPr>
          <p:spPr>
            <a:xfrm>
              <a:off x="1436180" y="3114855"/>
              <a:ext cx="1714983" cy="1034064"/>
            </a:xfrm>
            <a:custGeom>
              <a:avLst/>
              <a:gdLst>
                <a:gd name="connsiteX0" fmla="*/ 420755 w 1714983"/>
                <a:gd name="connsiteY0" fmla="*/ 802997 h 1034064"/>
                <a:gd name="connsiteX1" fmla="*/ 434823 w 1714983"/>
                <a:gd name="connsiteY1" fmla="*/ 887403 h 1034064"/>
                <a:gd name="connsiteX2" fmla="*/ 188638 w 1714983"/>
                <a:gd name="connsiteY2" fmla="*/ 1028080 h 1034064"/>
                <a:gd name="connsiteX3" fmla="*/ 12792 w 1714983"/>
                <a:gd name="connsiteY3" fmla="*/ 669354 h 1034064"/>
                <a:gd name="connsiteX4" fmla="*/ 547365 w 1714983"/>
                <a:gd name="connsiteY4" fmla="*/ 106647 h 1034064"/>
                <a:gd name="connsiteX5" fmla="*/ 1081937 w 1714983"/>
                <a:gd name="connsiteY5" fmla="*/ 1139 h 1034064"/>
                <a:gd name="connsiteX6" fmla="*/ 1525069 w 1714983"/>
                <a:gd name="connsiteY6" fmla="*/ 127748 h 1034064"/>
                <a:gd name="connsiteX7" fmla="*/ 1714983 w 1714983"/>
                <a:gd name="connsiteY7" fmla="*/ 261391 h 103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983" h="1034064">
                  <a:moveTo>
                    <a:pt x="420755" y="802997"/>
                  </a:moveTo>
                  <a:cubicBezTo>
                    <a:pt x="447132" y="826443"/>
                    <a:pt x="473509" y="849889"/>
                    <a:pt x="434823" y="887403"/>
                  </a:cubicBezTo>
                  <a:cubicBezTo>
                    <a:pt x="396137" y="924917"/>
                    <a:pt x="258976" y="1064421"/>
                    <a:pt x="188638" y="1028080"/>
                  </a:cubicBezTo>
                  <a:cubicBezTo>
                    <a:pt x="118300" y="991739"/>
                    <a:pt x="-46996" y="822926"/>
                    <a:pt x="12792" y="669354"/>
                  </a:cubicBezTo>
                  <a:cubicBezTo>
                    <a:pt x="72580" y="515782"/>
                    <a:pt x="369174" y="218016"/>
                    <a:pt x="547365" y="106647"/>
                  </a:cubicBezTo>
                  <a:cubicBezTo>
                    <a:pt x="725556" y="-4722"/>
                    <a:pt x="918986" y="-2378"/>
                    <a:pt x="1081937" y="1139"/>
                  </a:cubicBezTo>
                  <a:cubicBezTo>
                    <a:pt x="1244888" y="4656"/>
                    <a:pt x="1419561" y="84373"/>
                    <a:pt x="1525069" y="127748"/>
                  </a:cubicBezTo>
                  <a:cubicBezTo>
                    <a:pt x="1630577" y="171123"/>
                    <a:pt x="1680986" y="236773"/>
                    <a:pt x="1714983" y="261391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フリーフォーム 13"/>
          <p:cNvSpPr/>
          <p:nvPr/>
        </p:nvSpPr>
        <p:spPr>
          <a:xfrm>
            <a:off x="5479366" y="1087525"/>
            <a:ext cx="688353" cy="2007183"/>
          </a:xfrm>
          <a:custGeom>
            <a:avLst/>
            <a:gdLst>
              <a:gd name="connsiteX0" fmla="*/ 668216 w 688353"/>
              <a:gd name="connsiteY0" fmla="*/ 2482948 h 2482948"/>
              <a:gd name="connsiteX1" fmla="*/ 668216 w 688353"/>
              <a:gd name="connsiteY1" fmla="*/ 1702191 h 2482948"/>
              <a:gd name="connsiteX2" fmla="*/ 682283 w 688353"/>
              <a:gd name="connsiteY2" fmla="*/ 829994 h 2482948"/>
              <a:gd name="connsiteX3" fmla="*/ 555674 w 688353"/>
              <a:gd name="connsiteY3" fmla="*/ 450166 h 2482948"/>
              <a:gd name="connsiteX4" fmla="*/ 0 w 688353"/>
              <a:gd name="connsiteY4" fmla="*/ 0 h 248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353" h="2482948">
                <a:moveTo>
                  <a:pt x="668216" y="2482948"/>
                </a:moveTo>
                <a:cubicBezTo>
                  <a:pt x="667043" y="2230315"/>
                  <a:pt x="665871" y="1977683"/>
                  <a:pt x="668216" y="1702191"/>
                </a:cubicBezTo>
                <a:cubicBezTo>
                  <a:pt x="670561" y="1426699"/>
                  <a:pt x="701040" y="1038665"/>
                  <a:pt x="682283" y="829994"/>
                </a:cubicBezTo>
                <a:cubicBezTo>
                  <a:pt x="663526" y="621323"/>
                  <a:pt x="669388" y="588498"/>
                  <a:pt x="555674" y="450166"/>
                </a:cubicBezTo>
                <a:cubicBezTo>
                  <a:pt x="441960" y="311834"/>
                  <a:pt x="89095" y="65649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3074424">
            <a:off x="5842274" y="1393315"/>
            <a:ext cx="650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/>
              <a:t>IP Network</a:t>
            </a:r>
            <a:endParaRPr kumimoji="1" lang="ja-JP" altLang="en-US" sz="800" dirty="0"/>
          </a:p>
        </p:txBody>
      </p:sp>
      <p:sp>
        <p:nvSpPr>
          <p:cNvPr id="17" name="フリーフォーム 16"/>
          <p:cNvSpPr/>
          <p:nvPr/>
        </p:nvSpPr>
        <p:spPr>
          <a:xfrm>
            <a:off x="6281225" y="3111416"/>
            <a:ext cx="277623" cy="911761"/>
          </a:xfrm>
          <a:custGeom>
            <a:avLst/>
            <a:gdLst>
              <a:gd name="connsiteX0" fmla="*/ 0 w 277623"/>
              <a:gd name="connsiteY0" fmla="*/ 18462 h 911761"/>
              <a:gd name="connsiteX1" fmla="*/ 196947 w 277623"/>
              <a:gd name="connsiteY1" fmla="*/ 11428 h 911761"/>
              <a:gd name="connsiteX2" fmla="*/ 246184 w 277623"/>
              <a:gd name="connsiteY2" fmla="*/ 152105 h 911761"/>
              <a:gd name="connsiteX3" fmla="*/ 274320 w 277623"/>
              <a:gd name="connsiteY3" fmla="*/ 454561 h 911761"/>
              <a:gd name="connsiteX4" fmla="*/ 168812 w 277623"/>
              <a:gd name="connsiteY4" fmla="*/ 679644 h 911761"/>
              <a:gd name="connsiteX5" fmla="*/ 253218 w 277623"/>
              <a:gd name="connsiteY5" fmla="*/ 911761 h 91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623" h="911761">
                <a:moveTo>
                  <a:pt x="0" y="18462"/>
                </a:moveTo>
                <a:cubicBezTo>
                  <a:pt x="77958" y="3808"/>
                  <a:pt x="155916" y="-10846"/>
                  <a:pt x="196947" y="11428"/>
                </a:cubicBezTo>
                <a:cubicBezTo>
                  <a:pt x="237978" y="33702"/>
                  <a:pt x="233289" y="78250"/>
                  <a:pt x="246184" y="152105"/>
                </a:cubicBezTo>
                <a:cubicBezTo>
                  <a:pt x="259079" y="225960"/>
                  <a:pt x="287215" y="366638"/>
                  <a:pt x="274320" y="454561"/>
                </a:cubicBezTo>
                <a:cubicBezTo>
                  <a:pt x="261425" y="542484"/>
                  <a:pt x="172329" y="603444"/>
                  <a:pt x="168812" y="679644"/>
                </a:cubicBezTo>
                <a:cubicBezTo>
                  <a:pt x="165295" y="755844"/>
                  <a:pt x="236806" y="871903"/>
                  <a:pt x="253218" y="911761"/>
                </a:cubicBezTo>
              </a:path>
            </a:pathLst>
          </a:custGeom>
          <a:noFill/>
          <a:ln w="63500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 rot="18635537">
            <a:off x="4888130" y="1462879"/>
            <a:ext cx="11797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HDMI IP Encoder</a:t>
            </a:r>
          </a:p>
          <a:p>
            <a:r>
              <a:rPr kumimoji="1" lang="en-US" altLang="ja-JP" sz="1050" dirty="0" smtClean="0"/>
              <a:t>ION-E100-HD</a:t>
            </a:r>
            <a:endParaRPr kumimoji="1" lang="ja-JP" altLang="en-US" sz="1050" dirty="0"/>
          </a:p>
        </p:txBody>
      </p:sp>
      <p:sp>
        <p:nvSpPr>
          <p:cNvPr id="25" name="テキスト ボックス 24"/>
          <p:cNvSpPr txBox="1"/>
          <p:nvPr/>
        </p:nvSpPr>
        <p:spPr>
          <a:xfrm rot="19224372">
            <a:off x="4663220" y="2886960"/>
            <a:ext cx="1388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HDMI IP Decoder</a:t>
            </a:r>
          </a:p>
          <a:p>
            <a:r>
              <a:rPr kumimoji="1" lang="en-US" altLang="ja-JP" sz="1050" dirty="0" smtClean="0"/>
              <a:t>ION-R100</a:t>
            </a:r>
            <a:endParaRPr kumimoji="1" lang="ja-JP" altLang="en-US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48" y="2120380"/>
            <a:ext cx="1314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3937"/>
            <a:ext cx="1483663" cy="45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「genetec security center」の画像検索結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" y="3006615"/>
            <a:ext cx="1584581" cy="29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「javatel」の画像検索結果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06615"/>
            <a:ext cx="990025" cy="3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「docokame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AutoShape 13" descr="「docokame」の画像検索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47" y="3406774"/>
            <a:ext cx="1838886" cy="5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16" descr="「milestone Video」の画像検索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" y="3997330"/>
            <a:ext cx="734660" cy="73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98" y="4227934"/>
            <a:ext cx="1119038" cy="3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20" descr="「ONVIF」の画像検索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7" y="4131088"/>
            <a:ext cx="1532591" cy="87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直線矢印コネクタ 22"/>
          <p:cNvCxnSpPr/>
          <p:nvPr/>
        </p:nvCxnSpPr>
        <p:spPr>
          <a:xfrm flipH="1">
            <a:off x="3499338" y="2387080"/>
            <a:ext cx="1863010" cy="80654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3" name="Picture 9" descr="「javatel」の画像検索結果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フッター プレースホルダー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 Black" pitchFamily="34" charset="0"/>
              </a:rPr>
              <a:t>Future solution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059582"/>
            <a:ext cx="8229600" cy="2019671"/>
          </a:xfrm>
        </p:spPr>
        <p:txBody>
          <a:bodyPr/>
          <a:lstStyle/>
          <a:p>
            <a:r>
              <a:rPr lang="en-US" altLang="ja-JP" dirty="0" smtClean="0"/>
              <a:t>PTZ</a:t>
            </a:r>
            <a:r>
              <a:rPr lang="ja-JP" altLang="en-US" dirty="0" smtClean="0"/>
              <a:t>読み出しのサポート</a:t>
            </a: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sz="1600" dirty="0" smtClean="0"/>
              <a:t>PTC-113 / PTC-250 </a:t>
            </a:r>
            <a:r>
              <a:rPr kumimoji="1" lang="ja-JP" altLang="en-US" sz="1600" dirty="0" smtClean="0"/>
              <a:t>の</a:t>
            </a:r>
            <a:r>
              <a:rPr kumimoji="1" lang="en-US" altLang="ja-JP" sz="1600" dirty="0" smtClean="0"/>
              <a:t>HD-SDI</a:t>
            </a:r>
            <a:r>
              <a:rPr kumimoji="1" lang="ja-JP" altLang="en-US" sz="1600" dirty="0" smtClean="0"/>
              <a:t>サポートに関していくつかの課題がある。</a:t>
            </a:r>
            <a:endParaRPr lang="ja-JP" altLang="en-US" dirty="0" smtClean="0"/>
          </a:p>
          <a:p>
            <a:pPr marL="0" indent="0">
              <a:buNone/>
            </a:pPr>
            <a:r>
              <a:rPr kumimoji="1" lang="ja-JP" altLang="en-US" sz="1600" dirty="0"/>
              <a:t>	</a:t>
            </a:r>
            <a:r>
              <a:rPr lang="en-US" altLang="ja-JP" sz="1600" dirty="0" err="1" smtClean="0"/>
              <a:t>Pelco</a:t>
            </a:r>
            <a:r>
              <a:rPr lang="en-US" altLang="ja-JP" sz="1600" dirty="0" smtClean="0"/>
              <a:t>-D</a:t>
            </a:r>
            <a:r>
              <a:rPr lang="ja-JP" altLang="en-US" sz="1600" dirty="0" smtClean="0"/>
              <a:t>プロトコルにより殆どの</a:t>
            </a:r>
            <a:r>
              <a:rPr lang="en-US" altLang="ja-JP" sz="1600" dirty="0" smtClean="0"/>
              <a:t>VMS</a:t>
            </a:r>
            <a:r>
              <a:rPr lang="ja-JP" altLang="en-US" sz="1600" dirty="0" smtClean="0"/>
              <a:t>からダイレクトに制御可能だが、</a:t>
            </a:r>
          </a:p>
          <a:p>
            <a:pPr marL="0" indent="0">
              <a:buNone/>
            </a:pPr>
            <a:r>
              <a:rPr lang="ja-JP" altLang="en-US" sz="1600" dirty="0"/>
              <a:t>	</a:t>
            </a:r>
            <a:r>
              <a:rPr lang="en-US" altLang="ja-JP" sz="1600" dirty="0" smtClean="0"/>
              <a:t>PTZ</a:t>
            </a:r>
            <a:r>
              <a:rPr lang="ja-JP" altLang="en-US" sz="1600" dirty="0" smtClean="0"/>
              <a:t>のポジション読み出しができない。</a:t>
            </a:r>
            <a:endParaRPr kumimoji="1" lang="ja-JP" altLang="en-US" sz="1600" dirty="0" smtClean="0"/>
          </a:p>
        </p:txBody>
      </p:sp>
      <p:pic>
        <p:nvPicPr>
          <p:cNvPr id="5122" name="Picture 2" descr="「plan manager genetec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03798"/>
            <a:ext cx="3528392" cy="19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>
            <a:off x="2987824" y="3003798"/>
            <a:ext cx="3096344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403648" y="339984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近々の計画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STH900 / URH900</a:t>
            </a:r>
            <a:r>
              <a:rPr lang="ja-JP" altLang="en-US" dirty="0" smtClean="0">
                <a:solidFill>
                  <a:srgbClr val="0070C0"/>
                </a:solidFill>
              </a:rPr>
              <a:t>にミカミプロトコルを組み込み</a:t>
            </a:r>
            <a:r>
              <a:rPr lang="en-US" altLang="ja-JP" dirty="0" smtClean="0">
                <a:solidFill>
                  <a:srgbClr val="0070C0"/>
                </a:solidFill>
              </a:rPr>
              <a:t>ONVIF/Genetec</a:t>
            </a:r>
            <a:r>
              <a:rPr lang="ja-JP" altLang="en-US" dirty="0" smtClean="0">
                <a:solidFill>
                  <a:srgbClr val="0070C0"/>
                </a:solidFill>
              </a:rPr>
              <a:t>プロトコルでサポート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2" name="Picture 9" descr="「javatel」の画像検索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2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 Black" pitchFamily="34" charset="0"/>
              </a:rPr>
              <a:t>Future solution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3988"/>
            <a:ext cx="2375078" cy="1767802"/>
          </a:xfrm>
          <a:prstGeom prst="rect">
            <a:avLst/>
          </a:prstGeom>
        </p:spPr>
      </p:pic>
      <p:pic>
        <p:nvPicPr>
          <p:cNvPr id="6" name="Picture 6" descr="「PTC-250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73" y="1092357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「PTC-113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4427984" y="2787774"/>
            <a:ext cx="2727746" cy="2127465"/>
            <a:chOff x="107504" y="2571750"/>
            <a:chExt cx="2727746" cy="212746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931413"/>
              <a:ext cx="2375078" cy="1767802"/>
            </a:xfrm>
            <a:prstGeom prst="rect">
              <a:avLst/>
            </a:prstGeom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571750"/>
              <a:ext cx="927546" cy="927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二等辺三角形 9"/>
            <p:cNvSpPr/>
            <p:nvPr/>
          </p:nvSpPr>
          <p:spPr>
            <a:xfrm rot="2639338">
              <a:off x="1894133" y="2706401"/>
              <a:ext cx="288032" cy="952675"/>
            </a:xfrm>
            <a:prstGeom prst="triangle">
              <a:avLst/>
            </a:pr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68607"/>
            <a:ext cx="1088679" cy="61775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92" y="3285669"/>
            <a:ext cx="1088679" cy="61775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722387" y="2139702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STH900/URH900</a:t>
            </a:r>
            <a:endParaRPr kumimoji="1" lang="ja-JP" altLang="en-US" sz="11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20463" y="3841497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STH900/URH900</a:t>
            </a:r>
            <a:endParaRPr kumimoji="1" lang="ja-JP" altLang="en-US" sz="1100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3937"/>
            <a:ext cx="1483663" cy="45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 descr="「genetec security center」の画像検索結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" y="3006615"/>
            <a:ext cx="1584581" cy="29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「javatel」の画像検索結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06615"/>
            <a:ext cx="990025" cy="3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47" y="3406774"/>
            <a:ext cx="1838886" cy="5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" y="3997330"/>
            <a:ext cx="734660" cy="73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98" y="4227934"/>
            <a:ext cx="1119038" cy="3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7" y="4131088"/>
            <a:ext cx="1532591" cy="87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5" name="Picture 9" descr="「javatel」の画像検索結果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9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 Black" pitchFamily="34" charset="0"/>
              </a:rPr>
              <a:t>Future solution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3988"/>
            <a:ext cx="2375078" cy="1767802"/>
          </a:xfrm>
          <a:prstGeom prst="rect">
            <a:avLst/>
          </a:prstGeom>
        </p:spPr>
      </p:pic>
      <p:sp>
        <p:nvSpPr>
          <p:cNvPr id="9" name="AutoShape 2" descr="「PTC-113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91453"/>
            <a:ext cx="1206645" cy="65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9" y="4011909"/>
            <a:ext cx="1152128" cy="59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06" y="2900851"/>
            <a:ext cx="1249264" cy="72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889866" y="3551051"/>
            <a:ext cx="1120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AXIS P1367</a:t>
            </a:r>
            <a:r>
              <a:rPr kumimoji="1" lang="ja-JP" altLang="en-US" sz="1000" dirty="0" smtClean="0"/>
              <a:t>などのボックスカメラ</a:t>
            </a:r>
            <a:endParaRPr kumimoji="1" lang="ja-JP" altLang="en-US" sz="1000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73" y="3951161"/>
            <a:ext cx="967829" cy="61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2089697" y="4571123"/>
            <a:ext cx="14045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 smtClean="0"/>
              <a:t>Hanwha SNZ-6320</a:t>
            </a:r>
            <a:endParaRPr lang="ja-JP" altLang="en-US" sz="1050" dirty="0" smtClean="0"/>
          </a:p>
          <a:p>
            <a:r>
              <a:rPr lang="ja-JP" altLang="en-US" sz="1050" dirty="0" smtClean="0"/>
              <a:t>フル</a:t>
            </a:r>
            <a:r>
              <a:rPr lang="en-US" altLang="ja-JP" sz="1050" dirty="0" smtClean="0"/>
              <a:t>HD</a:t>
            </a:r>
            <a:r>
              <a:rPr lang="ja-JP" altLang="en-US" sz="1050" dirty="0" smtClean="0"/>
              <a:t>ズーム</a:t>
            </a:r>
            <a:r>
              <a:rPr lang="en-US" altLang="ja-JP" sz="1050" dirty="0" smtClean="0"/>
              <a:t>IP</a:t>
            </a:r>
            <a:r>
              <a:rPr lang="ja-JP" altLang="en-US" sz="1050" dirty="0" smtClean="0"/>
              <a:t>カメラ</a:t>
            </a:r>
            <a:endParaRPr lang="ja-JP" altLang="en-US" sz="105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3888" y="3551051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ワイパー制御などは、カメラ</a:t>
            </a:r>
            <a:r>
              <a:rPr kumimoji="1" lang="en-US" altLang="ja-JP" sz="1100" dirty="0" smtClean="0"/>
              <a:t>I/O</a:t>
            </a:r>
            <a:r>
              <a:rPr kumimoji="1" lang="ja-JP" altLang="en-US" sz="1100" dirty="0" smtClean="0"/>
              <a:t>で制御可能だが、オペレーションが煩雑となる。　また、それ</a:t>
            </a:r>
            <a:r>
              <a:rPr kumimoji="1" lang="en-US" altLang="ja-JP" sz="1100" dirty="0" smtClean="0"/>
              <a:t>1</a:t>
            </a:r>
            <a:r>
              <a:rPr kumimoji="1" lang="ja-JP" altLang="en-US" sz="1100" dirty="0" smtClean="0"/>
              <a:t>点以上のコントロールができない。</a:t>
            </a:r>
          </a:p>
          <a:p>
            <a:r>
              <a:rPr lang="en-US" altLang="ja-JP" sz="1100" dirty="0" err="1" smtClean="0"/>
              <a:t>Javatel</a:t>
            </a:r>
            <a:r>
              <a:rPr lang="ja-JP" altLang="en-US" sz="1100" dirty="0" smtClean="0"/>
              <a:t>製 </a:t>
            </a:r>
            <a:r>
              <a:rPr lang="en-US" altLang="ja-JP" sz="1100" dirty="0" smtClean="0"/>
              <a:t>PC1956 </a:t>
            </a:r>
            <a:r>
              <a:rPr lang="en-US" altLang="ja-JP" sz="1000" dirty="0" smtClean="0"/>
              <a:t>(</a:t>
            </a:r>
            <a:r>
              <a:rPr lang="ja-JP" altLang="en-US" sz="1000" dirty="0" smtClean="0"/>
              <a:t>現行モデル</a:t>
            </a:r>
            <a:r>
              <a:rPr lang="en-US" altLang="ja-JP" sz="1000" dirty="0" smtClean="0"/>
              <a:t>PC0926</a:t>
            </a:r>
            <a:r>
              <a:rPr lang="ja-JP" altLang="en-US" sz="1000" dirty="0" smtClean="0"/>
              <a:t>の次期モデル</a:t>
            </a:r>
            <a:r>
              <a:rPr lang="en-US" altLang="ja-JP" sz="1100" dirty="0" smtClean="0"/>
              <a:t>)</a:t>
            </a:r>
            <a:r>
              <a:rPr lang="ja-JP" altLang="en-US" sz="1100" dirty="0" smtClean="0"/>
              <a:t>は</a:t>
            </a:r>
            <a:r>
              <a:rPr lang="en-US" altLang="ja-JP" sz="1100" dirty="0" err="1" smtClean="0"/>
              <a:t>Pelco</a:t>
            </a:r>
            <a:r>
              <a:rPr lang="en-US" altLang="ja-JP" sz="1100" dirty="0" smtClean="0"/>
              <a:t>-D</a:t>
            </a:r>
            <a:r>
              <a:rPr lang="ja-JP" altLang="en-US" sz="1100" dirty="0" smtClean="0"/>
              <a:t>による</a:t>
            </a:r>
            <a:r>
              <a:rPr lang="en-US" altLang="ja-JP" sz="1100" dirty="0" smtClean="0"/>
              <a:t>Preset/AUX</a:t>
            </a:r>
            <a:r>
              <a:rPr lang="ja-JP" altLang="en-US" sz="1100" dirty="0" smtClean="0"/>
              <a:t>に対応した</a:t>
            </a:r>
            <a:r>
              <a:rPr lang="en-US" altLang="ja-JP" sz="1100" dirty="0" smtClean="0"/>
              <a:t>4</a:t>
            </a:r>
            <a:r>
              <a:rPr lang="ja-JP" altLang="en-US" sz="1100" dirty="0" smtClean="0"/>
              <a:t>点</a:t>
            </a:r>
            <a:r>
              <a:rPr lang="en-US" altLang="ja-JP" sz="1100" dirty="0" smtClean="0"/>
              <a:t>I/O</a:t>
            </a:r>
            <a:r>
              <a:rPr lang="ja-JP" altLang="en-US" sz="1100" dirty="0" smtClean="0"/>
              <a:t>が利用可能。</a:t>
            </a:r>
            <a:endParaRPr kumimoji="1" lang="ja-JP" altLang="en-US" sz="1100" dirty="0"/>
          </a:p>
        </p:txBody>
      </p:sp>
      <p:pic>
        <p:nvPicPr>
          <p:cNvPr id="8194" name="Picture 2" descr="C:\Users\Javatel\AppData\Local\Temp\{EC9082B0-3FCF-4667-A4CD-93F928A6F12A}.tm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7974">
            <a:off x="1790368" y="1180673"/>
            <a:ext cx="627928" cy="3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29" y="1573040"/>
            <a:ext cx="1483663" cy="45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 descr="「genetec security center」の画像検索結果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54" y="1165718"/>
            <a:ext cx="1584581" cy="29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「javatel」の画像検索結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21" y="1165718"/>
            <a:ext cx="990025" cy="3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65877"/>
            <a:ext cx="1838886" cy="5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38" y="2156433"/>
            <a:ext cx="734660" cy="73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91" y="2387037"/>
            <a:ext cx="1119038" cy="3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50" y="2290191"/>
            <a:ext cx="1532591" cy="87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0" name="Picture 9" descr="「javatel」の画像検索結果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5210748" y="560400"/>
            <a:ext cx="1967334" cy="887145"/>
            <a:chOff x="4218214" y="2828907"/>
            <a:chExt cx="3992872" cy="2001714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889" y="3236229"/>
              <a:ext cx="1483663" cy="453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7" descr="「genetec security center」の画像検索結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214" y="2828907"/>
              <a:ext cx="1584581" cy="295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「javatel」の画像検索結果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081" y="2828907"/>
              <a:ext cx="990025" cy="37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3229066"/>
              <a:ext cx="1838886" cy="518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398" y="3819622"/>
              <a:ext cx="734660" cy="734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051" y="4050226"/>
              <a:ext cx="1119038" cy="34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810" y="3953380"/>
              <a:ext cx="1532591" cy="877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6" descr="「PTC-250」の画像検索結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72" y="465862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00" y="2016555"/>
            <a:ext cx="927546" cy="92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08" y="3530808"/>
            <a:ext cx="1152128" cy="59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88" y="3658296"/>
            <a:ext cx="595552" cy="34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cweb.canon.jp/webview/lineup/vbs31dmk2-s800dmk2/img/index/vbs800dmk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83" y="3877220"/>
            <a:ext cx="1071029" cy="80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08" y="2346978"/>
            <a:ext cx="1314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63" y="1138668"/>
            <a:ext cx="544339" cy="3088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24" y="2613678"/>
            <a:ext cx="544339" cy="308877"/>
          </a:xfrm>
          <a:prstGeom prst="rect">
            <a:avLst/>
          </a:prstGeom>
        </p:spPr>
      </p:pic>
      <p:sp>
        <p:nvSpPr>
          <p:cNvPr id="8" name="フリーフォーム 7"/>
          <p:cNvSpPr/>
          <p:nvPr/>
        </p:nvSpPr>
        <p:spPr>
          <a:xfrm>
            <a:off x="3337529" y="1354447"/>
            <a:ext cx="407318" cy="1101436"/>
          </a:xfrm>
          <a:custGeom>
            <a:avLst/>
            <a:gdLst>
              <a:gd name="connsiteX0" fmla="*/ 381000 w 407318"/>
              <a:gd name="connsiteY0" fmla="*/ 1101436 h 1101436"/>
              <a:gd name="connsiteX1" fmla="*/ 367145 w 407318"/>
              <a:gd name="connsiteY1" fmla="*/ 436418 h 1101436"/>
              <a:gd name="connsiteX2" fmla="*/ 0 w 407318"/>
              <a:gd name="connsiteY2" fmla="*/ 0 h 110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318" h="1101436">
                <a:moveTo>
                  <a:pt x="381000" y="1101436"/>
                </a:moveTo>
                <a:cubicBezTo>
                  <a:pt x="405822" y="860713"/>
                  <a:pt x="430645" y="619991"/>
                  <a:pt x="367145" y="436418"/>
                </a:cubicBezTo>
                <a:cubicBezTo>
                  <a:pt x="303645" y="252845"/>
                  <a:pt x="58882" y="79664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2901111" y="2525156"/>
            <a:ext cx="831272" cy="341754"/>
          </a:xfrm>
          <a:custGeom>
            <a:avLst/>
            <a:gdLst>
              <a:gd name="connsiteX0" fmla="*/ 831272 w 831272"/>
              <a:gd name="connsiteY0" fmla="*/ 0 h 341754"/>
              <a:gd name="connsiteX1" fmla="*/ 436418 w 831272"/>
              <a:gd name="connsiteY1" fmla="*/ 318655 h 341754"/>
              <a:gd name="connsiteX2" fmla="*/ 0 w 831272"/>
              <a:gd name="connsiteY2" fmla="*/ 318655 h 3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2" h="341754">
                <a:moveTo>
                  <a:pt x="831272" y="0"/>
                </a:moveTo>
                <a:cubicBezTo>
                  <a:pt x="703117" y="132773"/>
                  <a:pt x="574963" y="265546"/>
                  <a:pt x="436418" y="318655"/>
                </a:cubicBezTo>
                <a:cubicBezTo>
                  <a:pt x="297873" y="371764"/>
                  <a:pt x="70427" y="316346"/>
                  <a:pt x="0" y="3186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2804129" y="2525156"/>
            <a:ext cx="1025236" cy="1260764"/>
          </a:xfrm>
          <a:custGeom>
            <a:avLst/>
            <a:gdLst>
              <a:gd name="connsiteX0" fmla="*/ 1025236 w 1025236"/>
              <a:gd name="connsiteY0" fmla="*/ 0 h 1260764"/>
              <a:gd name="connsiteX1" fmla="*/ 810491 w 1025236"/>
              <a:gd name="connsiteY1" fmla="*/ 484909 h 1260764"/>
              <a:gd name="connsiteX2" fmla="*/ 270163 w 1025236"/>
              <a:gd name="connsiteY2" fmla="*/ 1087582 h 1260764"/>
              <a:gd name="connsiteX3" fmla="*/ 0 w 1025236"/>
              <a:gd name="connsiteY3" fmla="*/ 1260764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236" h="1260764">
                <a:moveTo>
                  <a:pt x="1025236" y="0"/>
                </a:moveTo>
                <a:cubicBezTo>
                  <a:pt x="980786" y="151822"/>
                  <a:pt x="936336" y="303645"/>
                  <a:pt x="810491" y="484909"/>
                </a:cubicBezTo>
                <a:cubicBezTo>
                  <a:pt x="684646" y="666173"/>
                  <a:pt x="405245" y="958273"/>
                  <a:pt x="270163" y="1087582"/>
                </a:cubicBezTo>
                <a:cubicBezTo>
                  <a:pt x="135081" y="1216891"/>
                  <a:pt x="67540" y="1238827"/>
                  <a:pt x="0" y="12607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3919420" y="2511302"/>
            <a:ext cx="90054" cy="1551709"/>
          </a:xfrm>
          <a:custGeom>
            <a:avLst/>
            <a:gdLst>
              <a:gd name="connsiteX0" fmla="*/ 0 w 90054"/>
              <a:gd name="connsiteY0" fmla="*/ 0 h 1551709"/>
              <a:gd name="connsiteX1" fmla="*/ 90054 w 90054"/>
              <a:gd name="connsiteY1" fmla="*/ 1551709 h 1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054" h="1551709">
                <a:moveTo>
                  <a:pt x="0" y="0"/>
                </a:moveTo>
                <a:cubicBezTo>
                  <a:pt x="35213" y="648854"/>
                  <a:pt x="70427" y="1297709"/>
                  <a:pt x="90054" y="155170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76" y="1434428"/>
            <a:ext cx="2359894" cy="54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フリーフォーム 15"/>
          <p:cNvSpPr/>
          <p:nvPr/>
        </p:nvSpPr>
        <p:spPr>
          <a:xfrm>
            <a:off x="4394311" y="1790865"/>
            <a:ext cx="730454" cy="685800"/>
          </a:xfrm>
          <a:custGeom>
            <a:avLst/>
            <a:gdLst>
              <a:gd name="connsiteX0" fmla="*/ 10018 w 730454"/>
              <a:gd name="connsiteY0" fmla="*/ 685800 h 685800"/>
              <a:gd name="connsiteX1" fmla="*/ 44654 w 730454"/>
              <a:gd name="connsiteY1" fmla="*/ 477982 h 685800"/>
              <a:gd name="connsiteX2" fmla="*/ 363309 w 730454"/>
              <a:gd name="connsiteY2" fmla="*/ 62346 h 685800"/>
              <a:gd name="connsiteX3" fmla="*/ 730454 w 73045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454" h="685800">
                <a:moveTo>
                  <a:pt x="10018" y="685800"/>
                </a:moveTo>
                <a:cubicBezTo>
                  <a:pt x="-2105" y="633845"/>
                  <a:pt x="-14228" y="581891"/>
                  <a:pt x="44654" y="477982"/>
                </a:cubicBezTo>
                <a:cubicBezTo>
                  <a:pt x="103536" y="374073"/>
                  <a:pt x="249009" y="142010"/>
                  <a:pt x="363309" y="62346"/>
                </a:cubicBezTo>
                <a:cubicBezTo>
                  <a:pt x="477609" y="-17318"/>
                  <a:pt x="671572" y="13855"/>
                  <a:pt x="73045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02" y="394000"/>
            <a:ext cx="929272" cy="92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フリーフォーム 26"/>
          <p:cNvSpPr/>
          <p:nvPr/>
        </p:nvSpPr>
        <p:spPr>
          <a:xfrm>
            <a:off x="4241639" y="1234611"/>
            <a:ext cx="642185" cy="1239982"/>
          </a:xfrm>
          <a:custGeom>
            <a:avLst/>
            <a:gdLst>
              <a:gd name="connsiteX0" fmla="*/ 642185 w 642185"/>
              <a:gd name="connsiteY0" fmla="*/ 0 h 1239982"/>
              <a:gd name="connsiteX1" fmla="*/ 475931 w 642185"/>
              <a:gd name="connsiteY1" fmla="*/ 124691 h 1239982"/>
              <a:gd name="connsiteX2" fmla="*/ 39513 w 642185"/>
              <a:gd name="connsiteY2" fmla="*/ 665018 h 1239982"/>
              <a:gd name="connsiteX3" fmla="*/ 11803 w 642185"/>
              <a:gd name="connsiteY3" fmla="*/ 1239982 h 123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85" h="1239982">
                <a:moveTo>
                  <a:pt x="642185" y="0"/>
                </a:moveTo>
                <a:cubicBezTo>
                  <a:pt x="609280" y="6927"/>
                  <a:pt x="576376" y="13855"/>
                  <a:pt x="475931" y="124691"/>
                </a:cubicBezTo>
                <a:cubicBezTo>
                  <a:pt x="375486" y="235527"/>
                  <a:pt x="116868" y="479136"/>
                  <a:pt x="39513" y="665018"/>
                </a:cubicBezTo>
                <a:cubicBezTo>
                  <a:pt x="-37842" y="850900"/>
                  <a:pt x="24503" y="1148773"/>
                  <a:pt x="11803" y="12399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Picture 4" descr="「ION-R100」の画像検索結果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91" y="2628526"/>
            <a:ext cx="683572" cy="5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10" y="2870914"/>
            <a:ext cx="980309" cy="86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フリーフォーム 27"/>
          <p:cNvSpPr/>
          <p:nvPr/>
        </p:nvSpPr>
        <p:spPr>
          <a:xfrm>
            <a:off x="4412770" y="2486152"/>
            <a:ext cx="1759527" cy="354981"/>
          </a:xfrm>
          <a:custGeom>
            <a:avLst/>
            <a:gdLst>
              <a:gd name="connsiteX0" fmla="*/ 1759527 w 1759527"/>
              <a:gd name="connsiteY0" fmla="*/ 189332 h 354981"/>
              <a:gd name="connsiteX1" fmla="*/ 1690254 w 1759527"/>
              <a:gd name="connsiteY1" fmla="*/ 113132 h 354981"/>
              <a:gd name="connsiteX2" fmla="*/ 1399309 w 1759527"/>
              <a:gd name="connsiteY2" fmla="*/ 2295 h 354981"/>
              <a:gd name="connsiteX3" fmla="*/ 699654 w 1759527"/>
              <a:gd name="connsiteY3" fmla="*/ 223968 h 354981"/>
              <a:gd name="connsiteX4" fmla="*/ 138545 w 1759527"/>
              <a:gd name="connsiteY4" fmla="*/ 348659 h 354981"/>
              <a:gd name="connsiteX5" fmla="*/ 0 w 1759527"/>
              <a:gd name="connsiteY5" fmla="*/ 30005 h 35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9527" h="354981">
                <a:moveTo>
                  <a:pt x="1759527" y="189332"/>
                </a:moveTo>
                <a:cubicBezTo>
                  <a:pt x="1754908" y="166818"/>
                  <a:pt x="1750290" y="144305"/>
                  <a:pt x="1690254" y="113132"/>
                </a:cubicBezTo>
                <a:cubicBezTo>
                  <a:pt x="1630218" y="81959"/>
                  <a:pt x="1564409" y="-16178"/>
                  <a:pt x="1399309" y="2295"/>
                </a:cubicBezTo>
                <a:cubicBezTo>
                  <a:pt x="1234209" y="20768"/>
                  <a:pt x="909781" y="166241"/>
                  <a:pt x="699654" y="223968"/>
                </a:cubicBezTo>
                <a:cubicBezTo>
                  <a:pt x="489527" y="281695"/>
                  <a:pt x="255154" y="380986"/>
                  <a:pt x="138545" y="348659"/>
                </a:cubicBezTo>
                <a:cubicBezTo>
                  <a:pt x="21936" y="316332"/>
                  <a:pt x="25400" y="80805"/>
                  <a:pt x="0" y="30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5590406" y="2952575"/>
            <a:ext cx="200891" cy="367145"/>
          </a:xfrm>
          <a:custGeom>
            <a:avLst/>
            <a:gdLst>
              <a:gd name="connsiteX0" fmla="*/ 200891 w 200891"/>
              <a:gd name="connsiteY0" fmla="*/ 0 h 367145"/>
              <a:gd name="connsiteX1" fmla="*/ 152400 w 200891"/>
              <a:gd name="connsiteY1" fmla="*/ 263236 h 367145"/>
              <a:gd name="connsiteX2" fmla="*/ 0 w 200891"/>
              <a:gd name="connsiteY2" fmla="*/ 367145 h 36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891" h="367145">
                <a:moveTo>
                  <a:pt x="200891" y="0"/>
                </a:moveTo>
                <a:cubicBezTo>
                  <a:pt x="193386" y="101022"/>
                  <a:pt x="185882" y="202045"/>
                  <a:pt x="152400" y="263236"/>
                </a:cubicBezTo>
                <a:cubicBezTo>
                  <a:pt x="118918" y="324427"/>
                  <a:pt x="59459" y="345786"/>
                  <a:pt x="0" y="36714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80836" y="745894"/>
            <a:ext cx="68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①</a:t>
            </a:r>
            <a:endParaRPr kumimoji="1" lang="ja-JP" altLang="en-US" sz="3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462376" y="202381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②</a:t>
            </a:r>
            <a:endParaRPr kumimoji="1" lang="ja-JP" altLang="en-US" sz="36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66721" y="323088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③</a:t>
            </a:r>
            <a:endParaRPr kumimoji="1" lang="ja-JP" altLang="en-US" sz="3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316747" y="4218642"/>
            <a:ext cx="6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④</a:t>
            </a:r>
            <a:endParaRPr kumimoji="1" lang="ja-JP" altLang="en-US" sz="3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649701" y="170064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⑤</a:t>
            </a:r>
            <a:endParaRPr kumimoji="1" lang="ja-JP" altLang="en-US" sz="3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46034" y="190723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⑥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772581" y="227173"/>
            <a:ext cx="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⑦</a:t>
            </a:r>
            <a:endParaRPr kumimoji="1" lang="ja-JP" altLang="en-US" sz="3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49034" y="65685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⑧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70376" y="290772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⑨</a:t>
            </a:r>
            <a:endParaRPr kumimoji="1" lang="ja-JP" altLang="en-US" sz="3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88224" y="348291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⑩　メンテナンス</a:t>
            </a:r>
          </a:p>
          <a:p>
            <a:r>
              <a:rPr lang="ja-JP" altLang="en-US" dirty="0" smtClean="0">
                <a:solidFill>
                  <a:srgbClr val="0070C0"/>
                </a:solidFill>
              </a:rPr>
              <a:t>⑪　工事費</a:t>
            </a:r>
          </a:p>
          <a:p>
            <a:r>
              <a:rPr lang="ja-JP" altLang="en-US" dirty="0" smtClean="0">
                <a:solidFill>
                  <a:srgbClr val="0070C0"/>
                </a:solidFill>
              </a:rPr>
              <a:t>⑫　</a:t>
            </a:r>
            <a:r>
              <a:rPr kumimoji="1" lang="en-US" altLang="ja-JP" dirty="0" smtClean="0">
                <a:solidFill>
                  <a:srgbClr val="0070C0"/>
                </a:solidFill>
              </a:rPr>
              <a:t>SI</a:t>
            </a:r>
            <a:r>
              <a:rPr lang="ja-JP" altLang="en-US" dirty="0" smtClean="0">
                <a:solidFill>
                  <a:srgbClr val="0070C0"/>
                </a:solidFill>
              </a:rPr>
              <a:t>費</a:t>
            </a:r>
          </a:p>
          <a:p>
            <a:r>
              <a:rPr lang="ja-JP" altLang="en-US" dirty="0">
                <a:solidFill>
                  <a:srgbClr val="0070C0"/>
                </a:solidFill>
              </a:rPr>
              <a:t>⑬</a:t>
            </a:r>
            <a:r>
              <a:rPr kumimoji="1" lang="ja-JP" altLang="en-US" dirty="0" smtClean="0">
                <a:solidFill>
                  <a:srgbClr val="0070C0"/>
                </a:solidFill>
              </a:rPr>
              <a:t>　カスタマイズ</a:t>
            </a:r>
            <a:endParaRPr kumimoji="1" lang="en-US" altLang="ja-JP" dirty="0" smtClean="0">
              <a:solidFill>
                <a:srgbClr val="0070C0"/>
              </a:solidFill>
            </a:endParaRPr>
          </a:p>
        </p:txBody>
      </p:sp>
      <p:sp>
        <p:nvSpPr>
          <p:cNvPr id="34" name="スライド番号プレースホルダー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8" name="Picture 9" descr="「javatel」の画像検索結果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フッター プレースホルダー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2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ja-JP" altLang="en-US" dirty="0" smtClean="0"/>
              <a:t>⑦ </a:t>
            </a:r>
            <a:r>
              <a:rPr lang="en-US" altLang="ja-JP" dirty="0" smtClean="0"/>
              <a:t>VMS 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Genetec </a:t>
            </a:r>
            <a:r>
              <a:rPr lang="en-US" altLang="ja-JP" sz="3200" dirty="0" err="1" smtClean="0">
                <a:solidFill>
                  <a:srgbClr val="7030A0"/>
                </a:solidFill>
              </a:rPr>
              <a:t>vs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Milestone</a:t>
            </a:r>
            <a:endParaRPr kumimoji="1" lang="ja-JP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Copyright(c) 2017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AD7F-25D7-4DBE-BBD5-BC694082877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11032" y="1347614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j-ea"/>
                <a:ea typeface="+mj-ea"/>
              </a:rPr>
              <a:t>主に</a:t>
            </a:r>
            <a:r>
              <a:rPr lang="ja-JP" altLang="en-US" b="1" dirty="0">
                <a:solidFill>
                  <a:srgbClr val="0070C0"/>
                </a:solidFill>
                <a:latin typeface="+mj-ea"/>
                <a:ea typeface="+mj-ea"/>
              </a:rPr>
              <a:t>小規模な仕事（カメラ</a:t>
            </a:r>
            <a:r>
              <a:rPr lang="en-US" altLang="ja-JP" b="1" dirty="0">
                <a:solidFill>
                  <a:srgbClr val="0070C0"/>
                </a:solidFill>
                <a:latin typeface="+mj-ea"/>
                <a:ea typeface="+mj-ea"/>
              </a:rPr>
              <a:t>20</a:t>
            </a:r>
            <a:r>
              <a:rPr lang="ja-JP" altLang="en-US" b="1" dirty="0">
                <a:solidFill>
                  <a:srgbClr val="0070C0"/>
                </a:solidFill>
                <a:latin typeface="+mj-ea"/>
                <a:ea typeface="+mj-ea"/>
              </a:rPr>
              <a:t>台以下）、中規模（</a:t>
            </a:r>
            <a:r>
              <a:rPr lang="en-US" altLang="ja-JP" b="1" dirty="0">
                <a:solidFill>
                  <a:srgbClr val="0070C0"/>
                </a:solidFill>
                <a:latin typeface="+mj-ea"/>
                <a:ea typeface="+mj-ea"/>
              </a:rPr>
              <a:t>20-100</a:t>
            </a:r>
            <a:r>
              <a:rPr lang="ja-JP" altLang="en-US" b="1" dirty="0">
                <a:solidFill>
                  <a:srgbClr val="0070C0"/>
                </a:solidFill>
                <a:latin typeface="+mj-ea"/>
                <a:ea typeface="+mj-ea"/>
              </a:rPr>
              <a:t>）、</a:t>
            </a:r>
            <a:r>
              <a:rPr lang="ja-JP" altLang="en-US" b="1" dirty="0">
                <a:solidFill>
                  <a:srgbClr val="00B050"/>
                </a:solidFill>
                <a:latin typeface="+mj-ea"/>
                <a:ea typeface="+mj-ea"/>
              </a:rPr>
              <a:t>大規模（</a:t>
            </a:r>
            <a:r>
              <a:rPr lang="en-US" altLang="ja-JP" b="1" dirty="0">
                <a:solidFill>
                  <a:srgbClr val="00B050"/>
                </a:solidFill>
                <a:latin typeface="+mj-ea"/>
                <a:ea typeface="+mj-ea"/>
              </a:rPr>
              <a:t>100-1000</a:t>
            </a:r>
            <a:r>
              <a:rPr lang="ja-JP" altLang="en-US" b="1" dirty="0">
                <a:solidFill>
                  <a:srgbClr val="00B050"/>
                </a:solidFill>
                <a:latin typeface="+mj-ea"/>
                <a:ea typeface="+mj-ea"/>
              </a:rPr>
              <a:t>）、メガ（</a:t>
            </a:r>
            <a:r>
              <a:rPr lang="en-US" altLang="ja-JP" b="1" dirty="0">
                <a:solidFill>
                  <a:srgbClr val="00B050"/>
                </a:solidFill>
                <a:latin typeface="+mj-ea"/>
                <a:ea typeface="+mj-ea"/>
              </a:rPr>
              <a:t>1000+</a:t>
            </a:r>
            <a:r>
              <a:rPr lang="ja-JP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）</a:t>
            </a:r>
            <a:r>
              <a:rPr lang="ja-JP" altLang="en-US" b="1" dirty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ja-JP" altLang="en-US" dirty="0" smtClean="0">
                <a:latin typeface="+mj-ea"/>
                <a:ea typeface="+mj-ea"/>
              </a:rPr>
              <a:t>また</a:t>
            </a:r>
            <a:r>
              <a:rPr lang="ja-JP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高度なアクセスコントロールラインの要望。</a:t>
            </a:r>
            <a:endParaRPr lang="en-US" altLang="ja-JP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ja-JP" altLang="en-US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本当に大まかに言って、マイルストーンは、</a:t>
            </a:r>
            <a:r>
              <a:rPr lang="ja-JP" altLang="en-US" b="1" dirty="0">
                <a:solidFill>
                  <a:srgbClr val="0070C0"/>
                </a:solidFill>
                <a:latin typeface="+mj-ea"/>
                <a:ea typeface="+mj-ea"/>
              </a:rPr>
              <a:t>中小規模</a:t>
            </a:r>
            <a:r>
              <a:rPr lang="ja-JP" altLang="en-US" dirty="0">
                <a:latin typeface="+mj-ea"/>
                <a:ea typeface="+mj-ea"/>
              </a:rPr>
              <a:t>のプロジェクトではより多くのオプションと低価格を提供します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  <a:ea typeface="+mj-ea"/>
              </a:rPr>
              <a:t>Genetec</a:t>
            </a:r>
            <a:r>
              <a:rPr lang="ja-JP" altLang="en-US" b="1" dirty="0">
                <a:latin typeface="+mj-ea"/>
                <a:ea typeface="+mj-ea"/>
              </a:rPr>
              <a:t>は、本当に</a:t>
            </a:r>
            <a:r>
              <a:rPr lang="ja-JP" altLang="en-US" b="1" dirty="0">
                <a:solidFill>
                  <a:srgbClr val="00B050"/>
                </a:solidFill>
                <a:latin typeface="+mj-ea"/>
                <a:ea typeface="+mj-ea"/>
              </a:rPr>
              <a:t>大規模なプロジェクト</a:t>
            </a:r>
            <a:r>
              <a:rPr lang="ja-JP" altLang="en-US" dirty="0">
                <a:latin typeface="+mj-ea"/>
                <a:ea typeface="+mj-ea"/>
              </a:rPr>
              <a:t>に、</a:t>
            </a:r>
            <a:r>
              <a:rPr lang="ja-JP" altLang="en-US" b="1" dirty="0">
                <a:solidFill>
                  <a:srgbClr val="C00000"/>
                </a:solidFill>
                <a:latin typeface="+mj-ea"/>
                <a:ea typeface="+mj-ea"/>
              </a:rPr>
              <a:t>特に</a:t>
            </a:r>
            <a:r>
              <a:rPr lang="en-US" altLang="ja-JP" b="1" dirty="0">
                <a:solidFill>
                  <a:srgbClr val="C00000"/>
                </a:solidFill>
                <a:latin typeface="+mj-ea"/>
                <a:ea typeface="+mj-ea"/>
              </a:rPr>
              <a:t>Genetec</a:t>
            </a:r>
            <a:r>
              <a:rPr lang="ja-JP" altLang="en-US" b="1" dirty="0">
                <a:solidFill>
                  <a:srgbClr val="C00000"/>
                </a:solidFill>
                <a:latin typeface="+mj-ea"/>
                <a:ea typeface="+mj-ea"/>
              </a:rPr>
              <a:t>の独自の</a:t>
            </a:r>
            <a:r>
              <a:rPr lang="ja-JP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アクセスコントロール</a:t>
            </a:r>
            <a:r>
              <a:rPr lang="ja-JP" altLang="en-US" dirty="0" smtClean="0">
                <a:latin typeface="+mj-ea"/>
                <a:ea typeface="+mj-ea"/>
              </a:rPr>
              <a:t>を</a:t>
            </a:r>
            <a:r>
              <a:rPr lang="ja-JP" altLang="en-US" dirty="0">
                <a:latin typeface="+mj-ea"/>
                <a:ea typeface="+mj-ea"/>
              </a:rPr>
              <a:t>使用してクラウドを気にかけている場合に、より多くの機能を提供します。しかし、両方とも非常に幅広い製品ラインナップ</a:t>
            </a:r>
            <a:r>
              <a:rPr lang="en-US" altLang="ja-JP" dirty="0">
                <a:latin typeface="+mj-ea"/>
                <a:ea typeface="+mj-ea"/>
              </a:rPr>
              <a:t>/</a:t>
            </a:r>
            <a:r>
              <a:rPr lang="ja-JP" altLang="en-US" dirty="0">
                <a:latin typeface="+mj-ea"/>
                <a:ea typeface="+mj-ea"/>
              </a:rPr>
              <a:t>機能を持っているので、多くの一般的な比較は難しい。</a:t>
            </a:r>
          </a:p>
        </p:txBody>
      </p:sp>
      <p:pic>
        <p:nvPicPr>
          <p:cNvPr id="8" name="Picture 9" descr="「javatel」の画像検索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964"/>
            <a:ext cx="740855" cy="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2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765</Words>
  <Application>Microsoft Office PowerPoint</Application>
  <PresentationFormat>画面に合わせる (16:9)</PresentationFormat>
  <Paragraphs>133</Paragraphs>
  <Slides>15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Future solution</vt:lpstr>
      <vt:lpstr>Future solution</vt:lpstr>
      <vt:lpstr>Future solution</vt:lpstr>
      <vt:lpstr>PowerPoint プレゼンテーション</vt:lpstr>
      <vt:lpstr>⑦ VMS Genetec vs Milestone</vt:lpstr>
      <vt:lpstr>⑦ VMS Genetec vs Milestone</vt:lpstr>
      <vt:lpstr>⑦ VMS Genetec vs Milestone</vt:lpstr>
      <vt:lpstr>⑦ VMS Genetec vs Milestone</vt:lpstr>
      <vt:lpstr>⑦ VMS Genetec vs Milestone</vt:lpstr>
      <vt:lpstr>⑦ VMS Genetec vs Milestone</vt:lpstr>
      <vt:lpstr>⑦ VMS Genetec vs Milestone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Javatel</dc:creator>
  <cp:lastModifiedBy>Javatel</cp:lastModifiedBy>
  <cp:revision>37</cp:revision>
  <dcterms:created xsi:type="dcterms:W3CDTF">2017-12-02T12:26:52Z</dcterms:created>
  <dcterms:modified xsi:type="dcterms:W3CDTF">2017-12-03T22:58:17Z</dcterms:modified>
</cp:coreProperties>
</file>