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theme/theme2.xml" ContentType="application/vnd.openxmlformats-officedocument.theme+xml"/>
  <Override PartName="/ppt/theme/theme1.xml" ContentType="application/vnd.openxmlformats-officedocument.theme+xml"/>
  <Override PartName="/ppt/comments/comment2.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77" r:id="rId3"/>
    <p:sldId id="274" r:id="rId4"/>
    <p:sldId id="284" r:id="rId5"/>
    <p:sldId id="285" r:id="rId6"/>
    <p:sldId id="286" r:id="rId7"/>
    <p:sldId id="287" r:id="rId8"/>
    <p:sldId id="288" r:id="rId9"/>
    <p:sldId id="278" r:id="rId10"/>
    <p:sldId id="258" r:id="rId11"/>
    <p:sldId id="259" r:id="rId12"/>
    <p:sldId id="281" r:id="rId13"/>
    <p:sldId id="289" r:id="rId14"/>
    <p:sldId id="262" r:id="rId15"/>
    <p:sldId id="279" r:id="rId16"/>
    <p:sldId id="280" r:id="rId17"/>
    <p:sldId id="264" r:id="rId18"/>
    <p:sldId id="268" r:id="rId19"/>
    <p:sldId id="266" r:id="rId20"/>
    <p:sldId id="270" r:id="rId21"/>
    <p:sldId id="267" r:id="rId22"/>
    <p:sldId id="271" r:id="rId23"/>
    <p:sldId id="260" r:id="rId24"/>
    <p:sldId id="282" r:id="rId25"/>
    <p:sldId id="276"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Pitman" initials="CP" lastIdx="2" clrIdx="0">
    <p:extLst>
      <p:ext uri="{19B8F6BF-5375-455C-9EA6-DF929625EA0E}">
        <p15:presenceInfo xmlns:p15="http://schemas.microsoft.com/office/powerpoint/2012/main" userId="S-1-5-21-1416522279-2049785539-1101120597-19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6F7"/>
    <a:srgbClr val="393939"/>
    <a:srgbClr val="000000"/>
    <a:srgbClr val="FFFFFF"/>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Estimated Violation Rate</a:t>
            </a:r>
          </a:p>
        </c:rich>
      </c:tx>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1"/>
          <c:showCatName val="0"/>
          <c:showSerName val="0"/>
          <c:showPercent val="0"/>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11-09T13:35:43.186" idx="1">
    <p:pos x="10" y="10"/>
    <p:text>Should be pay and display or pay by space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1-09T13:43:05.429" idx="2">
    <p:pos x="10" y="10"/>
    <p:text>Add the logos for those that we support and include at the point we talk about payment providers in the chronology.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F7205-A01A-4FD5-B3E0-7392E36401E2}" type="datetimeFigureOut">
              <a:rPr lang="en-US" smtClean="0"/>
              <a:t>11/13/2015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E2AED-707F-4C96-AFFE-8D574ACEC86C}" type="slidenum">
              <a:rPr lang="en-US" smtClean="0"/>
              <a:t>‹#›</a:t>
            </a:fld>
            <a:endParaRPr lang="en-US"/>
          </a:p>
        </p:txBody>
      </p:sp>
    </p:spTree>
    <p:extLst>
      <p:ext uri="{BB962C8B-B14F-4D97-AF65-F5344CB8AC3E}">
        <p14:creationId xmlns:p14="http://schemas.microsoft.com/office/powerpoint/2010/main" val="127060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4</a:t>
            </a:fld>
            <a:endParaRPr lang="fr-CA"/>
          </a:p>
        </p:txBody>
      </p:sp>
    </p:spTree>
    <p:extLst>
      <p:ext uri="{BB962C8B-B14F-4D97-AF65-F5344CB8AC3E}">
        <p14:creationId xmlns:p14="http://schemas.microsoft.com/office/powerpoint/2010/main" val="383313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5</a:t>
            </a:fld>
            <a:endParaRPr lang="fr-CA"/>
          </a:p>
        </p:txBody>
      </p:sp>
    </p:spTree>
    <p:extLst>
      <p:ext uri="{BB962C8B-B14F-4D97-AF65-F5344CB8AC3E}">
        <p14:creationId xmlns:p14="http://schemas.microsoft.com/office/powerpoint/2010/main" val="46750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err="1" smtClean="0"/>
              <a:t>Now</a:t>
            </a:r>
            <a:r>
              <a:rPr lang="fr-CA" smtClean="0"/>
              <a:t>, </a:t>
            </a:r>
            <a:r>
              <a:rPr lang="fr-CA" err="1" smtClean="0"/>
              <a:t>we</a:t>
            </a:r>
            <a:r>
              <a:rPr lang="fr-CA" smtClean="0"/>
              <a:t> all</a:t>
            </a:r>
            <a:r>
              <a:rPr lang="fr-CA" baseline="0" smtClean="0"/>
              <a:t> know how </a:t>
            </a:r>
            <a:r>
              <a:rPr lang="fr-CA" baseline="0" err="1" smtClean="0"/>
              <a:t>this</a:t>
            </a:r>
            <a:r>
              <a:rPr lang="fr-CA" baseline="0" smtClean="0"/>
              <a:t> </a:t>
            </a:r>
            <a:r>
              <a:rPr lang="fr-CA" baseline="0" err="1" smtClean="0"/>
              <a:t>really</a:t>
            </a:r>
            <a:r>
              <a:rPr lang="fr-CA" baseline="0" smtClean="0"/>
              <a:t> </a:t>
            </a:r>
            <a:r>
              <a:rPr lang="fr-CA" baseline="0" err="1" smtClean="0"/>
              <a:t>goes</a:t>
            </a:r>
            <a:r>
              <a:rPr lang="fr-CA" baseline="0" smtClean="0"/>
              <a:t>…</a:t>
            </a:r>
          </a:p>
          <a:p>
            <a:endParaRPr lang="fr-CA" baseline="0" smtClean="0"/>
          </a:p>
          <a:p>
            <a:r>
              <a:rPr lang="fr-CA" baseline="0" smtClean="0"/>
              <a:t>Show cars </a:t>
            </a:r>
            <a:r>
              <a:rPr lang="fr-CA" baseline="0" err="1" smtClean="0"/>
              <a:t>piling</a:t>
            </a:r>
            <a:r>
              <a:rPr lang="fr-CA" baseline="0" smtClean="0"/>
              <a:t> up.</a:t>
            </a:r>
          </a:p>
          <a:p>
            <a:endParaRPr lang="fr-CA" baseline="0" smtClean="0"/>
          </a:p>
          <a:p>
            <a:r>
              <a:rPr lang="fr-CA" baseline="0" smtClean="0"/>
              <a:t>You </a:t>
            </a:r>
            <a:r>
              <a:rPr lang="fr-CA" baseline="0" err="1" smtClean="0"/>
              <a:t>guys</a:t>
            </a:r>
            <a:r>
              <a:rPr lang="fr-CA" baseline="0" smtClean="0"/>
              <a:t> </a:t>
            </a:r>
            <a:r>
              <a:rPr lang="fr-CA" baseline="0" err="1" smtClean="0"/>
              <a:t>laugh</a:t>
            </a:r>
            <a:r>
              <a:rPr lang="fr-CA" baseline="0" smtClean="0"/>
              <a:t>, but </a:t>
            </a:r>
            <a:r>
              <a:rPr lang="fr-CA" baseline="0" err="1" smtClean="0"/>
              <a:t>we’re</a:t>
            </a:r>
            <a:r>
              <a:rPr lang="fr-CA" baseline="0" smtClean="0"/>
              <a:t> all </a:t>
            </a:r>
            <a:r>
              <a:rPr lang="fr-CA" baseline="0" err="1" smtClean="0"/>
              <a:t>parkers</a:t>
            </a:r>
            <a:r>
              <a:rPr lang="fr-CA" baseline="0" smtClean="0"/>
              <a:t>, in addition to </a:t>
            </a:r>
            <a:r>
              <a:rPr lang="fr-CA" baseline="0" err="1" smtClean="0"/>
              <a:t>being</a:t>
            </a:r>
            <a:r>
              <a:rPr lang="fr-CA" baseline="0" smtClean="0"/>
              <a:t> parking </a:t>
            </a:r>
            <a:r>
              <a:rPr lang="fr-CA" baseline="0" err="1" smtClean="0"/>
              <a:t>professionals</a:t>
            </a:r>
            <a:r>
              <a:rPr lang="fr-CA" baseline="0" smtClean="0"/>
              <a:t>, and </a:t>
            </a:r>
            <a:r>
              <a:rPr lang="fr-CA" baseline="0" err="1" smtClean="0"/>
              <a:t>we’ve</a:t>
            </a:r>
            <a:r>
              <a:rPr lang="fr-CA" baseline="0" smtClean="0"/>
              <a:t> all been </a:t>
            </a:r>
            <a:r>
              <a:rPr lang="fr-CA" baseline="0" err="1" smtClean="0"/>
              <a:t>there</a:t>
            </a:r>
            <a:r>
              <a:rPr lang="fr-CA" baseline="0" smtClean="0"/>
              <a:t>. And </a:t>
            </a:r>
            <a:r>
              <a:rPr lang="fr-CA" baseline="0" err="1" smtClean="0"/>
              <a:t>this</a:t>
            </a:r>
            <a:r>
              <a:rPr lang="fr-CA" baseline="0" smtClean="0"/>
              <a:t> </a:t>
            </a:r>
            <a:r>
              <a:rPr lang="fr-CA" baseline="0" err="1" smtClean="0"/>
              <a:t>is</a:t>
            </a:r>
            <a:r>
              <a:rPr lang="fr-CA" baseline="0" smtClean="0"/>
              <a:t> not a </a:t>
            </a:r>
            <a:r>
              <a:rPr lang="fr-CA" baseline="0" err="1" smtClean="0"/>
              <a:t>great</a:t>
            </a:r>
            <a:r>
              <a:rPr lang="fr-CA" baseline="0" smtClean="0"/>
              <a:t> </a:t>
            </a:r>
            <a:r>
              <a:rPr lang="fr-CA" baseline="0" err="1" smtClean="0"/>
              <a:t>customer</a:t>
            </a:r>
            <a:r>
              <a:rPr lang="fr-CA" baseline="0" smtClean="0"/>
              <a:t> </a:t>
            </a:r>
            <a:r>
              <a:rPr lang="fr-CA" baseline="0" err="1" smtClean="0"/>
              <a:t>experience</a:t>
            </a:r>
            <a:r>
              <a:rPr lang="fr-CA" baseline="0" smtClean="0"/>
              <a:t>.</a:t>
            </a:r>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6</a:t>
            </a:fld>
            <a:endParaRPr lang="fr-CA"/>
          </a:p>
        </p:txBody>
      </p:sp>
    </p:spTree>
    <p:extLst>
      <p:ext uri="{BB962C8B-B14F-4D97-AF65-F5344CB8AC3E}">
        <p14:creationId xmlns:p14="http://schemas.microsoft.com/office/powerpoint/2010/main" val="16390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5BABF7-6486-6345-8041-5D1C66A551E1}" type="slidenum">
              <a:rPr lang="fr-CA" smtClean="0"/>
              <a:pPr/>
              <a:t>7</a:t>
            </a:fld>
            <a:endParaRPr lang="fr-CA"/>
          </a:p>
        </p:txBody>
      </p:sp>
    </p:spTree>
    <p:extLst>
      <p:ext uri="{BB962C8B-B14F-4D97-AF65-F5344CB8AC3E}">
        <p14:creationId xmlns:p14="http://schemas.microsoft.com/office/powerpoint/2010/main" val="32870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mtClean="0"/>
              <a:t>The</a:t>
            </a:r>
            <a:r>
              <a:rPr lang="fr-CA" baseline="0" smtClean="0"/>
              <a:t> </a:t>
            </a:r>
            <a:r>
              <a:rPr lang="fr-CA" baseline="0" err="1" smtClean="0"/>
              <a:t>other</a:t>
            </a:r>
            <a:r>
              <a:rPr lang="fr-CA" baseline="0" smtClean="0"/>
              <a:t> </a:t>
            </a:r>
            <a:r>
              <a:rPr lang="fr-CA" baseline="0" err="1" smtClean="0"/>
              <a:t>approach</a:t>
            </a:r>
            <a:r>
              <a:rPr lang="fr-CA" baseline="0" smtClean="0"/>
              <a:t> </a:t>
            </a:r>
            <a:r>
              <a:rPr lang="fr-CA" baseline="0" err="1" smtClean="0"/>
              <a:t>is</a:t>
            </a:r>
            <a:r>
              <a:rPr lang="fr-CA" baseline="0" smtClean="0"/>
              <a:t> free-flow parking, in </a:t>
            </a:r>
            <a:r>
              <a:rPr lang="fr-CA" baseline="0" err="1" smtClean="0"/>
              <a:t>which</a:t>
            </a:r>
            <a:r>
              <a:rPr lang="fr-CA" baseline="0" smtClean="0"/>
              <a:t> </a:t>
            </a:r>
            <a:r>
              <a:rPr lang="fr-CA" baseline="0" err="1" smtClean="0"/>
              <a:t>there</a:t>
            </a:r>
            <a:r>
              <a:rPr lang="fr-CA" baseline="0" smtClean="0"/>
              <a:t> </a:t>
            </a:r>
            <a:r>
              <a:rPr lang="fr-CA" baseline="0" err="1" smtClean="0"/>
              <a:t>is</a:t>
            </a:r>
            <a:r>
              <a:rPr lang="fr-CA" baseline="0" smtClean="0"/>
              <a:t> </a:t>
            </a:r>
            <a:r>
              <a:rPr lang="fr-CA" baseline="0" err="1" smtClean="0"/>
              <a:t>simply</a:t>
            </a:r>
            <a:r>
              <a:rPr lang="fr-CA" baseline="0" smtClean="0"/>
              <a:t> no </a:t>
            </a:r>
            <a:r>
              <a:rPr lang="fr-CA" baseline="0" err="1" smtClean="0"/>
              <a:t>gate</a:t>
            </a:r>
            <a:r>
              <a:rPr lang="fr-CA" baseline="0" smtClean="0"/>
              <a:t>. Free-flow </a:t>
            </a:r>
            <a:r>
              <a:rPr lang="fr-CA" baseline="0" err="1" smtClean="0"/>
              <a:t>is</a:t>
            </a:r>
            <a:r>
              <a:rPr lang="fr-CA" baseline="0" smtClean="0"/>
              <a:t> an </a:t>
            </a:r>
            <a:r>
              <a:rPr lang="fr-CA" baseline="0" err="1" smtClean="0"/>
              <a:t>enforcement-based</a:t>
            </a:r>
            <a:r>
              <a:rPr lang="fr-CA" baseline="0" smtClean="0"/>
              <a:t> </a:t>
            </a:r>
            <a:r>
              <a:rPr lang="fr-CA" baseline="0" err="1" smtClean="0"/>
              <a:t>approach</a:t>
            </a:r>
            <a:r>
              <a:rPr lang="fr-CA" baseline="0" smtClean="0"/>
              <a:t>, in </a:t>
            </a:r>
            <a:r>
              <a:rPr lang="fr-CA" baseline="0" err="1" smtClean="0"/>
              <a:t>which</a:t>
            </a:r>
            <a:r>
              <a:rPr lang="fr-CA" baseline="0" smtClean="0"/>
              <a:t> </a:t>
            </a:r>
            <a:r>
              <a:rPr lang="fr-CA" baseline="0" err="1" smtClean="0"/>
              <a:t>ensuring</a:t>
            </a:r>
            <a:r>
              <a:rPr lang="fr-CA" baseline="0" smtClean="0"/>
              <a:t> compliance </a:t>
            </a:r>
            <a:r>
              <a:rPr lang="fr-CA" baseline="0" err="1" smtClean="0"/>
              <a:t>is</a:t>
            </a:r>
            <a:r>
              <a:rPr lang="fr-CA" baseline="0" smtClean="0"/>
              <a:t> </a:t>
            </a:r>
            <a:r>
              <a:rPr lang="fr-CA" baseline="0" err="1" smtClean="0"/>
              <a:t>highly</a:t>
            </a:r>
            <a:r>
              <a:rPr lang="fr-CA" baseline="0" smtClean="0"/>
              <a:t> </a:t>
            </a:r>
            <a:r>
              <a:rPr lang="fr-CA" baseline="0" err="1" smtClean="0"/>
              <a:t>dependant</a:t>
            </a:r>
            <a:r>
              <a:rPr lang="fr-CA" baseline="0" smtClean="0"/>
              <a:t> on </a:t>
            </a:r>
            <a:r>
              <a:rPr lang="fr-CA" baseline="0" err="1" smtClean="0"/>
              <a:t>PEOs</a:t>
            </a:r>
            <a:r>
              <a:rPr lang="fr-CA" baseline="0" smtClean="0"/>
              <a:t> </a:t>
            </a:r>
            <a:r>
              <a:rPr lang="fr-CA" baseline="0" err="1" smtClean="0"/>
              <a:t>issuing</a:t>
            </a:r>
            <a:r>
              <a:rPr lang="fr-CA" baseline="0" smtClean="0"/>
              <a:t> citations to parking </a:t>
            </a:r>
            <a:r>
              <a:rPr lang="fr-CA" baseline="0" err="1" smtClean="0"/>
              <a:t>violators</a:t>
            </a:r>
            <a:r>
              <a:rPr lang="fr-CA" baseline="0" smtClean="0"/>
              <a:t>. </a:t>
            </a:r>
            <a:endParaRPr lang="en-US"/>
          </a:p>
        </p:txBody>
      </p:sp>
      <p:sp>
        <p:nvSpPr>
          <p:cNvPr id="4" name="Slide Number Placeholder 3"/>
          <p:cNvSpPr>
            <a:spLocks noGrp="1"/>
          </p:cNvSpPr>
          <p:nvPr>
            <p:ph type="sldNum" sz="quarter" idx="10"/>
          </p:nvPr>
        </p:nvSpPr>
        <p:spPr/>
        <p:txBody>
          <a:bodyPr/>
          <a:lstStyle/>
          <a:p>
            <a:fld id="{CF5112C1-12CC-4843-9273-CF9DEE96FFED}" type="slidenum">
              <a:rPr lang="en-US" smtClean="0"/>
              <a:t>8</a:t>
            </a:fld>
            <a:endParaRPr lang="en-US"/>
          </a:p>
        </p:txBody>
      </p:sp>
    </p:spTree>
    <p:extLst>
      <p:ext uri="{BB962C8B-B14F-4D97-AF65-F5344CB8AC3E}">
        <p14:creationId xmlns:p14="http://schemas.microsoft.com/office/powerpoint/2010/main" val="1689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Boost enforcement productivity by dynamically optimizing patrol routes and focusing on parking lots with unenforced violations </a:t>
            </a:r>
          </a:p>
          <a:p>
            <a:r>
              <a:rPr lang="fr-CA" baseline="0" dirty="0" smtClean="0"/>
              <a:t>But </a:t>
            </a:r>
            <a:r>
              <a:rPr lang="fr-CA" baseline="0" dirty="0" err="1" smtClean="0"/>
              <a:t>now</a:t>
            </a:r>
            <a:r>
              <a:rPr lang="fr-CA" baseline="0" dirty="0" smtClean="0"/>
              <a:t> </a:t>
            </a:r>
            <a:r>
              <a:rPr lang="fr-CA" baseline="0" dirty="0" err="1" smtClean="0"/>
              <a:t>you</a:t>
            </a:r>
            <a:r>
              <a:rPr lang="fr-CA" baseline="0" dirty="0" smtClean="0"/>
              <a:t> </a:t>
            </a:r>
            <a:r>
              <a:rPr lang="fr-CA" baseline="0" dirty="0" err="1" smtClean="0"/>
              <a:t>can</a:t>
            </a:r>
            <a:r>
              <a:rPr lang="fr-CA" baseline="0" dirty="0" smtClean="0"/>
              <a:t> compare </a:t>
            </a:r>
            <a:r>
              <a:rPr lang="fr-CA" baseline="0" dirty="0" err="1" smtClean="0"/>
              <a:t>that</a:t>
            </a:r>
            <a:r>
              <a:rPr lang="fr-CA" baseline="0" dirty="0" smtClean="0"/>
              <a:t> </a:t>
            </a:r>
            <a:r>
              <a:rPr lang="fr-CA" baseline="0" dirty="0" err="1" smtClean="0"/>
              <a:t>number</a:t>
            </a:r>
            <a:r>
              <a:rPr lang="fr-CA" baseline="0" dirty="0" smtClean="0"/>
              <a:t> of violations to the </a:t>
            </a:r>
            <a:r>
              <a:rPr lang="fr-CA" baseline="0" dirty="0" err="1" smtClean="0"/>
              <a:t>number</a:t>
            </a:r>
            <a:r>
              <a:rPr lang="fr-CA" baseline="0" dirty="0" smtClean="0"/>
              <a:t> of citations </a:t>
            </a:r>
            <a:r>
              <a:rPr lang="fr-CA" baseline="0" dirty="0" err="1" smtClean="0"/>
              <a:t>issued</a:t>
            </a:r>
            <a:r>
              <a:rPr lang="fr-CA" baseline="0" dirty="0" smtClean="0"/>
              <a:t> by </a:t>
            </a:r>
            <a:r>
              <a:rPr lang="fr-CA" baseline="0" dirty="0" err="1" smtClean="0"/>
              <a:t>your</a:t>
            </a:r>
            <a:r>
              <a:rPr lang="fr-CA" baseline="0" dirty="0" smtClean="0"/>
              <a:t> team.</a:t>
            </a:r>
          </a:p>
          <a:p>
            <a:endParaRPr lang="fr-CA" baseline="0" dirty="0" smtClean="0"/>
          </a:p>
          <a:p>
            <a:r>
              <a:rPr lang="fr-CA" baseline="0" dirty="0" err="1" smtClean="0"/>
              <a:t>Let’s</a:t>
            </a:r>
            <a:r>
              <a:rPr lang="fr-CA" baseline="0" dirty="0" smtClean="0"/>
              <a:t> </a:t>
            </a:r>
            <a:r>
              <a:rPr lang="fr-CA" baseline="0" dirty="0" err="1" smtClean="0"/>
              <a:t>say</a:t>
            </a:r>
            <a:r>
              <a:rPr lang="fr-CA" baseline="0" dirty="0" smtClean="0"/>
              <a:t> I </a:t>
            </a:r>
            <a:r>
              <a:rPr lang="fr-CA" baseline="0" dirty="0" err="1" smtClean="0"/>
              <a:t>focused</a:t>
            </a:r>
            <a:r>
              <a:rPr lang="fr-CA" baseline="0" dirty="0" smtClean="0"/>
              <a:t> </a:t>
            </a:r>
            <a:r>
              <a:rPr lang="fr-CA" baseline="0" dirty="0" err="1" smtClean="0"/>
              <a:t>my</a:t>
            </a:r>
            <a:r>
              <a:rPr lang="fr-CA" baseline="0" dirty="0" smtClean="0"/>
              <a:t> </a:t>
            </a:r>
            <a:r>
              <a:rPr lang="fr-CA" baseline="0" dirty="0" err="1" smtClean="0"/>
              <a:t>enforcement</a:t>
            </a:r>
            <a:r>
              <a:rPr lang="fr-CA" baseline="0" dirty="0" smtClean="0"/>
              <a:t> on the 3 </a:t>
            </a:r>
            <a:r>
              <a:rPr lang="fr-CA" baseline="0" dirty="0" err="1" smtClean="0"/>
              <a:t>downtown</a:t>
            </a:r>
            <a:r>
              <a:rPr lang="fr-CA" baseline="0" dirty="0" smtClean="0"/>
              <a:t> lots, and I </a:t>
            </a:r>
            <a:r>
              <a:rPr lang="fr-CA" baseline="0" dirty="0" err="1" smtClean="0"/>
              <a:t>got</a:t>
            </a:r>
            <a:r>
              <a:rPr lang="fr-CA" baseline="0" dirty="0" smtClean="0"/>
              <a:t> </a:t>
            </a:r>
            <a:r>
              <a:rPr lang="fr-CA" baseline="0" dirty="0" err="1" smtClean="0"/>
              <a:t>some</a:t>
            </a:r>
            <a:r>
              <a:rPr lang="fr-CA" baseline="0" dirty="0" smtClean="0"/>
              <a:t> </a:t>
            </a:r>
            <a:r>
              <a:rPr lang="fr-CA" baseline="0" dirty="0" err="1" smtClean="0"/>
              <a:t>pretty</a:t>
            </a:r>
            <a:r>
              <a:rPr lang="fr-CA" baseline="0" dirty="0" smtClean="0"/>
              <a:t> good </a:t>
            </a:r>
            <a:r>
              <a:rPr lang="fr-CA" baseline="0" dirty="0" err="1" smtClean="0"/>
              <a:t>results</a:t>
            </a:r>
            <a:r>
              <a:rPr lang="fr-CA" baseline="0" dirty="0" smtClean="0"/>
              <a:t>. I </a:t>
            </a:r>
            <a:r>
              <a:rPr lang="fr-CA" baseline="0" dirty="0" err="1" smtClean="0"/>
              <a:t>distributed</a:t>
            </a:r>
            <a:r>
              <a:rPr lang="fr-CA" baseline="0" dirty="0" smtClean="0"/>
              <a:t> 79 citations out of a </a:t>
            </a:r>
            <a:r>
              <a:rPr lang="fr-CA" baseline="0" dirty="0" err="1" smtClean="0"/>
              <a:t>potential</a:t>
            </a:r>
            <a:r>
              <a:rPr lang="fr-CA" baseline="0" dirty="0" smtClean="0"/>
              <a:t> of 117 violations, </a:t>
            </a:r>
            <a:r>
              <a:rPr lang="fr-CA" baseline="0" dirty="0" err="1" smtClean="0"/>
              <a:t>which</a:t>
            </a:r>
            <a:r>
              <a:rPr lang="fr-CA" baseline="0" dirty="0" smtClean="0"/>
              <a:t> </a:t>
            </a:r>
            <a:r>
              <a:rPr lang="fr-CA" baseline="0" dirty="0" err="1" smtClean="0"/>
              <a:t>is</a:t>
            </a:r>
            <a:r>
              <a:rPr lang="fr-CA" baseline="0" dirty="0" smtClean="0"/>
              <a:t> 68% capture rate. But </a:t>
            </a:r>
            <a:r>
              <a:rPr lang="fr-CA" baseline="0" dirty="0" err="1" smtClean="0"/>
              <a:t>achieving</a:t>
            </a:r>
            <a:r>
              <a:rPr lang="fr-CA" baseline="0" dirty="0" smtClean="0"/>
              <a:t> </a:t>
            </a:r>
            <a:r>
              <a:rPr lang="fr-CA" baseline="0" dirty="0" err="1" smtClean="0"/>
              <a:t>this</a:t>
            </a:r>
            <a:r>
              <a:rPr lang="fr-CA" baseline="0" dirty="0" smtClean="0"/>
              <a:t> high capture rate </a:t>
            </a:r>
            <a:r>
              <a:rPr lang="fr-CA" baseline="0" dirty="0" err="1" smtClean="0"/>
              <a:t>downtown</a:t>
            </a:r>
            <a:r>
              <a:rPr lang="fr-CA" baseline="0" dirty="0" smtClean="0"/>
              <a:t> </a:t>
            </a:r>
            <a:r>
              <a:rPr lang="fr-CA" baseline="0" dirty="0" err="1" smtClean="0"/>
              <a:t>means</a:t>
            </a:r>
            <a:r>
              <a:rPr lang="fr-CA" baseline="0" dirty="0" smtClean="0"/>
              <a:t> </a:t>
            </a:r>
            <a:r>
              <a:rPr lang="fr-CA" baseline="0" dirty="0" err="1" smtClean="0"/>
              <a:t>my</a:t>
            </a:r>
            <a:r>
              <a:rPr lang="fr-CA" baseline="0" dirty="0" smtClean="0"/>
              <a:t> PEO </a:t>
            </a:r>
            <a:r>
              <a:rPr lang="fr-CA" baseline="0" dirty="0" err="1" smtClean="0"/>
              <a:t>was</a:t>
            </a:r>
            <a:r>
              <a:rPr lang="fr-CA" baseline="0" dirty="0" smtClean="0"/>
              <a:t> </a:t>
            </a:r>
            <a:r>
              <a:rPr lang="fr-CA" baseline="0" dirty="0" err="1" smtClean="0"/>
              <a:t>tied</a:t>
            </a:r>
            <a:r>
              <a:rPr lang="fr-CA" baseline="0" dirty="0" smtClean="0"/>
              <a:t> up in </a:t>
            </a:r>
            <a:r>
              <a:rPr lang="fr-CA" baseline="0" dirty="0" err="1" smtClean="0"/>
              <a:t>that</a:t>
            </a:r>
            <a:r>
              <a:rPr lang="fr-CA" baseline="0" dirty="0" smtClean="0"/>
              <a:t> area all </a:t>
            </a:r>
            <a:r>
              <a:rPr lang="fr-CA" baseline="0" dirty="0" err="1" smtClean="0"/>
              <a:t>day</a:t>
            </a:r>
            <a:r>
              <a:rPr lang="fr-CA" baseline="0" dirty="0" smtClean="0"/>
              <a:t>, and </a:t>
            </a:r>
            <a:r>
              <a:rPr lang="fr-CA" baseline="0" dirty="0" err="1" smtClean="0"/>
              <a:t>couldn’t</a:t>
            </a:r>
            <a:r>
              <a:rPr lang="fr-CA" baseline="0" dirty="0" smtClean="0"/>
              <a:t> </a:t>
            </a:r>
            <a:r>
              <a:rPr lang="fr-CA" baseline="0" dirty="0" err="1" smtClean="0"/>
              <a:t>make</a:t>
            </a:r>
            <a:r>
              <a:rPr lang="fr-CA" baseline="0" dirty="0" smtClean="0"/>
              <a:t> </a:t>
            </a:r>
            <a:r>
              <a:rPr lang="fr-CA" baseline="0" dirty="0" err="1" smtClean="0"/>
              <a:t>it</a:t>
            </a:r>
            <a:r>
              <a:rPr lang="fr-CA" baseline="0" dirty="0" smtClean="0"/>
              <a:t> to the </a:t>
            </a:r>
            <a:r>
              <a:rPr lang="fr-CA" baseline="0" dirty="0" err="1" smtClean="0"/>
              <a:t>remote</a:t>
            </a:r>
            <a:r>
              <a:rPr lang="fr-CA" baseline="0" dirty="0" smtClean="0"/>
              <a:t> parking lot. </a:t>
            </a:r>
            <a:r>
              <a:rPr lang="fr-CA" baseline="0" dirty="0" err="1" smtClean="0"/>
              <a:t>Since</a:t>
            </a:r>
            <a:r>
              <a:rPr lang="fr-CA" baseline="0" dirty="0" smtClean="0"/>
              <a:t> </a:t>
            </a:r>
            <a:r>
              <a:rPr lang="fr-CA" baseline="0" dirty="0" err="1" smtClean="0"/>
              <a:t>enforcement</a:t>
            </a:r>
            <a:r>
              <a:rPr lang="fr-CA" baseline="0" dirty="0" smtClean="0"/>
              <a:t> </a:t>
            </a:r>
            <a:r>
              <a:rPr lang="fr-CA" baseline="0" dirty="0" err="1" smtClean="0"/>
              <a:t>is</a:t>
            </a:r>
            <a:r>
              <a:rPr lang="fr-CA" baseline="0" dirty="0" smtClean="0"/>
              <a:t> </a:t>
            </a:r>
            <a:r>
              <a:rPr lang="fr-CA" baseline="0" dirty="0" err="1" smtClean="0"/>
              <a:t>infrequent</a:t>
            </a:r>
            <a:r>
              <a:rPr lang="fr-CA" baseline="0" dirty="0" smtClean="0"/>
              <a:t>, compliance </a:t>
            </a:r>
            <a:r>
              <a:rPr lang="fr-CA" baseline="0" dirty="0" err="1" smtClean="0"/>
              <a:t>is</a:t>
            </a:r>
            <a:r>
              <a:rPr lang="fr-CA" baseline="0" dirty="0" smtClean="0"/>
              <a:t> </a:t>
            </a:r>
            <a:r>
              <a:rPr lang="fr-CA" baseline="0" dirty="0" err="1" smtClean="0"/>
              <a:t>low</a:t>
            </a:r>
            <a:r>
              <a:rPr lang="fr-CA" baseline="0" dirty="0" smtClean="0"/>
              <a:t>, and I know I </a:t>
            </a:r>
            <a:r>
              <a:rPr lang="fr-CA" baseline="0" dirty="0" err="1" smtClean="0"/>
              <a:t>only</a:t>
            </a:r>
            <a:r>
              <a:rPr lang="fr-CA" baseline="0" dirty="0" smtClean="0"/>
              <a:t> </a:t>
            </a:r>
            <a:r>
              <a:rPr lang="fr-CA" baseline="0" dirty="0" err="1" smtClean="0"/>
              <a:t>issued</a:t>
            </a:r>
            <a:r>
              <a:rPr lang="fr-CA" baseline="0" dirty="0" smtClean="0"/>
              <a:t> 7 citations, </a:t>
            </a:r>
            <a:r>
              <a:rPr lang="fr-CA" baseline="0" dirty="0" err="1" smtClean="0"/>
              <a:t>when</a:t>
            </a:r>
            <a:r>
              <a:rPr lang="fr-CA" baseline="0" dirty="0" smtClean="0"/>
              <a:t> </a:t>
            </a:r>
            <a:r>
              <a:rPr lang="fr-CA" baseline="0" dirty="0" err="1" smtClean="0"/>
              <a:t>my</a:t>
            </a:r>
            <a:r>
              <a:rPr lang="fr-CA" baseline="0" dirty="0" smtClean="0"/>
              <a:t> PEO </a:t>
            </a:r>
            <a:r>
              <a:rPr lang="fr-CA" baseline="0" dirty="0" err="1" smtClean="0"/>
              <a:t>had</a:t>
            </a:r>
            <a:r>
              <a:rPr lang="fr-CA" baseline="0" dirty="0" smtClean="0"/>
              <a:t> time to do one round </a:t>
            </a:r>
            <a:r>
              <a:rPr lang="fr-CA" baseline="0" dirty="0" err="1" smtClean="0"/>
              <a:t>late</a:t>
            </a:r>
            <a:r>
              <a:rPr lang="fr-CA" baseline="0" dirty="0" smtClean="0"/>
              <a:t> </a:t>
            </a:r>
            <a:r>
              <a:rPr lang="fr-CA" baseline="0" dirty="0" err="1" smtClean="0"/>
              <a:t>during</a:t>
            </a:r>
            <a:r>
              <a:rPr lang="fr-CA" baseline="0" dirty="0" smtClean="0"/>
              <a:t> the </a:t>
            </a:r>
            <a:r>
              <a:rPr lang="fr-CA" baseline="0" dirty="0" err="1" smtClean="0"/>
              <a:t>day</a:t>
            </a:r>
            <a:r>
              <a:rPr lang="fr-CA" baseline="0" dirty="0" smtClean="0"/>
              <a:t>.</a:t>
            </a:r>
          </a:p>
          <a:p>
            <a:endParaRPr lang="fr-CA" baseline="0" dirty="0" smtClean="0"/>
          </a:p>
          <a:p>
            <a:r>
              <a:rPr lang="fr-CA" baseline="0" dirty="0" err="1" smtClean="0"/>
              <a:t>My</a:t>
            </a:r>
            <a:r>
              <a:rPr lang="fr-CA" baseline="0" dirty="0" smtClean="0"/>
              <a:t> PEO </a:t>
            </a:r>
            <a:r>
              <a:rPr lang="fr-CA" baseline="0" dirty="0" err="1" smtClean="0"/>
              <a:t>arguably</a:t>
            </a:r>
            <a:r>
              <a:rPr lang="fr-CA" baseline="0" dirty="0" smtClean="0"/>
              <a:t> </a:t>
            </a:r>
            <a:r>
              <a:rPr lang="fr-CA" baseline="0" dirty="0" err="1" smtClean="0"/>
              <a:t>allocated</a:t>
            </a:r>
            <a:r>
              <a:rPr lang="fr-CA" baseline="0" dirty="0" smtClean="0"/>
              <a:t> </a:t>
            </a:r>
            <a:r>
              <a:rPr lang="fr-CA" baseline="0" dirty="0" err="1" smtClean="0"/>
              <a:t>his</a:t>
            </a:r>
            <a:r>
              <a:rPr lang="fr-CA" baseline="0" dirty="0" smtClean="0"/>
              <a:t> time </a:t>
            </a:r>
            <a:r>
              <a:rPr lang="fr-CA" baseline="0" dirty="0" err="1" smtClean="0"/>
              <a:t>well</a:t>
            </a:r>
            <a:r>
              <a:rPr lang="fr-CA" baseline="0" dirty="0" smtClean="0"/>
              <a:t> – </a:t>
            </a:r>
            <a:r>
              <a:rPr lang="fr-CA" baseline="0" dirty="0" err="1" smtClean="0"/>
              <a:t>he</a:t>
            </a:r>
            <a:r>
              <a:rPr lang="fr-CA" baseline="0" dirty="0" smtClean="0"/>
              <a:t> </a:t>
            </a:r>
            <a:r>
              <a:rPr lang="fr-CA" baseline="0" dirty="0" err="1" smtClean="0"/>
              <a:t>ended</a:t>
            </a:r>
            <a:r>
              <a:rPr lang="fr-CA" baseline="0" dirty="0" smtClean="0"/>
              <a:t> up </a:t>
            </a:r>
            <a:r>
              <a:rPr lang="fr-CA" baseline="0" dirty="0" err="1" smtClean="0"/>
              <a:t>focusing</a:t>
            </a:r>
            <a:r>
              <a:rPr lang="fr-CA" baseline="0" dirty="0" smtClean="0"/>
              <a:t> on 3 lots </a:t>
            </a:r>
            <a:r>
              <a:rPr lang="fr-CA" baseline="0" dirty="0" err="1" smtClean="0"/>
              <a:t>with</a:t>
            </a:r>
            <a:r>
              <a:rPr lang="fr-CA" baseline="0" dirty="0" smtClean="0"/>
              <a:t> a </a:t>
            </a:r>
            <a:r>
              <a:rPr lang="fr-CA" baseline="0" dirty="0" err="1" smtClean="0"/>
              <a:t>combined</a:t>
            </a:r>
            <a:r>
              <a:rPr lang="fr-CA" baseline="0" dirty="0" smtClean="0"/>
              <a:t> violation count </a:t>
            </a:r>
            <a:r>
              <a:rPr lang="fr-CA" baseline="0" dirty="0" err="1" smtClean="0"/>
              <a:t>higher</a:t>
            </a:r>
            <a:r>
              <a:rPr lang="fr-CA" baseline="0" dirty="0" smtClean="0"/>
              <a:t> </a:t>
            </a:r>
            <a:r>
              <a:rPr lang="fr-CA" baseline="0" dirty="0" err="1" smtClean="0"/>
              <a:t>than</a:t>
            </a:r>
            <a:r>
              <a:rPr lang="fr-CA" baseline="0" dirty="0" smtClean="0"/>
              <a:t> the </a:t>
            </a:r>
            <a:r>
              <a:rPr lang="fr-CA" baseline="0" dirty="0" err="1" smtClean="0"/>
              <a:t>remote</a:t>
            </a:r>
            <a:r>
              <a:rPr lang="fr-CA" baseline="0" dirty="0" smtClean="0"/>
              <a:t> lot. But </a:t>
            </a:r>
            <a:r>
              <a:rPr lang="fr-CA" baseline="0" dirty="0" err="1" smtClean="0"/>
              <a:t>with</a:t>
            </a:r>
            <a:r>
              <a:rPr lang="fr-CA" baseline="0" dirty="0" smtClean="0"/>
              <a:t> ALPR </a:t>
            </a:r>
            <a:r>
              <a:rPr lang="fr-CA" baseline="0" dirty="0" err="1" smtClean="0"/>
              <a:t>tracking</a:t>
            </a:r>
            <a:r>
              <a:rPr lang="fr-CA" baseline="0" dirty="0" smtClean="0"/>
              <a:t> at </a:t>
            </a:r>
            <a:r>
              <a:rPr lang="fr-CA" baseline="0" dirty="0" err="1" smtClean="0"/>
              <a:t>individual</a:t>
            </a:r>
            <a:r>
              <a:rPr lang="fr-CA" baseline="0" dirty="0" smtClean="0"/>
              <a:t> parking lot, </a:t>
            </a:r>
            <a:r>
              <a:rPr lang="fr-CA" baseline="0" dirty="0" err="1" smtClean="0"/>
              <a:t>you</a:t>
            </a:r>
            <a:r>
              <a:rPr lang="fr-CA" baseline="0" dirty="0" smtClean="0"/>
              <a:t> </a:t>
            </a:r>
            <a:r>
              <a:rPr lang="fr-CA" baseline="0" dirty="0" err="1" smtClean="0"/>
              <a:t>can</a:t>
            </a:r>
            <a:r>
              <a:rPr lang="fr-CA" baseline="0" dirty="0" smtClean="0"/>
              <a:t> go </a:t>
            </a:r>
            <a:r>
              <a:rPr lang="fr-CA" baseline="0" dirty="0" err="1" smtClean="0"/>
              <a:t>beyond</a:t>
            </a:r>
            <a:r>
              <a:rPr lang="fr-CA" baseline="0" dirty="0" smtClean="0"/>
              <a:t> </a:t>
            </a:r>
            <a:r>
              <a:rPr lang="fr-CA" baseline="0" dirty="0" err="1" smtClean="0"/>
              <a:t>optimizing</a:t>
            </a:r>
            <a:r>
              <a:rPr lang="fr-CA" baseline="0" dirty="0" smtClean="0"/>
              <a:t> PEO </a:t>
            </a:r>
            <a:r>
              <a:rPr lang="fr-CA" baseline="0" dirty="0" err="1" smtClean="0"/>
              <a:t>patrols</a:t>
            </a:r>
            <a:r>
              <a:rPr lang="fr-CA" baseline="0" dirty="0" smtClean="0"/>
              <a:t>, and </a:t>
            </a:r>
            <a:r>
              <a:rPr lang="fr-CA" baseline="0" dirty="0" err="1" smtClean="0"/>
              <a:t>measure</a:t>
            </a:r>
            <a:r>
              <a:rPr lang="fr-CA" baseline="0" dirty="0" smtClean="0"/>
              <a:t> the </a:t>
            </a:r>
            <a:r>
              <a:rPr lang="fr-CA" baseline="0" dirty="0" err="1" smtClean="0"/>
              <a:t>potential</a:t>
            </a:r>
            <a:r>
              <a:rPr lang="fr-CA" baseline="0" dirty="0" smtClean="0"/>
              <a:t> </a:t>
            </a:r>
            <a:r>
              <a:rPr lang="fr-CA" baseline="0" dirty="0" err="1" smtClean="0"/>
              <a:t>upside</a:t>
            </a:r>
            <a:r>
              <a:rPr lang="fr-CA" baseline="0" dirty="0" smtClean="0"/>
              <a:t> of </a:t>
            </a:r>
            <a:r>
              <a:rPr lang="fr-CA" baseline="0" dirty="0" err="1" smtClean="0"/>
              <a:t>investing</a:t>
            </a:r>
            <a:r>
              <a:rPr lang="fr-CA" baseline="0" dirty="0" smtClean="0"/>
              <a:t> in more </a:t>
            </a:r>
            <a:r>
              <a:rPr lang="fr-CA" baseline="0" dirty="0" err="1" smtClean="0"/>
              <a:t>enforcement</a:t>
            </a:r>
            <a:r>
              <a:rPr lang="fr-CA" baseline="0" dirty="0" smtClean="0"/>
              <a:t> </a:t>
            </a:r>
            <a:r>
              <a:rPr lang="fr-CA" baseline="0" dirty="0" err="1" smtClean="0"/>
              <a:t>resources</a:t>
            </a:r>
            <a:r>
              <a:rPr lang="fr-CA" baseline="0" dirty="0" smtClean="0"/>
              <a:t>.</a:t>
            </a:r>
          </a:p>
          <a:p>
            <a:endParaRPr lang="en-US" dirty="0"/>
          </a:p>
        </p:txBody>
      </p:sp>
      <p:sp>
        <p:nvSpPr>
          <p:cNvPr id="4" name="Slide Number Placeholder 3"/>
          <p:cNvSpPr>
            <a:spLocks noGrp="1"/>
          </p:cNvSpPr>
          <p:nvPr>
            <p:ph type="sldNum" sz="quarter" idx="10"/>
          </p:nvPr>
        </p:nvSpPr>
        <p:spPr/>
        <p:txBody>
          <a:bodyPr/>
          <a:lstStyle/>
          <a:p>
            <a:fld id="{CF5112C1-12CC-4843-9273-CF9DEE96FFED}" type="slidenum">
              <a:rPr lang="en-US" smtClean="0"/>
              <a:t>24</a:t>
            </a:fld>
            <a:endParaRPr lang="en-US"/>
          </a:p>
        </p:txBody>
      </p:sp>
    </p:spTree>
    <p:extLst>
      <p:ext uri="{BB962C8B-B14F-4D97-AF65-F5344CB8AC3E}">
        <p14:creationId xmlns:p14="http://schemas.microsoft.com/office/powerpoint/2010/main" val="49425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BABF7-6486-6345-8041-5D1C66A551E1}" type="slidenum">
              <a:rPr lang="fr-CA" smtClean="0"/>
              <a:pPr/>
              <a:t>26</a:t>
            </a:fld>
            <a:endParaRPr lang="fr-CA" dirty="0"/>
          </a:p>
        </p:txBody>
      </p:sp>
    </p:spTree>
    <p:extLst>
      <p:ext uri="{BB962C8B-B14F-4D97-AF65-F5344CB8AC3E}">
        <p14:creationId xmlns:p14="http://schemas.microsoft.com/office/powerpoint/2010/main" val="3422152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1105" y="542480"/>
            <a:ext cx="5017615" cy="1470025"/>
          </a:xfrm>
        </p:spPr>
        <p:txBody>
          <a:bodyPr/>
          <a:lstStyle>
            <a:lvl1pPr>
              <a:lnSpc>
                <a:spcPct val="80000"/>
              </a:lnSpc>
              <a:defRPr sz="5600" baseline="0">
                <a:latin typeface="+mj-lt"/>
              </a:defRPr>
            </a:lvl1pPr>
          </a:lstStyle>
          <a:p>
            <a:r>
              <a:rPr lang="en-US" noProof="0" smtClean="0"/>
              <a:t>Click to edit Master title style</a:t>
            </a:r>
            <a:endParaRPr lang="en-CA" noProof="0" dirty="0"/>
          </a:p>
        </p:txBody>
      </p:sp>
      <p:sp>
        <p:nvSpPr>
          <p:cNvPr id="3" name="Sous-titre 2"/>
          <p:cNvSpPr>
            <a:spLocks noGrp="1"/>
          </p:cNvSpPr>
          <p:nvPr>
            <p:ph type="subTitle" idx="1"/>
          </p:nvPr>
        </p:nvSpPr>
        <p:spPr>
          <a:xfrm>
            <a:off x="451105" y="4298607"/>
            <a:ext cx="5855369" cy="667087"/>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smtClean="0"/>
              <a:t>Click to edit Master subtitle style</a:t>
            </a:r>
            <a:endParaRPr lang="en-CA" noProof="0" dirty="0"/>
          </a:p>
        </p:txBody>
      </p:sp>
      <p:sp>
        <p:nvSpPr>
          <p:cNvPr id="4" name="Espace réservé de la date 3"/>
          <p:cNvSpPr>
            <a:spLocks noGrp="1"/>
          </p:cNvSpPr>
          <p:nvPr>
            <p:ph type="dt" sz="half" idx="10"/>
          </p:nvPr>
        </p:nvSpPr>
        <p:spPr>
          <a:xfrm>
            <a:off x="451104" y="5546212"/>
            <a:ext cx="2844800" cy="365125"/>
          </a:xfrm>
        </p:spPr>
        <p:txBody>
          <a:bodyPr/>
          <a:lstStyle>
            <a:lvl1pPr>
              <a:defRPr>
                <a:latin typeface="+mj-lt"/>
              </a:defRPr>
            </a:lvl1pPr>
          </a:lstStyle>
          <a:p>
            <a:fld id="{CC959320-CF97-8347-A01E-4C32BCD7A4C1}" type="datetime1">
              <a:rPr lang="en-US" smtClean="0"/>
              <a:pPr/>
              <a:t>11/13/2015</a:t>
            </a:fld>
            <a:endParaRPr lang="en-CA" dirty="0"/>
          </a:p>
        </p:txBody>
      </p:sp>
      <p:sp>
        <p:nvSpPr>
          <p:cNvPr id="5" name="Espace réservé du pied de page 4"/>
          <p:cNvSpPr>
            <a:spLocks noGrp="1"/>
          </p:cNvSpPr>
          <p:nvPr>
            <p:ph type="ftr" sz="quarter" idx="11"/>
          </p:nvPr>
        </p:nvSpPr>
        <p:spPr>
          <a:xfrm>
            <a:off x="1905001" y="6266688"/>
            <a:ext cx="2560319" cy="365125"/>
          </a:xfrm>
        </p:spPr>
        <p:txBody>
          <a:bodyPr/>
          <a:lstStyle>
            <a:lvl1pPr algn="l">
              <a:defRPr sz="1200"/>
            </a:lvl1pPr>
          </a:lstStyle>
          <a:p>
            <a:r>
              <a:rPr lang="fr-FR" dirty="0" smtClean="0"/>
              <a:t>│   COMPANY CONFIDENTIAL  </a:t>
            </a:r>
            <a:endParaRPr lang="en-CA" dirty="0"/>
          </a:p>
        </p:txBody>
      </p:sp>
      <p:sp>
        <p:nvSpPr>
          <p:cNvPr id="8" name="Espace réservé du texte 7"/>
          <p:cNvSpPr>
            <a:spLocks noGrp="1"/>
          </p:cNvSpPr>
          <p:nvPr>
            <p:ph type="body" sz="quarter" idx="13" hasCustomPrompt="1"/>
          </p:nvPr>
        </p:nvSpPr>
        <p:spPr>
          <a:xfrm>
            <a:off x="451105" y="2099241"/>
            <a:ext cx="5017615" cy="1219200"/>
          </a:xfrm>
        </p:spPr>
        <p:txBody>
          <a:bodyPr/>
          <a:lstStyle>
            <a:lvl1pPr marL="0" indent="0">
              <a:lnSpc>
                <a:spcPct val="110000"/>
              </a:lnSpc>
              <a:spcAft>
                <a:spcPts val="0"/>
              </a:spcAft>
              <a:buFont typeface="Arial"/>
              <a:buNone/>
              <a:defRPr sz="2133" cap="all" baseline="0">
                <a:solidFill>
                  <a:srgbClr val="717272"/>
                </a:solidFill>
                <a:latin typeface="Segoe UI Semibold" pitchFamily="34" charset="0"/>
                <a:cs typeface="Segoe UI Semibold" pitchFamily="34" charset="0"/>
              </a:defRPr>
            </a:lvl1pPr>
            <a:lvl2pPr marL="0" indent="0">
              <a:spcAft>
                <a:spcPts val="0"/>
              </a:spcAft>
              <a:buFont typeface="Arial"/>
              <a:buNone/>
              <a:defRPr sz="2133">
                <a:solidFill>
                  <a:srgbClr val="717272"/>
                </a:solidFill>
                <a:latin typeface="Segoe Semibold"/>
                <a:cs typeface="Segoe Semibold"/>
              </a:defRPr>
            </a:lvl2pPr>
            <a:lvl3pPr marL="0" indent="0">
              <a:spcAft>
                <a:spcPts val="0"/>
              </a:spcAft>
              <a:buNone/>
              <a:defRPr sz="2133">
                <a:solidFill>
                  <a:srgbClr val="717272"/>
                </a:solidFill>
                <a:latin typeface="Segoe Semibold"/>
                <a:cs typeface="Segoe Semibold"/>
              </a:defRPr>
            </a:lvl3pPr>
            <a:lvl4pPr marL="0" indent="0">
              <a:spcAft>
                <a:spcPts val="0"/>
              </a:spcAft>
              <a:buNone/>
              <a:defRPr sz="2133">
                <a:solidFill>
                  <a:srgbClr val="717272"/>
                </a:solidFill>
                <a:latin typeface="Segoe Semibold"/>
                <a:cs typeface="Segoe Semibold"/>
              </a:defRPr>
            </a:lvl4pPr>
            <a:lvl5pPr marL="0" indent="0">
              <a:spcAft>
                <a:spcPts val="0"/>
              </a:spcAft>
              <a:buNone/>
              <a:defRPr sz="2133">
                <a:solidFill>
                  <a:srgbClr val="717272"/>
                </a:solidFill>
                <a:latin typeface="Segoe Semibold"/>
                <a:cs typeface="Segoe Semibold"/>
              </a:defRPr>
            </a:lvl5pPr>
          </a:lstStyle>
          <a:p>
            <a:pPr lvl="0"/>
            <a:r>
              <a:rPr lang="en-CA" noProof="0" dirty="0" smtClean="0"/>
              <a:t>Click to add subtitle</a:t>
            </a:r>
          </a:p>
        </p:txBody>
      </p:sp>
      <p:sp>
        <p:nvSpPr>
          <p:cNvPr id="13" name="Espace réservé du texte 12"/>
          <p:cNvSpPr>
            <a:spLocks noGrp="1"/>
          </p:cNvSpPr>
          <p:nvPr>
            <p:ph type="body" sz="quarter" idx="14" hasCustomPrompt="1"/>
          </p:nvPr>
        </p:nvSpPr>
        <p:spPr>
          <a:xfrm>
            <a:off x="451105" y="4869317"/>
            <a:ext cx="5854700" cy="600075"/>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smtClean="0"/>
              <a:t>Click to add subtitle</a:t>
            </a:r>
          </a:p>
        </p:txBody>
      </p:sp>
      <p:sp>
        <p:nvSpPr>
          <p:cNvPr id="18" name="ZoneTexte 17"/>
          <p:cNvSpPr txBox="1"/>
          <p:nvPr userDrawn="1"/>
        </p:nvSpPr>
        <p:spPr>
          <a:xfrm>
            <a:off x="451105" y="6266688"/>
            <a:ext cx="1576287" cy="365760"/>
          </a:xfrm>
          <a:prstGeom prst="rect">
            <a:avLst/>
          </a:prstGeom>
          <a:noFill/>
        </p:spPr>
        <p:txBody>
          <a:bodyPr wrap="square" rtlCol="0" anchor="ctr">
            <a:noAutofit/>
          </a:bodyPr>
          <a:lstStyle/>
          <a:p>
            <a:pPr defTabSz="609585"/>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pic>
        <p:nvPicPr>
          <p:cNvPr id="20" name="Image 19" descr="Genetec.png"/>
          <p:cNvPicPr>
            <a:picLocks noChangeAspect="1"/>
          </p:cNvPicPr>
          <p:nvPr userDrawn="1"/>
        </p:nvPicPr>
        <p:blipFill>
          <a:blip r:embed="rId3"/>
          <a:stretch>
            <a:fillRect/>
          </a:stretch>
        </p:blipFill>
        <p:spPr>
          <a:xfrm>
            <a:off x="10563564" y="6346512"/>
            <a:ext cx="1046392" cy="202419"/>
          </a:xfrm>
          <a:prstGeom prst="rect">
            <a:avLst/>
          </a:prstGeom>
        </p:spPr>
      </p:pic>
    </p:spTree>
    <p:extLst>
      <p:ext uri="{BB962C8B-B14F-4D97-AF65-F5344CB8AC3E}">
        <p14:creationId xmlns:p14="http://schemas.microsoft.com/office/powerpoint/2010/main" val="780368903"/>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e la date 2"/>
          <p:cNvSpPr>
            <a:spLocks noGrp="1"/>
          </p:cNvSpPr>
          <p:nvPr>
            <p:ph type="dt" sz="half" idx="10"/>
          </p:nvPr>
        </p:nvSpPr>
        <p:spPr/>
        <p:txBody>
          <a:bodyPr/>
          <a:lstStyle/>
          <a:p>
            <a:fld id="{A4F9F5A8-A187-DF48-BE4F-E25A84FC83DA}" type="datetime1">
              <a:rPr lang="en-US" smtClean="0"/>
              <a:pPr/>
              <a:t>11/13/2015</a:t>
            </a:fld>
            <a:endParaRPr lang="en-CA" dirty="0"/>
          </a:p>
        </p:txBody>
      </p:sp>
      <p:sp>
        <p:nvSpPr>
          <p:cNvPr id="4" name="Espace réservé du pied de page 3"/>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5" name="Espace réservé du numéro de diapositive 4"/>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684827055"/>
      </p:ext>
    </p:extLst>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248C8B-9B4B-F745-88B1-189D7B0860FA}" type="datetime1">
              <a:rPr lang="en-US" smtClean="0"/>
              <a:pPr/>
              <a:t>11/13/2015</a:t>
            </a:fld>
            <a:endParaRPr lang="en-CA" dirty="0"/>
          </a:p>
        </p:txBody>
      </p:sp>
      <p:sp>
        <p:nvSpPr>
          <p:cNvPr id="3" name="Espace réservé du pied de page 2"/>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4" name="Espace réservé du numéro de diapositive 3"/>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2" name="Image 11" descr="Genetec.png"/>
          <p:cNvPicPr>
            <a:picLocks noChangeAspect="1"/>
          </p:cNvPicPr>
          <p:nvPr userDrawn="1"/>
        </p:nvPicPr>
        <p:blipFill>
          <a:blip r:embed="rId2"/>
          <a:stretch>
            <a:fillRect/>
          </a:stretch>
        </p:blipFill>
        <p:spPr>
          <a:xfrm>
            <a:off x="10563564" y="6346512"/>
            <a:ext cx="1046392" cy="202419"/>
          </a:xfrm>
          <a:prstGeom prst="rect">
            <a:avLst/>
          </a:prstGeom>
        </p:spPr>
      </p:pic>
      <p:sp>
        <p:nvSpPr>
          <p:cNvPr id="8"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1622533645"/>
      </p:ext>
    </p:extLst>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slide - no footer">
    <p:spTree>
      <p:nvGrpSpPr>
        <p:cNvPr id="1" name=""/>
        <p:cNvGrpSpPr/>
        <p:nvPr/>
      </p:nvGrpSpPr>
      <p:grpSpPr>
        <a:xfrm>
          <a:off x="0" y="0"/>
          <a:ext cx="0" cy="0"/>
          <a:chOff x="0" y="0"/>
          <a:chExt cx="0" cy="0"/>
        </a:xfrm>
      </p:grpSpPr>
      <p:sp>
        <p:nvSpPr>
          <p:cNvPr id="3" name="Espace réservé pour une image  2"/>
          <p:cNvSpPr>
            <a:spLocks noGrp="1" noChangeAspect="1"/>
          </p:cNvSpPr>
          <p:nvPr>
            <p:ph type="pic" idx="1"/>
          </p:nvPr>
        </p:nvSpPr>
        <p:spPr>
          <a:xfrm>
            <a:off x="0" y="0"/>
            <a:ext cx="12192000" cy="6858000"/>
          </a:xfrm>
        </p:spPr>
        <p:txBody>
          <a:bodyPr anchor="ctr"/>
          <a:lstStyle>
            <a:lvl1pPr marL="0" indent="0" algn="ctr">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fr-CA" dirty="0"/>
          </a:p>
        </p:txBody>
      </p:sp>
    </p:spTree>
    <p:extLst>
      <p:ext uri="{BB962C8B-B14F-4D97-AF65-F5344CB8AC3E}">
        <p14:creationId xmlns:p14="http://schemas.microsoft.com/office/powerpoint/2010/main" val="2289110538"/>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icture + copy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451104" y="243840"/>
            <a:ext cx="11142488" cy="1058333"/>
          </a:xfrm>
        </p:spPr>
        <p:txBody>
          <a:bodyPr/>
          <a:lstStyle>
            <a:lvl1pPr>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5" y="4705826"/>
            <a:ext cx="7217596" cy="410033"/>
          </a:xfrm>
        </p:spPr>
        <p:txBody>
          <a:bodyPr anchor="b"/>
          <a:lstStyle>
            <a:lvl1pPr marL="0" indent="0" algn="l">
              <a:buNone/>
              <a:defRPr sz="1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5" name="Espace réservé du texte 4"/>
          <p:cNvSpPr>
            <a:spLocks noGrp="1"/>
          </p:cNvSpPr>
          <p:nvPr>
            <p:ph type="body" sz="quarter" idx="3"/>
          </p:nvPr>
        </p:nvSpPr>
        <p:spPr>
          <a:xfrm>
            <a:off x="451105" y="5115859"/>
            <a:ext cx="7220431" cy="900815"/>
          </a:xfrm>
        </p:spPr>
        <p:txBody>
          <a:bodyPr anchor="t"/>
          <a:lstStyle>
            <a:lvl1pPr marL="0" indent="0" algn="l">
              <a:spcAft>
                <a:spcPts val="800"/>
              </a:spcAft>
              <a:buNone/>
              <a:defRPr sz="1600" b="0" cap="none">
                <a:latin typeface="+mj-lt"/>
                <a:cs typeface="Segoe Ligh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6" name="Espace réservé du contenu 5"/>
          <p:cNvSpPr>
            <a:spLocks noGrp="1"/>
          </p:cNvSpPr>
          <p:nvPr>
            <p:ph sz="quarter" idx="4"/>
          </p:nvPr>
        </p:nvSpPr>
        <p:spPr>
          <a:xfrm>
            <a:off x="7990664" y="1621022"/>
            <a:ext cx="3578544" cy="4312287"/>
          </a:xfrm>
        </p:spPr>
        <p:txBody>
          <a:bodyPr/>
          <a:lstStyle>
            <a:lvl1pPr>
              <a:defRPr sz="1867"/>
            </a:lvl1pPr>
            <a:lvl2pPr>
              <a:defRPr sz="1600"/>
            </a:lvl2pPr>
            <a:lvl3pPr>
              <a:defRPr sz="1467"/>
            </a:lvl3pPr>
            <a:lvl4pPr>
              <a:defRPr sz="1400"/>
            </a:lvl4pPr>
            <a:lvl5pPr>
              <a:defRPr sz="1400"/>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Espace réservé de la date 6"/>
          <p:cNvSpPr>
            <a:spLocks noGrp="1"/>
          </p:cNvSpPr>
          <p:nvPr>
            <p:ph type="dt" sz="half" idx="10"/>
          </p:nvPr>
        </p:nvSpPr>
        <p:spPr/>
        <p:txBody>
          <a:bodyPr/>
          <a:lstStyle/>
          <a:p>
            <a:fld id="{4ADB261A-A3D1-3B44-A942-E19C93AE1B3E}" type="datetime1">
              <a:rPr lang="en-US" smtClean="0"/>
              <a:pPr/>
              <a:t>11/13/2015</a:t>
            </a:fld>
            <a:endParaRPr lang="en-CA" dirty="0"/>
          </a:p>
        </p:txBody>
      </p:sp>
      <p:sp>
        <p:nvSpPr>
          <p:cNvPr id="8" name="Espace réservé du pied de page 7"/>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smtClean="0"/>
              <a:pPr/>
              <a:t>‹#›</a:t>
            </a:fld>
            <a:endParaRPr lang="en-CA" dirty="0"/>
          </a:p>
        </p:txBody>
      </p:sp>
      <p:sp>
        <p:nvSpPr>
          <p:cNvPr id="11" name="Espace réservé pour une image  10"/>
          <p:cNvSpPr>
            <a:spLocks noGrp="1"/>
          </p:cNvSpPr>
          <p:nvPr>
            <p:ph type="pic" sz="quarter" idx="13"/>
          </p:nvPr>
        </p:nvSpPr>
        <p:spPr>
          <a:xfrm>
            <a:off x="582721" y="1742050"/>
            <a:ext cx="7077881" cy="2920213"/>
          </a:xfrm>
        </p:spPr>
        <p:txBody>
          <a:bodyPr/>
          <a:lstStyle/>
          <a:p>
            <a:r>
              <a:rPr lang="en-US" noProof="0" dirty="0" smtClean="0"/>
              <a:t>Click icon to add picture</a:t>
            </a:r>
            <a:endParaRPr lang="en-CA" noProof="0" dirty="0"/>
          </a:p>
        </p:txBody>
      </p:sp>
    </p:spTree>
    <p:extLst>
      <p:ext uri="{BB962C8B-B14F-4D97-AF65-F5344CB8AC3E}">
        <p14:creationId xmlns:p14="http://schemas.microsoft.com/office/powerpoint/2010/main" val="2738799215"/>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2 columns + grey subtitle">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lvl1pPr>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1535113"/>
            <a:ext cx="5486400" cy="639763"/>
          </a:xfrm>
        </p:spPr>
        <p:txBody>
          <a:bodyPr anchor="b"/>
          <a:lstStyle>
            <a:lvl1pPr marL="0" indent="0">
              <a:buNone/>
              <a:defRPr sz="2133" b="1" cap="all">
                <a:solidFill>
                  <a:srgbClr val="71727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4" name="Espace réservé du contenu 3"/>
          <p:cNvSpPr>
            <a:spLocks noGrp="1"/>
          </p:cNvSpPr>
          <p:nvPr>
            <p:ph sz="half" idx="2"/>
          </p:nvPr>
        </p:nvSpPr>
        <p:spPr>
          <a:xfrm>
            <a:off x="451104" y="2174875"/>
            <a:ext cx="5486400" cy="3890328"/>
          </a:xfrm>
        </p:spPr>
        <p:txBody>
          <a:bodyPr/>
          <a:lstStyle>
            <a:lvl1pPr>
              <a:defRPr sz="2133"/>
            </a:lvl1pPr>
            <a:lvl2pPr>
              <a:defRPr sz="2133"/>
            </a:lvl2pPr>
            <a:lvl3pPr>
              <a:defRPr sz="2133"/>
            </a:lvl3pPr>
            <a:lvl4pPr>
              <a:defRPr sz="2133"/>
            </a:lvl4pPr>
            <a:lvl5pPr>
              <a:defRPr sz="1867"/>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5" name="Espace réservé du texte 4"/>
          <p:cNvSpPr>
            <a:spLocks noGrp="1"/>
          </p:cNvSpPr>
          <p:nvPr>
            <p:ph type="body" sz="quarter" idx="3"/>
          </p:nvPr>
        </p:nvSpPr>
        <p:spPr>
          <a:xfrm>
            <a:off x="6107192" y="1535113"/>
            <a:ext cx="5486400" cy="639763"/>
          </a:xfrm>
        </p:spPr>
        <p:txBody>
          <a:bodyPr anchor="b"/>
          <a:lstStyle>
            <a:lvl1pPr marL="0" indent="0">
              <a:buNone/>
              <a:defRPr sz="2133" b="1" cap="all">
                <a:solidFill>
                  <a:srgbClr val="71727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smtClean="0"/>
              <a:t>Click to edit Master text styles</a:t>
            </a:r>
          </a:p>
        </p:txBody>
      </p:sp>
      <p:sp>
        <p:nvSpPr>
          <p:cNvPr id="6" name="Espace réservé du contenu 5"/>
          <p:cNvSpPr>
            <a:spLocks noGrp="1"/>
          </p:cNvSpPr>
          <p:nvPr>
            <p:ph sz="quarter" idx="4"/>
          </p:nvPr>
        </p:nvSpPr>
        <p:spPr>
          <a:xfrm>
            <a:off x="6107192" y="2174875"/>
            <a:ext cx="5486400" cy="3890328"/>
          </a:xfrm>
        </p:spPr>
        <p:txBody>
          <a:bodyPr/>
          <a:lstStyle>
            <a:lvl1pPr>
              <a:defRPr sz="2133"/>
            </a:lvl1pPr>
            <a:lvl2pPr>
              <a:defRPr sz="2133"/>
            </a:lvl2pPr>
            <a:lvl3pPr>
              <a:defRPr sz="2133"/>
            </a:lvl3pPr>
            <a:lvl4pPr>
              <a:defRPr sz="2133"/>
            </a:lvl4pPr>
            <a:lvl5pPr>
              <a:defRPr sz="1867"/>
            </a:lvl5pPr>
            <a:lvl6pPr>
              <a:defRPr sz="2133"/>
            </a:lvl6pPr>
            <a:lvl7pPr>
              <a:defRPr sz="2133"/>
            </a:lvl7pPr>
            <a:lvl8pPr>
              <a:defRPr sz="2133"/>
            </a:lvl8pPr>
            <a:lvl9pPr>
              <a:defRPr sz="2133"/>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7" name="Espace réservé de la date 6"/>
          <p:cNvSpPr>
            <a:spLocks noGrp="1"/>
          </p:cNvSpPr>
          <p:nvPr>
            <p:ph type="dt" sz="half" idx="10"/>
          </p:nvPr>
        </p:nvSpPr>
        <p:spPr/>
        <p:txBody>
          <a:bodyPr/>
          <a:lstStyle/>
          <a:p>
            <a:fld id="{6A64DEC9-1342-1947-9C4E-BE2645206640}" type="datetime1">
              <a:rPr lang="en-US" smtClean="0"/>
              <a:pPr/>
              <a:t>11/13/2015</a:t>
            </a:fld>
            <a:endParaRPr lang="en-CA" dirty="0"/>
          </a:p>
        </p:txBody>
      </p:sp>
      <p:sp>
        <p:nvSpPr>
          <p:cNvPr id="8" name="Espace réservé du pied de page 7"/>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9" name="Espace réservé du numéro de diapositive 8"/>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3643527547"/>
      </p:ext>
    </p:extLst>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032568-6B96-4332-89E1-64DF6CB30B1B}" type="datetimeFigureOut">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A291F5-63AC-4B56-A8C7-C234CEE77060}" type="slidenum">
              <a:rPr lang="en-US" smtClean="0"/>
              <a:pPr/>
              <a:t>‹#›</a:t>
            </a:fld>
            <a:endParaRPr lang="en-US" dirty="0"/>
          </a:p>
        </p:txBody>
      </p:sp>
    </p:spTree>
    <p:extLst>
      <p:ext uri="{BB962C8B-B14F-4D97-AF65-F5344CB8AC3E}">
        <p14:creationId xmlns:p14="http://schemas.microsoft.com/office/powerpoint/2010/main" val="265159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dirty="0" smtClean="0"/>
              <a:t>Click to edit Master title style</a:t>
            </a:r>
            <a:endParaRPr lang="en-CA" noProof="0" dirty="0"/>
          </a:p>
        </p:txBody>
      </p:sp>
      <p:sp>
        <p:nvSpPr>
          <p:cNvPr id="3" name="Date Placeholder 2"/>
          <p:cNvSpPr>
            <a:spLocks noGrp="1"/>
          </p:cNvSpPr>
          <p:nvPr>
            <p:ph type="dt" sz="half" idx="10"/>
          </p:nvPr>
        </p:nvSpPr>
        <p:spPr/>
        <p:txBody>
          <a:bodyPr/>
          <a:lstStyle/>
          <a:p>
            <a:r>
              <a:rPr lang="en-US" dirty="0" smtClean="0">
                <a:cs typeface="+mn-cs"/>
              </a:rPr>
              <a:t>1/22/13</a:t>
            </a:r>
            <a:endParaRPr lang="en-CA" sz="1067" dirty="0"/>
          </a:p>
        </p:txBody>
      </p:sp>
      <p:sp>
        <p:nvSpPr>
          <p:cNvPr id="4" name="Footer Placeholder 3"/>
          <p:cNvSpPr>
            <a:spLocks noGrp="1"/>
          </p:cNvSpPr>
          <p:nvPr>
            <p:ph type="ftr" sz="quarter" idx="11"/>
          </p:nvPr>
        </p:nvSpPr>
        <p:spPr/>
        <p:txBody>
          <a:bodyPr/>
          <a:lstStyle/>
          <a:p>
            <a:r>
              <a:rPr lang="en-CA" cap="none" dirty="0" smtClean="0"/>
              <a:t>COMPANY CONFIDENTIAL</a:t>
            </a:r>
            <a:endParaRPr lang="en-CA"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1043919089"/>
      </p:ext>
    </p:extLst>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1/22/13</a:t>
            </a:r>
            <a:endParaRPr lang="en-US"/>
          </a:p>
        </p:txBody>
      </p:sp>
      <p:sp>
        <p:nvSpPr>
          <p:cNvPr id="6" name="Footer Placeholder 5"/>
          <p:cNvSpPr>
            <a:spLocks noGrp="1"/>
          </p:cNvSpPr>
          <p:nvPr>
            <p:ph type="ftr" sz="quarter" idx="11"/>
          </p:nvPr>
        </p:nvSpPr>
        <p:spPr/>
        <p:txBody>
          <a:bodyPr/>
          <a:lstStyle/>
          <a:p>
            <a:r>
              <a:rPr lang="en-US" smtClean="0"/>
              <a:t>COMPANY CONFIDENTIAL</a:t>
            </a:r>
            <a:endParaRPr lang="en-US"/>
          </a:p>
        </p:txBody>
      </p:sp>
      <p:sp>
        <p:nvSpPr>
          <p:cNvPr id="7" name="Slide Number Placeholder 6"/>
          <p:cNvSpPr>
            <a:spLocks noGrp="1"/>
          </p:cNvSpPr>
          <p:nvPr>
            <p:ph type="sldNum" sz="quarter" idx="12"/>
          </p:nvPr>
        </p:nvSpPr>
        <p:spPr/>
        <p:txBody>
          <a:bodyPr/>
          <a:lstStyle/>
          <a:p>
            <a:fld id="{227B4FF3-2696-460A-B2F5-5615AA4A1097}" type="slidenum">
              <a:rPr lang="en-US" smtClean="0"/>
              <a:t>‹#›</a:t>
            </a:fld>
            <a:endParaRPr lang="en-US"/>
          </a:p>
        </p:txBody>
      </p:sp>
    </p:spTree>
    <p:extLst>
      <p:ext uri="{BB962C8B-B14F-4D97-AF65-F5344CB8AC3E}">
        <p14:creationId xmlns:p14="http://schemas.microsoft.com/office/powerpoint/2010/main" val="252189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orporate 0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51105" y="1359306"/>
            <a:ext cx="6963463" cy="1470025"/>
          </a:xfrm>
        </p:spPr>
        <p:txBody>
          <a:bodyPr/>
          <a:lstStyle>
            <a:lvl1pPr>
              <a:lnSpc>
                <a:spcPct val="80000"/>
              </a:lnSpc>
              <a:defRPr sz="4000">
                <a:latin typeface="+mj-lt"/>
              </a:defRPr>
            </a:lvl1pPr>
          </a:lstStyle>
          <a:p>
            <a:r>
              <a:rPr lang="en-US" noProof="0" smtClean="0"/>
              <a:t>Click to edit Master title style</a:t>
            </a:r>
            <a:endParaRPr lang="en-CA" noProof="0" dirty="0"/>
          </a:p>
        </p:txBody>
      </p:sp>
      <p:sp>
        <p:nvSpPr>
          <p:cNvPr id="3" name="Sous-titre 2"/>
          <p:cNvSpPr>
            <a:spLocks noGrp="1"/>
          </p:cNvSpPr>
          <p:nvPr>
            <p:ph type="subTitle" idx="1"/>
          </p:nvPr>
        </p:nvSpPr>
        <p:spPr>
          <a:xfrm>
            <a:off x="451105" y="4498073"/>
            <a:ext cx="5855369" cy="667087"/>
          </a:xfrm>
        </p:spPr>
        <p:txBody>
          <a:bodyPr anchor="b"/>
          <a:lstStyle>
            <a:lvl1pPr marL="0" indent="0" algn="l">
              <a:lnSpc>
                <a:spcPct val="90000"/>
              </a:lnSpc>
              <a:spcAft>
                <a:spcPts val="0"/>
              </a:spcAft>
              <a:buNone/>
              <a:defRPr cap="none" baseline="0">
                <a:solidFill>
                  <a:schemeClr val="accent6"/>
                </a:solidFill>
                <a:latin typeface="Segoe UI Semibold"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smtClean="0"/>
              <a:t>Click to edit Master subtitle style</a:t>
            </a:r>
            <a:endParaRPr lang="en-CA" noProof="0" dirty="0"/>
          </a:p>
        </p:txBody>
      </p:sp>
      <p:sp>
        <p:nvSpPr>
          <p:cNvPr id="4" name="Espace réservé de la date 3"/>
          <p:cNvSpPr>
            <a:spLocks noGrp="1"/>
          </p:cNvSpPr>
          <p:nvPr>
            <p:ph type="dt" sz="half" idx="10"/>
          </p:nvPr>
        </p:nvSpPr>
        <p:spPr>
          <a:xfrm>
            <a:off x="451104" y="5697707"/>
            <a:ext cx="2844800" cy="365125"/>
          </a:xfrm>
        </p:spPr>
        <p:txBody>
          <a:bodyPr/>
          <a:lstStyle>
            <a:lvl1pPr>
              <a:defRPr>
                <a:latin typeface="+mj-lt"/>
              </a:defRPr>
            </a:lvl1pPr>
          </a:lstStyle>
          <a:p>
            <a:fld id="{8F78AAC2-C850-7349-A191-6A2CACC29068}" type="datetime1">
              <a:rPr lang="en-US" smtClean="0"/>
              <a:pPr/>
              <a:t>11/13/2015</a:t>
            </a:fld>
            <a:endParaRPr lang="en-CA" dirty="0"/>
          </a:p>
        </p:txBody>
      </p:sp>
      <p:sp>
        <p:nvSpPr>
          <p:cNvPr id="5" name="Espace réservé du pied de page 4"/>
          <p:cNvSpPr>
            <a:spLocks noGrp="1"/>
          </p:cNvSpPr>
          <p:nvPr>
            <p:ph type="ftr" sz="quarter" idx="11"/>
          </p:nvPr>
        </p:nvSpPr>
        <p:spPr>
          <a:xfrm>
            <a:off x="1901953" y="6266688"/>
            <a:ext cx="2560319" cy="365125"/>
          </a:xfrm>
        </p:spPr>
        <p:txBody>
          <a:bodyPr/>
          <a:lstStyle>
            <a:lvl1pPr algn="l">
              <a:defRPr sz="1200">
                <a:latin typeface="Segoe UI Semibold" pitchFamily="34" charset="0"/>
              </a:defRPr>
            </a:lvl1pPr>
          </a:lstStyle>
          <a:p>
            <a:r>
              <a:rPr lang="fr-FR" dirty="0" smtClean="0"/>
              <a:t>│   COMPANY CONFIDENTIAL  </a:t>
            </a:r>
            <a:endParaRPr lang="en-CA" dirty="0"/>
          </a:p>
        </p:txBody>
      </p:sp>
      <p:sp>
        <p:nvSpPr>
          <p:cNvPr id="8" name="Espace réservé du texte 7"/>
          <p:cNvSpPr>
            <a:spLocks noGrp="1"/>
          </p:cNvSpPr>
          <p:nvPr>
            <p:ph type="body" sz="quarter" idx="13" hasCustomPrompt="1"/>
          </p:nvPr>
        </p:nvSpPr>
        <p:spPr>
          <a:xfrm>
            <a:off x="451105" y="2983711"/>
            <a:ext cx="6963463" cy="1219200"/>
          </a:xfrm>
        </p:spPr>
        <p:txBody>
          <a:bodyPr/>
          <a:lstStyle>
            <a:lvl1pPr marL="0" indent="0">
              <a:lnSpc>
                <a:spcPct val="110000"/>
              </a:lnSpc>
              <a:spcAft>
                <a:spcPts val="0"/>
              </a:spcAft>
              <a:buFont typeface="Arial"/>
              <a:buNone/>
              <a:defRPr sz="2133" cap="all">
                <a:solidFill>
                  <a:srgbClr val="717272"/>
                </a:solidFill>
                <a:latin typeface="Segoe UI Semibold" pitchFamily="34" charset="0"/>
                <a:cs typeface="Segoe UI Semibold" pitchFamily="34" charset="0"/>
              </a:defRPr>
            </a:lvl1pPr>
            <a:lvl2pPr marL="0" indent="0">
              <a:spcAft>
                <a:spcPts val="0"/>
              </a:spcAft>
              <a:buFont typeface="Arial"/>
              <a:buNone/>
              <a:defRPr sz="2133">
                <a:solidFill>
                  <a:srgbClr val="717272"/>
                </a:solidFill>
                <a:latin typeface="Segoe Semibold"/>
                <a:cs typeface="Segoe Semibold"/>
              </a:defRPr>
            </a:lvl2pPr>
            <a:lvl3pPr marL="0" indent="0">
              <a:spcAft>
                <a:spcPts val="0"/>
              </a:spcAft>
              <a:buNone/>
              <a:defRPr sz="2133">
                <a:solidFill>
                  <a:srgbClr val="717272"/>
                </a:solidFill>
                <a:latin typeface="Segoe Semibold"/>
                <a:cs typeface="Segoe Semibold"/>
              </a:defRPr>
            </a:lvl3pPr>
            <a:lvl4pPr marL="0" indent="0">
              <a:spcAft>
                <a:spcPts val="0"/>
              </a:spcAft>
              <a:buNone/>
              <a:defRPr sz="2133">
                <a:solidFill>
                  <a:srgbClr val="717272"/>
                </a:solidFill>
                <a:latin typeface="Segoe Semibold"/>
                <a:cs typeface="Segoe Semibold"/>
              </a:defRPr>
            </a:lvl4pPr>
            <a:lvl5pPr marL="0" indent="0">
              <a:spcAft>
                <a:spcPts val="0"/>
              </a:spcAft>
              <a:buNone/>
              <a:defRPr sz="2133">
                <a:solidFill>
                  <a:srgbClr val="717272"/>
                </a:solidFill>
                <a:latin typeface="Segoe Semibold"/>
                <a:cs typeface="Segoe Semibold"/>
              </a:defRPr>
            </a:lvl5pPr>
          </a:lstStyle>
          <a:p>
            <a:pPr lvl="0"/>
            <a:r>
              <a:rPr lang="en-CA" noProof="0" dirty="0" smtClean="0"/>
              <a:t>Click to add subtitle</a:t>
            </a:r>
          </a:p>
        </p:txBody>
      </p:sp>
      <p:sp>
        <p:nvSpPr>
          <p:cNvPr id="13" name="Espace réservé du texte 12"/>
          <p:cNvSpPr>
            <a:spLocks noGrp="1"/>
          </p:cNvSpPr>
          <p:nvPr>
            <p:ph type="body" sz="quarter" idx="14" hasCustomPrompt="1"/>
          </p:nvPr>
        </p:nvSpPr>
        <p:spPr>
          <a:xfrm>
            <a:off x="451105" y="5076740"/>
            <a:ext cx="5854700" cy="600075"/>
          </a:xfrm>
        </p:spPr>
        <p:txBody>
          <a:bodyPr anchor="t"/>
          <a:lstStyle>
            <a:lvl1pPr marL="0" indent="0" algn="l">
              <a:lnSpc>
                <a:spcPct val="90000"/>
              </a:lnSpc>
              <a:spcAft>
                <a:spcPts val="0"/>
              </a:spcAft>
              <a:buFont typeface="Arial"/>
              <a:buNone/>
              <a:defRPr b="0" i="0" cap="none" baseline="0">
                <a:solidFill>
                  <a:schemeClr val="tx2"/>
                </a:solidFill>
                <a:latin typeface="Segoe UI Semibold" pitchFamily="34" charset="0"/>
                <a:cs typeface="Segoe UI Semibold" pitchFamily="34" charset="0"/>
              </a:defRPr>
            </a:lvl1pPr>
            <a:lvl2pPr marL="0" indent="0" algn="l">
              <a:spcAft>
                <a:spcPts val="0"/>
              </a:spcAft>
              <a:buFont typeface="Arial"/>
              <a:buNone/>
              <a:defRPr b="0" i="0" cap="none">
                <a:solidFill>
                  <a:schemeClr val="accent3"/>
                </a:solidFill>
                <a:latin typeface="Segoe"/>
                <a:cs typeface="Segoe"/>
              </a:defRPr>
            </a:lvl2pPr>
            <a:lvl3pPr marL="0" indent="0" algn="l">
              <a:spcAft>
                <a:spcPts val="0"/>
              </a:spcAft>
              <a:buNone/>
              <a:defRPr b="0" i="0" cap="none">
                <a:solidFill>
                  <a:schemeClr val="accent3"/>
                </a:solidFill>
                <a:latin typeface="Segoe"/>
                <a:cs typeface="Segoe"/>
              </a:defRPr>
            </a:lvl3pPr>
            <a:lvl4pPr marL="0" indent="0" algn="l">
              <a:spcAft>
                <a:spcPts val="0"/>
              </a:spcAft>
              <a:buNone/>
              <a:defRPr b="0" i="0" cap="none">
                <a:solidFill>
                  <a:schemeClr val="accent3"/>
                </a:solidFill>
                <a:latin typeface="Segoe"/>
                <a:cs typeface="Segoe"/>
              </a:defRPr>
            </a:lvl4pPr>
            <a:lvl5pPr marL="0" indent="0" algn="l">
              <a:spcAft>
                <a:spcPts val="0"/>
              </a:spcAft>
              <a:buNone/>
              <a:defRPr b="0" i="0" cap="none">
                <a:solidFill>
                  <a:schemeClr val="accent3"/>
                </a:solidFill>
                <a:latin typeface="Segoe"/>
                <a:cs typeface="Segoe"/>
              </a:defRPr>
            </a:lvl5pPr>
          </a:lstStyle>
          <a:p>
            <a:pPr lvl="0"/>
            <a:r>
              <a:rPr lang="en-CA" noProof="0" dirty="0" smtClean="0"/>
              <a:t>Click to add subtitle</a:t>
            </a:r>
          </a:p>
        </p:txBody>
      </p:sp>
      <p:pic>
        <p:nvPicPr>
          <p:cNvPr id="12" name="Image 11"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15" name="ZoneTexte 14"/>
          <p:cNvSpPr txBox="1"/>
          <p:nvPr userDrawn="1"/>
        </p:nvSpPr>
        <p:spPr>
          <a:xfrm>
            <a:off x="451105" y="6266688"/>
            <a:ext cx="1576287" cy="365760"/>
          </a:xfrm>
          <a:prstGeom prst="rect">
            <a:avLst/>
          </a:prstGeom>
          <a:noFill/>
        </p:spPr>
        <p:txBody>
          <a:bodyPr wrap="square" rtlCol="0" anchor="ctr">
            <a:noAutofit/>
          </a:bodyPr>
          <a:lstStyle/>
          <a:p>
            <a:pPr defTabSz="609585"/>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1669664010"/>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D7E0B2A9-F569-FE43-8DD4-11A92E0723B2}"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Tree>
    <p:extLst>
      <p:ext uri="{BB962C8B-B14F-4D97-AF65-F5344CB8AC3E}">
        <p14:creationId xmlns:p14="http://schemas.microsoft.com/office/powerpoint/2010/main" val="3320805912"/>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5486400" cy="441118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4FB9B303-50AA-A14A-B588-30B6AEE83675}"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8" name="Espace réservé du contenu 7"/>
          <p:cNvSpPr>
            <a:spLocks noGrp="1"/>
          </p:cNvSpPr>
          <p:nvPr>
            <p:ph sz="quarter" idx="13"/>
          </p:nvPr>
        </p:nvSpPr>
        <p:spPr>
          <a:xfrm>
            <a:off x="6083808" y="1600200"/>
            <a:ext cx="5486400" cy="441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48548001"/>
      </p:ext>
    </p:extLst>
  </p:cSld>
  <p:clrMapOvr>
    <a:masterClrMapping/>
  </p:clrMapOvr>
  <p:transition spd="slow">
    <p:pu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 Key Takeaways">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7644384" cy="4411188"/>
          </a:xfrm>
        </p:spPr>
        <p:txBody>
          <a:bodyPr/>
          <a:lstStyle>
            <a:lvl1pPr>
              <a:spcBef>
                <a:spcPts val="1333"/>
              </a:spcBef>
              <a:spcAft>
                <a:spcPts val="533"/>
              </a:spcAft>
              <a:defRPr/>
            </a:lvl1pPr>
            <a:lvl2pPr>
              <a:defRPr sz="1867"/>
            </a:lvl2pPr>
            <a:lvl3pPr>
              <a:defRPr sz="1867"/>
            </a:lvl3pPr>
            <a:lvl4pPr>
              <a:defRPr sz="1867"/>
            </a:lvl4pPr>
            <a:lvl5pPr>
              <a:defRPr sz="16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44F1CF17-D884-414A-80ED-0AF36ECB1B5C}"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8" name="Espace réservé du contenu 7"/>
          <p:cNvSpPr>
            <a:spLocks noGrp="1"/>
          </p:cNvSpPr>
          <p:nvPr>
            <p:ph sz="quarter" idx="13"/>
          </p:nvPr>
        </p:nvSpPr>
        <p:spPr>
          <a:xfrm>
            <a:off x="8228600" y="1600200"/>
            <a:ext cx="3364992" cy="4413504"/>
          </a:xfrm>
        </p:spPr>
        <p:txBody>
          <a:bodyPr/>
          <a:lstStyle>
            <a:lvl1pPr>
              <a:spcBef>
                <a:spcPts val="533"/>
              </a:spcBef>
              <a:spcAft>
                <a:spcPts val="533"/>
              </a:spcAft>
              <a:defRPr b="0">
                <a:latin typeface="+mj-lt"/>
              </a:defRPr>
            </a:lvl1pPr>
            <a:lvl2pPr>
              <a:defRPr sz="1867"/>
            </a:lvl2pPr>
            <a:lvl3pPr>
              <a:defRPr sz="1867"/>
            </a:lvl3pPr>
            <a:lvl4pPr>
              <a:defRPr sz="1867"/>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1841098324"/>
      </p:ext>
    </p:extLst>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 picture (right)">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446257" y="1600201"/>
            <a:ext cx="5486400" cy="4411188"/>
          </a:xfrm>
        </p:spPr>
        <p:txBody>
          <a:bodyPr/>
          <a:lstStyle>
            <a:lvl1pPr>
              <a:spcBef>
                <a:spcPts val="1333"/>
              </a:spcBef>
              <a:spcAft>
                <a:spcPts val="533"/>
              </a:spcAft>
              <a:defRPr/>
            </a:lvl1pPr>
            <a:lvl2pPr>
              <a:defRPr sz="2133"/>
            </a:lvl2pPr>
            <a:lvl3pPr>
              <a:defRPr sz="2133"/>
            </a:lvl3pPr>
            <a:lvl4pPr>
              <a:defRPr sz="2133"/>
            </a:lvl4pPr>
            <a:lvl5pPr>
              <a:defRPr sz="18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2F1C03E8-4CC6-F54F-85D1-7C68A5775650}"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10" name="Espace réservé pour une image  9"/>
          <p:cNvSpPr>
            <a:spLocks noGrp="1"/>
          </p:cNvSpPr>
          <p:nvPr>
            <p:ph type="pic" sz="quarter" idx="13"/>
          </p:nvPr>
        </p:nvSpPr>
        <p:spPr>
          <a:xfrm>
            <a:off x="6352032" y="1742049"/>
            <a:ext cx="5218176" cy="3023616"/>
          </a:xfrm>
        </p:spPr>
        <p:txBody>
          <a:bodyPr/>
          <a:lstStyle/>
          <a:p>
            <a:r>
              <a:rPr lang="en-US" dirty="0" smtClean="0"/>
              <a:t>Click icon to add picture</a:t>
            </a:r>
            <a:endParaRPr lang="en-CA" dirty="0"/>
          </a:p>
        </p:txBody>
      </p:sp>
    </p:spTree>
    <p:extLst>
      <p:ext uri="{BB962C8B-B14F-4D97-AF65-F5344CB8AC3E}">
        <p14:creationId xmlns:p14="http://schemas.microsoft.com/office/powerpoint/2010/main" val="3546156200"/>
      </p:ext>
    </p:extLst>
  </p:cSld>
  <p:clrMapOvr>
    <a:masterClrMapping/>
  </p:clrMapOvr>
  <p:transition spd="slow">
    <p:pu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column + picture (left)">
    <p:spTree>
      <p:nvGrpSpPr>
        <p:cNvPr id="1" name=""/>
        <p:cNvGrpSpPr/>
        <p:nvPr/>
      </p:nvGrpSpPr>
      <p:grpSpPr>
        <a:xfrm>
          <a:off x="0" y="0"/>
          <a:ext cx="0" cy="0"/>
          <a:chOff x="0" y="0"/>
          <a:chExt cx="0" cy="0"/>
        </a:xfrm>
      </p:grpSpPr>
      <p:sp>
        <p:nvSpPr>
          <p:cNvPr id="2" name="Titre 1"/>
          <p:cNvSpPr>
            <a:spLocks noGrp="1"/>
          </p:cNvSpPr>
          <p:nvPr>
            <p:ph type="title"/>
          </p:nvPr>
        </p:nvSpPr>
        <p:spPr>
          <a:xfrm>
            <a:off x="451104" y="245588"/>
            <a:ext cx="11142488" cy="1058333"/>
          </a:xfrm>
        </p:spPr>
        <p:txBody>
          <a:bodyPr/>
          <a:lstStyle/>
          <a:p>
            <a:r>
              <a:rPr lang="en-US" noProof="0" smtClean="0"/>
              <a:t>Click to edit Master title style</a:t>
            </a:r>
            <a:endParaRPr lang="en-CA" noProof="0" dirty="0"/>
          </a:p>
        </p:txBody>
      </p:sp>
      <p:sp>
        <p:nvSpPr>
          <p:cNvPr id="3" name="Espace réservé du contenu 2"/>
          <p:cNvSpPr>
            <a:spLocks noGrp="1"/>
          </p:cNvSpPr>
          <p:nvPr>
            <p:ph idx="1"/>
          </p:nvPr>
        </p:nvSpPr>
        <p:spPr>
          <a:xfrm>
            <a:off x="6107192" y="1600201"/>
            <a:ext cx="5486400" cy="4411188"/>
          </a:xfrm>
        </p:spPr>
        <p:txBody>
          <a:bodyPr/>
          <a:lstStyle>
            <a:lvl1pPr>
              <a:spcBef>
                <a:spcPts val="1333"/>
              </a:spcBef>
              <a:spcAft>
                <a:spcPts val="533"/>
              </a:spcAft>
              <a:defRPr/>
            </a:lvl1pPr>
            <a:lvl2pPr>
              <a:defRPr sz="2133"/>
            </a:lvl2pPr>
            <a:lvl3pPr>
              <a:defRPr sz="2133"/>
            </a:lvl3pPr>
            <a:lvl4pPr>
              <a:defRPr sz="2133"/>
            </a:lvl4pPr>
            <a:lvl5pPr>
              <a:defRPr sz="1867"/>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10"/>
          </p:nvPr>
        </p:nvSpPr>
        <p:spPr/>
        <p:txBody>
          <a:bodyPr/>
          <a:lstStyle/>
          <a:p>
            <a:fld id="{CA38523C-B8FC-DE41-B8C6-59F2CE5786DD}" type="datetime1">
              <a:rPr lang="en-US" smtClean="0"/>
              <a:pPr/>
              <a:t>11/13/2015</a:t>
            </a:fld>
            <a:endParaRPr lang="en-CA" dirty="0"/>
          </a:p>
        </p:txBody>
      </p:sp>
      <p:sp>
        <p:nvSpPr>
          <p:cNvPr id="5" name="Espace réservé du pied de page 4"/>
          <p:cNvSpPr>
            <a:spLocks noGrp="1"/>
          </p:cNvSpPr>
          <p:nvPr>
            <p:ph type="ftr" sz="quarter" idx="11"/>
          </p:nvPr>
        </p:nvSpPr>
        <p:spPr/>
        <p:txBody>
          <a:bodyPr/>
          <a:lstStyle>
            <a:lvl1pPr>
              <a:defRPr sz="1200"/>
            </a:lvl1pPr>
          </a:lstStyle>
          <a:p>
            <a:r>
              <a:rPr lang="fr-FR" dirty="0" smtClean="0"/>
              <a:t>│   COMPANY CONFIDENTIAL  </a:t>
            </a:r>
            <a:endParaRPr lang="en-CA" sz="1067" dirty="0"/>
          </a:p>
        </p:txBody>
      </p:sp>
      <p:sp>
        <p:nvSpPr>
          <p:cNvPr id="6" name="Espace réservé du numéro de diapositive 5"/>
          <p:cNvSpPr>
            <a:spLocks noGrp="1"/>
          </p:cNvSpPr>
          <p:nvPr>
            <p:ph type="sldNum" sz="quarter" idx="12"/>
          </p:nvPr>
        </p:nvSpPr>
        <p:spPr/>
        <p:txBody>
          <a:bodyPr/>
          <a:lstStyle/>
          <a:p>
            <a:fld id="{0B6352C0-A9CA-B545-A438-FD1342207464}" type="slidenum">
              <a:rPr lang="en-CA" smtClean="0"/>
              <a:pPr/>
              <a:t>‹#›</a:t>
            </a:fld>
            <a:endParaRPr lang="en-CA" dirty="0"/>
          </a:p>
        </p:txBody>
      </p:sp>
      <p:sp>
        <p:nvSpPr>
          <p:cNvPr id="10" name="Espace réservé pour une image  9"/>
          <p:cNvSpPr>
            <a:spLocks noGrp="1"/>
          </p:cNvSpPr>
          <p:nvPr>
            <p:ph type="pic" sz="quarter" idx="13"/>
          </p:nvPr>
        </p:nvSpPr>
        <p:spPr>
          <a:xfrm>
            <a:off x="585216" y="1742049"/>
            <a:ext cx="5218176" cy="3023616"/>
          </a:xfrm>
        </p:spPr>
        <p:txBody>
          <a:bodyPr/>
          <a:lstStyle/>
          <a:p>
            <a:r>
              <a:rPr lang="en-US" dirty="0" smtClean="0"/>
              <a:t>Click icon to add picture</a:t>
            </a:r>
            <a:endParaRPr lang="en-CA" dirty="0"/>
          </a:p>
        </p:txBody>
      </p:sp>
    </p:spTree>
    <p:extLst>
      <p:ext uri="{BB962C8B-B14F-4D97-AF65-F5344CB8AC3E}">
        <p14:creationId xmlns:p14="http://schemas.microsoft.com/office/powerpoint/2010/main" val="3350953084"/>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Divider - title + cop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104" y="1254125"/>
            <a:ext cx="10540293" cy="1362075"/>
          </a:xfrm>
        </p:spPr>
        <p:txBody>
          <a:bodyPr anchor="b"/>
          <a:lstStyle>
            <a:lvl1pPr algn="l">
              <a:lnSpc>
                <a:spcPct val="85000"/>
              </a:lnSpc>
              <a:defRPr sz="5333" b="0" cap="all"/>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2778051"/>
            <a:ext cx="10540293" cy="872067"/>
          </a:xfrm>
        </p:spPr>
        <p:txBody>
          <a:bodyPr anchor="t"/>
          <a:lstStyle>
            <a:lvl1pPr marL="0" indent="0" algn="l">
              <a:buNone/>
              <a:defRPr sz="2133">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smtClean="0"/>
              <a:t>Click to edit Master text styles</a:t>
            </a:r>
          </a:p>
        </p:txBody>
      </p:sp>
      <p:sp>
        <p:nvSpPr>
          <p:cNvPr id="4" name="Espace réservé de la date 3"/>
          <p:cNvSpPr>
            <a:spLocks noGrp="1"/>
          </p:cNvSpPr>
          <p:nvPr>
            <p:ph type="dt" sz="half" idx="10"/>
          </p:nvPr>
        </p:nvSpPr>
        <p:spPr/>
        <p:txBody>
          <a:bodyPr/>
          <a:lstStyle/>
          <a:p>
            <a:fld id="{4400BD11-698E-2048-A300-994038191D42}" type="datetime1">
              <a:rPr lang="en-US" smtClean="0"/>
              <a:pPr/>
              <a:t>11/13/2015</a:t>
            </a:fld>
            <a:endParaRPr lang="en-CA" dirty="0"/>
          </a:p>
        </p:txBody>
      </p:sp>
      <p:sp>
        <p:nvSpPr>
          <p:cNvPr id="8" name="Espace réservé du numéro de diapositive 7"/>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1" name="Image 10"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19" name="Espace réservé du pied de page 18"/>
          <p:cNvSpPr>
            <a:spLocks noGrp="1"/>
          </p:cNvSpPr>
          <p:nvPr>
            <p:ph type="ftr" sz="quarter" idx="13"/>
          </p:nvPr>
        </p:nvSpPr>
        <p:spPr/>
        <p:txBody>
          <a:bodyPr/>
          <a:lstStyle>
            <a:lvl1pPr>
              <a:defRPr sz="1200"/>
            </a:lvl1pPr>
          </a:lstStyle>
          <a:p>
            <a:r>
              <a:rPr lang="fr-FR" dirty="0" smtClean="0"/>
              <a:t>│   COMPANY CONFIDENTIAL  </a:t>
            </a:r>
            <a:endParaRPr lang="en-CA" sz="1067" dirty="0"/>
          </a:p>
        </p:txBody>
      </p:sp>
      <p:sp>
        <p:nvSpPr>
          <p:cNvPr id="12"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2484593672"/>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Closing or Divider Slide - title + sub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1104" y="429837"/>
            <a:ext cx="10540293" cy="1566335"/>
          </a:xfrm>
        </p:spPr>
        <p:txBody>
          <a:bodyPr anchor="b"/>
          <a:lstStyle>
            <a:lvl1pPr algn="l">
              <a:lnSpc>
                <a:spcPct val="85000"/>
              </a:lnSpc>
              <a:defRPr sz="5333" b="0" cap="all">
                <a:solidFill>
                  <a:srgbClr val="00A2D8"/>
                </a:solidFill>
              </a:defRPr>
            </a:lvl1p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51104" y="2095501"/>
            <a:ext cx="10540293" cy="1638300"/>
          </a:xfrm>
        </p:spPr>
        <p:txBody>
          <a:bodyPr anchor="t"/>
          <a:lstStyle>
            <a:lvl1pPr marL="0" indent="0" algn="l">
              <a:lnSpc>
                <a:spcPct val="85000"/>
              </a:lnSpc>
              <a:spcBef>
                <a:spcPts val="0"/>
              </a:spcBef>
              <a:spcAft>
                <a:spcPts val="0"/>
              </a:spcAft>
              <a:buNone/>
              <a:defRPr sz="4267" b="0" cap="all">
                <a:solidFill>
                  <a:schemeClr val="accent6"/>
                </a:solidFill>
                <a:latin typeface="+mj-lt"/>
                <a:cs typeface="Segoe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smtClean="0"/>
              <a:t>Click to edit Master text styles</a:t>
            </a:r>
          </a:p>
        </p:txBody>
      </p:sp>
      <p:sp>
        <p:nvSpPr>
          <p:cNvPr id="4" name="Espace réservé de la date 3"/>
          <p:cNvSpPr>
            <a:spLocks noGrp="1"/>
          </p:cNvSpPr>
          <p:nvPr>
            <p:ph type="dt" sz="half" idx="10"/>
          </p:nvPr>
        </p:nvSpPr>
        <p:spPr/>
        <p:txBody>
          <a:bodyPr/>
          <a:lstStyle/>
          <a:p>
            <a:fld id="{97CE5089-F1AB-DE40-8F81-AE08E75CEF81}" type="datetime1">
              <a:rPr lang="en-US" smtClean="0"/>
              <a:pPr/>
              <a:t>11/13/2015</a:t>
            </a:fld>
            <a:endParaRPr lang="en-CA" dirty="0"/>
          </a:p>
        </p:txBody>
      </p:sp>
      <p:sp>
        <p:nvSpPr>
          <p:cNvPr id="8" name="Espace réservé du numéro de diapositive 7"/>
          <p:cNvSpPr>
            <a:spLocks noGrp="1"/>
          </p:cNvSpPr>
          <p:nvPr>
            <p:ph type="sldNum" sz="quarter" idx="12"/>
          </p:nvPr>
        </p:nvSpPr>
        <p:spPr/>
        <p:txBody>
          <a:bodyPr/>
          <a:lstStyle/>
          <a:p>
            <a:fld id="{0B6352C0-A9CA-B545-A438-FD1342207464}" type="slidenum">
              <a:rPr lang="en-CA" smtClean="0"/>
              <a:pPr/>
              <a:t>‹#›</a:t>
            </a:fld>
            <a:endParaRPr lang="en-CA" dirty="0"/>
          </a:p>
        </p:txBody>
      </p:sp>
      <p:pic>
        <p:nvPicPr>
          <p:cNvPr id="15" name="Image 14" descr="Genetec.png"/>
          <p:cNvPicPr>
            <a:picLocks noChangeAspect="1"/>
          </p:cNvPicPr>
          <p:nvPr userDrawn="1"/>
        </p:nvPicPr>
        <p:blipFill>
          <a:blip r:embed="rId3"/>
          <a:stretch>
            <a:fillRect/>
          </a:stretch>
        </p:blipFill>
        <p:spPr>
          <a:xfrm>
            <a:off x="10563564" y="6346512"/>
            <a:ext cx="1046392" cy="202419"/>
          </a:xfrm>
          <a:prstGeom prst="rect">
            <a:avLst/>
          </a:prstGeom>
        </p:spPr>
      </p:pic>
      <p:sp>
        <p:nvSpPr>
          <p:cNvPr id="20" name="Espace réservé du pied de page 19"/>
          <p:cNvSpPr>
            <a:spLocks noGrp="1"/>
          </p:cNvSpPr>
          <p:nvPr>
            <p:ph type="ftr" sz="quarter" idx="13"/>
          </p:nvPr>
        </p:nvSpPr>
        <p:spPr/>
        <p:txBody>
          <a:bodyPr/>
          <a:lstStyle>
            <a:lvl1pPr>
              <a:defRPr sz="1200"/>
            </a:lvl1pPr>
          </a:lstStyle>
          <a:p>
            <a:r>
              <a:rPr lang="fr-FR" dirty="0" smtClean="0"/>
              <a:t>│   COMPANY CONFIDENTIAL  </a:t>
            </a:r>
            <a:endParaRPr lang="en-CA" sz="1067" dirty="0"/>
          </a:p>
        </p:txBody>
      </p:sp>
      <p:sp>
        <p:nvSpPr>
          <p:cNvPr id="10" name="ZoneTexte 8"/>
          <p:cNvSpPr txBox="1"/>
          <p:nvPr userDrawn="1"/>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spTree>
    <p:extLst>
      <p:ext uri="{BB962C8B-B14F-4D97-AF65-F5344CB8AC3E}">
        <p14:creationId xmlns:p14="http://schemas.microsoft.com/office/powerpoint/2010/main" val="2694808995"/>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1104" y="245588"/>
            <a:ext cx="11142488" cy="1058333"/>
          </a:xfrm>
          <a:prstGeom prst="rect">
            <a:avLst/>
          </a:prstGeom>
        </p:spPr>
        <p:txBody>
          <a:bodyPr vert="horz" lIns="91440" tIns="45720" rIns="91440" bIns="45720" rtlCol="0" anchor="b">
            <a:noAutofit/>
          </a:bodyPr>
          <a:lstStyle/>
          <a:p>
            <a:r>
              <a:rPr lang="en-US" noProof="0" smtClean="0"/>
              <a:t>Click to edit Master title style</a:t>
            </a:r>
            <a:endParaRPr lang="en-CA" noProof="0" dirty="0"/>
          </a:p>
        </p:txBody>
      </p:sp>
      <p:sp>
        <p:nvSpPr>
          <p:cNvPr id="3" name="Espace réservé du texte 2"/>
          <p:cNvSpPr>
            <a:spLocks noGrp="1"/>
          </p:cNvSpPr>
          <p:nvPr>
            <p:ph type="body" idx="1"/>
          </p:nvPr>
        </p:nvSpPr>
        <p:spPr>
          <a:xfrm>
            <a:off x="446257" y="1600201"/>
            <a:ext cx="11119560" cy="4411188"/>
          </a:xfrm>
          <a:prstGeom prst="rect">
            <a:avLst/>
          </a:prstGeom>
        </p:spPr>
        <p:txBody>
          <a:bodyPr vert="horz" lIns="91440" tIns="45720" rIns="91440" bIns="4572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dirty="0"/>
          </a:p>
        </p:txBody>
      </p:sp>
      <p:sp>
        <p:nvSpPr>
          <p:cNvPr id="4" name="Espace réservé de la date 3"/>
          <p:cNvSpPr>
            <a:spLocks noGrp="1"/>
          </p:cNvSpPr>
          <p:nvPr>
            <p:ph type="dt" sz="half" idx="2"/>
          </p:nvPr>
        </p:nvSpPr>
        <p:spPr>
          <a:xfrm>
            <a:off x="5560027" y="6265159"/>
            <a:ext cx="2844800" cy="365125"/>
          </a:xfrm>
          <a:prstGeom prst="rect">
            <a:avLst/>
          </a:prstGeom>
        </p:spPr>
        <p:txBody>
          <a:bodyPr vert="horz" lIns="91440" tIns="45720" rIns="91440" bIns="45720" rtlCol="0" anchor="ctr"/>
          <a:lstStyle>
            <a:lvl1pPr algn="l">
              <a:defRPr sz="1200">
                <a:solidFill>
                  <a:srgbClr val="717272"/>
                </a:solidFill>
                <a:latin typeface="+mj-lt"/>
                <a:cs typeface="Segoe Light"/>
              </a:defRPr>
            </a:lvl1pPr>
          </a:lstStyle>
          <a:p>
            <a:pPr defTabSz="609585"/>
            <a:fld id="{D97FBE8D-58FE-8F40-965D-BFD3E8163D98}" type="datetime1">
              <a:rPr lang="en-US" smtClean="0"/>
              <a:pPr defTabSz="609585"/>
              <a:t>11/13/2015</a:t>
            </a:fld>
            <a:endParaRPr lang="en-CA" dirty="0"/>
          </a:p>
        </p:txBody>
      </p:sp>
      <p:sp>
        <p:nvSpPr>
          <p:cNvPr id="5" name="Espace réservé du pied de page 4"/>
          <p:cNvSpPr>
            <a:spLocks noGrp="1"/>
          </p:cNvSpPr>
          <p:nvPr>
            <p:ph type="ftr" sz="quarter" idx="3"/>
          </p:nvPr>
        </p:nvSpPr>
        <p:spPr>
          <a:xfrm>
            <a:off x="2516345" y="6265159"/>
            <a:ext cx="2836248" cy="365125"/>
          </a:xfrm>
          <a:prstGeom prst="rect">
            <a:avLst/>
          </a:prstGeom>
        </p:spPr>
        <p:txBody>
          <a:bodyPr vert="horz" lIns="91440" tIns="45720" rIns="91440" bIns="45720" rtlCol="0" anchor="ctr"/>
          <a:lstStyle>
            <a:lvl1pPr algn="l">
              <a:defRPr sz="1200" b="1" i="0" cap="all">
                <a:solidFill>
                  <a:srgbClr val="717272"/>
                </a:solidFill>
                <a:latin typeface="Segoe UI Semibold" pitchFamily="34" charset="0"/>
                <a:cs typeface="Segoe UI Semibold" pitchFamily="34" charset="0"/>
              </a:defRPr>
            </a:lvl1pPr>
          </a:lstStyle>
          <a:p>
            <a:pPr defTabSz="609585"/>
            <a:r>
              <a:rPr lang="fr-FR" dirty="0" smtClean="0"/>
              <a:t>│   COMPANY CONFIDENTIAL  </a:t>
            </a:r>
            <a:endParaRPr lang="en-CA" dirty="0"/>
          </a:p>
        </p:txBody>
      </p:sp>
      <p:sp>
        <p:nvSpPr>
          <p:cNvPr id="6" name="Espace réservé du numéro de diapositive 5"/>
          <p:cNvSpPr>
            <a:spLocks noGrp="1"/>
          </p:cNvSpPr>
          <p:nvPr>
            <p:ph type="sldNum" sz="quarter" idx="4"/>
          </p:nvPr>
        </p:nvSpPr>
        <p:spPr>
          <a:xfrm>
            <a:off x="470633" y="6265159"/>
            <a:ext cx="584633" cy="365125"/>
          </a:xfrm>
          <a:prstGeom prst="rect">
            <a:avLst/>
          </a:prstGeom>
        </p:spPr>
        <p:txBody>
          <a:bodyPr vert="horz" lIns="91440" tIns="45720" rIns="91440" bIns="45720" rtlCol="0" anchor="ctr"/>
          <a:lstStyle>
            <a:lvl1pPr algn="l">
              <a:defRPr sz="1200" b="1" i="0">
                <a:solidFill>
                  <a:srgbClr val="717272"/>
                </a:solidFill>
                <a:latin typeface="Segoe UI Semibold" pitchFamily="34" charset="0"/>
                <a:cs typeface="Segoe UI Semibold" pitchFamily="34" charset="0"/>
              </a:defRPr>
            </a:lvl1pPr>
          </a:lstStyle>
          <a:p>
            <a:pPr defTabSz="609585"/>
            <a:fld id="{0B6352C0-A9CA-B545-A438-FD1342207464}" type="slidenum">
              <a:rPr lang="en-CA" smtClean="0"/>
              <a:pPr defTabSz="609585"/>
              <a:t>‹#›</a:t>
            </a:fld>
            <a:endParaRPr lang="en-CA" dirty="0"/>
          </a:p>
        </p:txBody>
      </p:sp>
      <p:sp>
        <p:nvSpPr>
          <p:cNvPr id="9" name="ZoneTexte 8"/>
          <p:cNvSpPr txBox="1"/>
          <p:nvPr/>
        </p:nvSpPr>
        <p:spPr>
          <a:xfrm>
            <a:off x="795887" y="6264841"/>
            <a:ext cx="2004007" cy="365760"/>
          </a:xfrm>
          <a:prstGeom prst="rect">
            <a:avLst/>
          </a:prstGeom>
          <a:noFill/>
        </p:spPr>
        <p:txBody>
          <a:bodyPr wrap="square" rtlCol="0" anchor="ctr">
            <a:noAutofit/>
          </a:bodyPr>
          <a:lstStyle/>
          <a:p>
            <a:pPr defTabSz="609585"/>
            <a:r>
              <a:rPr lang="fr-FR" sz="1200" b="1" cap="all" dirty="0">
                <a:solidFill>
                  <a:srgbClr val="717272"/>
                </a:solidFill>
                <a:latin typeface="Segoe UI Semibold" pitchFamily="34" charset="0"/>
                <a:cs typeface="Segoe UI Semibold" pitchFamily="34" charset="0"/>
              </a:rPr>
              <a:t>│</a:t>
            </a:r>
            <a:r>
              <a:rPr lang="en-CA" sz="1200" dirty="0">
                <a:solidFill>
                  <a:srgbClr val="717272"/>
                </a:solidFill>
              </a:rPr>
              <a:t>   </a:t>
            </a:r>
            <a:r>
              <a:rPr lang="en-CA" sz="1200" dirty="0">
                <a:solidFill>
                  <a:srgbClr val="717272"/>
                </a:solidFill>
                <a:latin typeface="Segoe UI Light"/>
                <a:cs typeface="Segoe Light"/>
              </a:rPr>
              <a:t>© </a:t>
            </a:r>
            <a:r>
              <a:rPr lang="en-CA" sz="1200" dirty="0" smtClean="0">
                <a:solidFill>
                  <a:srgbClr val="717272"/>
                </a:solidFill>
                <a:latin typeface="Segoe UI Light"/>
                <a:cs typeface="Segoe Light"/>
              </a:rPr>
              <a:t>2015 </a:t>
            </a:r>
            <a:r>
              <a:rPr lang="en-CA" sz="1200" dirty="0">
                <a:solidFill>
                  <a:srgbClr val="717272"/>
                </a:solidFill>
                <a:latin typeface="Segoe UI Light"/>
                <a:cs typeface="Segoe Light"/>
              </a:rPr>
              <a:t>Genetec Inc.</a:t>
            </a:r>
          </a:p>
        </p:txBody>
      </p:sp>
      <p:cxnSp>
        <p:nvCxnSpPr>
          <p:cNvPr id="15" name="Connecteur droit 14"/>
          <p:cNvCxnSpPr/>
          <p:nvPr/>
        </p:nvCxnSpPr>
        <p:spPr>
          <a:xfrm>
            <a:off x="596501" y="1361166"/>
            <a:ext cx="11006396" cy="2117"/>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Image 13" descr="Genetec.png"/>
          <p:cNvPicPr>
            <a:picLocks noChangeAspect="1"/>
          </p:cNvPicPr>
          <p:nvPr/>
        </p:nvPicPr>
        <p:blipFill>
          <a:blip r:embed="rId19"/>
          <a:stretch>
            <a:fillRect/>
          </a:stretch>
        </p:blipFill>
        <p:spPr>
          <a:xfrm>
            <a:off x="10563564" y="6346512"/>
            <a:ext cx="1046392" cy="202419"/>
          </a:xfrm>
          <a:prstGeom prst="rect">
            <a:avLst/>
          </a:prstGeom>
        </p:spPr>
      </p:pic>
      <p:cxnSp>
        <p:nvCxnSpPr>
          <p:cNvPr id="21" name="Connecteur droit 20"/>
          <p:cNvCxnSpPr/>
          <p:nvPr/>
        </p:nvCxnSpPr>
        <p:spPr>
          <a:xfrm>
            <a:off x="596501" y="6074100"/>
            <a:ext cx="11006396" cy="2117"/>
          </a:xfrm>
          <a:prstGeom prst="line">
            <a:avLst/>
          </a:prstGeom>
          <a:ln w="635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041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p:transition>
  <p:timing>
    <p:tnLst>
      <p:par>
        <p:cTn id="1" dur="indefinite" restart="never" nodeType="tmRoot"/>
      </p:par>
    </p:tnLst>
  </p:timing>
  <p:hf hdr="0" dt="0"/>
  <p:txStyles>
    <p:titleStyle>
      <a:lvl1pPr algn="l" defTabSz="609585" rtl="0" eaLnBrk="1" latinLnBrk="0" hangingPunct="1">
        <a:lnSpc>
          <a:spcPct val="90000"/>
        </a:lnSpc>
        <a:spcBef>
          <a:spcPct val="0"/>
        </a:spcBef>
        <a:buNone/>
        <a:defRPr sz="3733" kern="1200">
          <a:solidFill>
            <a:srgbClr val="0073B0"/>
          </a:solidFill>
          <a:latin typeface="+mj-lt"/>
          <a:ea typeface="+mj-ea"/>
          <a:cs typeface="Segoe Light"/>
        </a:defRPr>
      </a:lvl1pPr>
    </p:titleStyle>
    <p:body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comments" Target="../comments/comment2.xml"/><Relationship Id="rId1" Type="http://schemas.openxmlformats.org/officeDocument/2006/relationships/slideLayout" Target="../slideLayouts/slideLayout1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5024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srgbClr val="A71930"/>
              </a:solidFill>
            </a:endParaRPr>
          </a:p>
        </p:txBody>
      </p:sp>
      <p:sp>
        <p:nvSpPr>
          <p:cNvPr id="3" name="TextBox 2"/>
          <p:cNvSpPr txBox="1"/>
          <p:nvPr/>
        </p:nvSpPr>
        <p:spPr>
          <a:xfrm>
            <a:off x="711200" y="4953000"/>
            <a:ext cx="5486400" cy="707886"/>
          </a:xfrm>
          <a:prstGeom prst="rect">
            <a:avLst/>
          </a:prstGeom>
          <a:noFill/>
        </p:spPr>
        <p:txBody>
          <a:bodyPr wrap="square" rtlCol="0">
            <a:spAutoFit/>
          </a:bodyPr>
          <a:lstStyle/>
          <a:p>
            <a:pPr defTabSz="609585">
              <a:spcAft>
                <a:spcPts val="800"/>
              </a:spcAft>
            </a:pPr>
            <a:r>
              <a:rPr lang="en-US" sz="4000" dirty="0">
                <a:solidFill>
                  <a:srgbClr val="D9D9D9"/>
                </a:solidFill>
                <a:latin typeface="Segoe UI Light"/>
                <a:cs typeface="Segoe Light"/>
              </a:rPr>
              <a:t>AutoVu Free-Flow</a:t>
            </a:r>
          </a:p>
        </p:txBody>
      </p:sp>
      <p:pic>
        <p:nvPicPr>
          <p:cNvPr id="6" name="Picture 5" descr="Logo_AutoVu-Ligh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97" y="1097864"/>
            <a:ext cx="2918668" cy="795501"/>
          </a:xfrm>
          <a:prstGeom prst="rect">
            <a:avLst/>
          </a:prstGeom>
        </p:spPr>
      </p:pic>
    </p:spTree>
    <p:extLst>
      <p:ext uri="{BB962C8B-B14F-4D97-AF65-F5344CB8AC3E}">
        <p14:creationId xmlns:p14="http://schemas.microsoft.com/office/powerpoint/2010/main" val="161087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err="1" smtClean="0"/>
              <a:t>AutoVu</a:t>
            </a:r>
            <a:r>
              <a:rPr lang="en-US" dirty="0" smtClean="0"/>
              <a:t> Free-Flow?</a:t>
            </a:r>
            <a:endParaRPr lang="en-US" dirty="0"/>
          </a:p>
        </p:txBody>
      </p:sp>
      <p:sp>
        <p:nvSpPr>
          <p:cNvPr id="5" name="Content Placeholder 4"/>
          <p:cNvSpPr>
            <a:spLocks noGrp="1"/>
          </p:cNvSpPr>
          <p:nvPr>
            <p:ph idx="1"/>
          </p:nvPr>
        </p:nvSpPr>
        <p:spPr>
          <a:xfrm>
            <a:off x="446257" y="1600201"/>
            <a:ext cx="5594325" cy="4411188"/>
          </a:xfrm>
        </p:spPr>
        <p:txBody>
          <a:bodyPr/>
          <a:lstStyle/>
          <a:p>
            <a:pPr marL="0" lvl="0" indent="0" defTabSz="457200">
              <a:spcBef>
                <a:spcPts val="1000"/>
              </a:spcBef>
              <a:spcAft>
                <a:spcPts val="400"/>
              </a:spcAft>
              <a:buNone/>
            </a:pPr>
            <a:r>
              <a:rPr lang="en-US" sz="2200" b="0" dirty="0" err="1">
                <a:solidFill>
                  <a:srgbClr val="717272"/>
                </a:solidFill>
                <a:latin typeface="Segoe UI Light"/>
              </a:rPr>
              <a:t>AutoVu</a:t>
            </a:r>
            <a:r>
              <a:rPr lang="en-US" sz="2200" b="0" dirty="0">
                <a:solidFill>
                  <a:srgbClr val="717272"/>
                </a:solidFill>
                <a:latin typeface="Segoe UI Light"/>
              </a:rPr>
              <a:t> Free-Flow is an </a:t>
            </a:r>
            <a:r>
              <a:rPr lang="en-US" sz="2200" b="0" dirty="0">
                <a:solidFill>
                  <a:srgbClr val="0073B0"/>
                </a:solidFill>
                <a:latin typeface="Segoe UI Light"/>
              </a:rPr>
              <a:t>off-street parking enforcement module</a:t>
            </a:r>
            <a:r>
              <a:rPr lang="en-US" sz="2200" b="0" dirty="0">
                <a:solidFill>
                  <a:srgbClr val="717272"/>
                </a:solidFill>
                <a:latin typeface="Segoe UI Light"/>
              </a:rPr>
              <a:t> that </a:t>
            </a:r>
            <a:r>
              <a:rPr lang="en-US" sz="2200" b="0" dirty="0">
                <a:solidFill>
                  <a:srgbClr val="0073B0"/>
                </a:solidFill>
                <a:latin typeface="Segoe UI Light"/>
              </a:rPr>
              <a:t>tracks unenforced violations in real-time </a:t>
            </a:r>
            <a:r>
              <a:rPr lang="en-US" sz="2200" b="0" dirty="0">
                <a:solidFill>
                  <a:srgbClr val="717272"/>
                </a:solidFill>
                <a:latin typeface="Segoe UI Light"/>
              </a:rPr>
              <a:t>using fixed license plate recognition cameras</a:t>
            </a:r>
            <a:r>
              <a:rPr lang="en-US" sz="2200" b="0" dirty="0">
                <a:solidFill>
                  <a:srgbClr val="0073B0"/>
                </a:solidFill>
                <a:latin typeface="Segoe UI Light"/>
              </a:rPr>
              <a:t> </a:t>
            </a:r>
            <a:r>
              <a:rPr lang="en-US" sz="2200" b="0" dirty="0">
                <a:solidFill>
                  <a:srgbClr val="717272"/>
                </a:solidFill>
                <a:latin typeface="Segoe UI Light"/>
              </a:rPr>
              <a:t>to </a:t>
            </a:r>
            <a:r>
              <a:rPr lang="en-US" sz="2200" b="0" dirty="0">
                <a:solidFill>
                  <a:srgbClr val="0073B0"/>
                </a:solidFill>
                <a:latin typeface="Segoe UI Light"/>
              </a:rPr>
              <a:t>enable dynamic patrol route optimization</a:t>
            </a:r>
            <a:endParaRPr lang="en-US" sz="2200" b="0" dirty="0">
              <a:solidFill>
                <a:srgbClr val="717272"/>
              </a:solidFill>
              <a:latin typeface="Segoe UI Light"/>
            </a:endParaRPr>
          </a:p>
          <a:p>
            <a:pPr marL="0" indent="0">
              <a:buNone/>
            </a:pPr>
            <a:endParaRPr lang="en-US" dirty="0"/>
          </a:p>
        </p:txBody>
      </p:sp>
      <p:sp>
        <p:nvSpPr>
          <p:cNvPr id="2" name="Footer Placeholder 1"/>
          <p:cNvSpPr>
            <a:spLocks noGrp="1"/>
          </p:cNvSpPr>
          <p:nvPr>
            <p:ph type="ftr" sz="quarter" idx="11"/>
          </p:nvPr>
        </p:nvSpPr>
        <p:spPr/>
        <p:txBody>
          <a:bodyPr/>
          <a:lstStyle/>
          <a:p>
            <a:r>
              <a:rPr lang="fr-FR" smtClean="0"/>
              <a:t>│   COMPANY CONFIDENTIAL  </a:t>
            </a:r>
            <a:endParaRPr lang="en-CA" dirty="0"/>
          </a:p>
        </p:txBody>
      </p:sp>
      <p:sp>
        <p:nvSpPr>
          <p:cNvPr id="3" name="Slide Number Placeholder 2"/>
          <p:cNvSpPr>
            <a:spLocks noGrp="1"/>
          </p:cNvSpPr>
          <p:nvPr>
            <p:ph type="sldNum" sz="quarter" idx="12"/>
          </p:nvPr>
        </p:nvSpPr>
        <p:spPr/>
        <p:txBody>
          <a:bodyPr/>
          <a:lstStyle/>
          <a:p>
            <a:fld id="{0B6352C0-A9CA-B545-A438-FD1342207464}" type="slidenum">
              <a:rPr lang="en-CA" smtClean="0"/>
              <a:pPr/>
              <a:t>10</a:t>
            </a:fld>
            <a:endParaRPr lang="en-CA"/>
          </a:p>
        </p:txBody>
      </p:sp>
    </p:spTree>
    <p:extLst>
      <p:ext uri="{BB962C8B-B14F-4D97-AF65-F5344CB8AC3E}">
        <p14:creationId xmlns:p14="http://schemas.microsoft.com/office/powerpoint/2010/main" val="27302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773174"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white"/>
                </a:solidFill>
                <a:latin typeface="Segoe UI Light"/>
              </a:rPr>
              <a:t>Convenience Time</a:t>
            </a:r>
            <a:endParaRPr lang="en-US" sz="1600" dirty="0">
              <a:solidFill>
                <a:prstClr val="white"/>
              </a:solidFill>
              <a:latin typeface="Segoe UI Light"/>
            </a:endParaRPr>
          </a:p>
        </p:txBody>
      </p:sp>
      <p:sp>
        <p:nvSpPr>
          <p:cNvPr id="8" name="Rectangle 7"/>
          <p:cNvSpPr/>
          <p:nvPr/>
        </p:nvSpPr>
        <p:spPr>
          <a:xfrm>
            <a:off x="2382773" y="3346471"/>
            <a:ext cx="4199255"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Paid Time</a:t>
            </a:r>
          </a:p>
        </p:txBody>
      </p:sp>
      <p:grpSp>
        <p:nvGrpSpPr>
          <p:cNvPr id="30" name="Group 29"/>
          <p:cNvGrpSpPr/>
          <p:nvPr/>
        </p:nvGrpSpPr>
        <p:grpSpPr>
          <a:xfrm>
            <a:off x="882821" y="4276111"/>
            <a:ext cx="3185539" cy="1066800"/>
            <a:chOff x="1264160" y="3171862"/>
            <a:chExt cx="2389154" cy="800100"/>
          </a:xfrm>
        </p:grpSpPr>
        <p:sp>
          <p:nvSpPr>
            <p:cNvPr id="16" name="Rectangular Callout 15"/>
            <p:cNvSpPr/>
            <p:nvPr/>
          </p:nvSpPr>
          <p:spPr>
            <a:xfrm>
              <a:off x="1317784" y="3171862"/>
              <a:ext cx="2335530" cy="800100"/>
            </a:xfrm>
            <a:prstGeom prst="wedgeRectCallout">
              <a:avLst>
                <a:gd name="adj1" fmla="val -4344"/>
                <a:gd name="adj2" fmla="val -878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Parking Time Purchase</a:t>
              </a:r>
            </a:p>
            <a:p>
              <a:pPr marL="803255" defTabSz="609585"/>
              <a:r>
                <a:rPr lang="en-US" sz="1400" dirty="0">
                  <a:solidFill>
                    <a:srgbClr val="717272"/>
                  </a:solidFill>
                  <a:latin typeface="Segoe UI Light"/>
                </a:rPr>
                <a:t>Customer purchases parking time at connected pay stations or using mobile apps</a:t>
              </a:r>
            </a:p>
          </p:txBody>
        </p:sp>
        <p:grpSp>
          <p:nvGrpSpPr>
            <p:cNvPr id="15" name="Group 14"/>
            <p:cNvGrpSpPr/>
            <p:nvPr/>
          </p:nvGrpSpPr>
          <p:grpSpPr>
            <a:xfrm>
              <a:off x="1264160" y="3237169"/>
              <a:ext cx="617504" cy="685800"/>
              <a:chOff x="762000" y="3657600"/>
              <a:chExt cx="1109170" cy="1231844"/>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57600"/>
                <a:ext cx="651970" cy="12166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75044"/>
                <a:ext cx="914400" cy="914400"/>
              </a:xfrm>
              <a:prstGeom prst="rect">
                <a:avLst/>
              </a:prstGeom>
            </p:spPr>
          </p:pic>
        </p:grpSp>
      </p:grpSp>
      <p:grpSp>
        <p:nvGrpSpPr>
          <p:cNvPr id="32" name="Group 31"/>
          <p:cNvGrpSpPr/>
          <p:nvPr/>
        </p:nvGrpSpPr>
        <p:grpSpPr>
          <a:xfrm>
            <a:off x="203200" y="1701800"/>
            <a:ext cx="3114040" cy="1066800"/>
            <a:chOff x="460534" y="1424003"/>
            <a:chExt cx="2335530" cy="800100"/>
          </a:xfrm>
        </p:grpSpPr>
        <p:grpSp>
          <p:nvGrpSpPr>
            <p:cNvPr id="31" name="Group 30"/>
            <p:cNvGrpSpPr/>
            <p:nvPr/>
          </p:nvGrpSpPr>
          <p:grpSpPr>
            <a:xfrm>
              <a:off x="460534" y="1424003"/>
              <a:ext cx="2335530" cy="8001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Vehicle Arrival</a:t>
                </a:r>
              </a:p>
              <a:p>
                <a:pPr marL="803255" defTabSz="609585"/>
                <a:r>
                  <a:rPr lang="en-US" sz="1400" dirty="0">
                    <a:solidFill>
                      <a:srgbClr val="717272"/>
                    </a:solidFill>
                    <a:latin typeface="Segoe UI Light"/>
                  </a:rPr>
                  <a:t>License plate captured by entry ALPR camera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64" y="1547054"/>
                <a:ext cx="571500" cy="571500"/>
              </a:xfrm>
              <a:prstGeom prst="rect">
                <a:avLst/>
              </a:prstGeom>
            </p:spPr>
          </p:pic>
        </p:grpSp>
        <p:sp>
          <p:nvSpPr>
            <p:cNvPr id="22" name="Right Arrow 21"/>
            <p:cNvSpPr/>
            <p:nvPr/>
          </p:nvSpPr>
          <p:spPr>
            <a:xfrm>
              <a:off x="729621" y="1871291"/>
              <a:ext cx="287969" cy="20002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36" name="Title 35"/>
          <p:cNvSpPr>
            <a:spLocks noGrp="1"/>
          </p:cNvSpPr>
          <p:nvPr>
            <p:ph type="title"/>
          </p:nvPr>
        </p:nvSpPr>
        <p:spPr/>
        <p:txBody>
          <a:bodyPr/>
          <a:lstStyle/>
          <a:p>
            <a:r>
              <a:rPr lang="en-US" dirty="0" smtClean="0"/>
              <a:t>Chronology of an Off-Street Parking Session</a:t>
            </a:r>
            <a:endParaRPr lang="en-US" dirty="0"/>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 y="3048851"/>
            <a:ext cx="977900" cy="407709"/>
          </a:xfrm>
          <a:prstGeom prst="rect">
            <a:avLst/>
          </a:prstGeom>
        </p:spPr>
      </p:pic>
      <p:sp>
        <p:nvSpPr>
          <p:cNvPr id="41" name="Slide Number Placeholder 4"/>
          <p:cNvSpPr>
            <a:spLocks noGrp="1"/>
          </p:cNvSpPr>
          <p:nvPr>
            <p:ph type="sldNum" sz="quarter" idx="12"/>
          </p:nvPr>
        </p:nvSpPr>
        <p:spPr>
          <a:xfrm>
            <a:off x="470633" y="6265159"/>
            <a:ext cx="584633" cy="365125"/>
          </a:xfrm>
        </p:spPr>
        <p:txBody>
          <a:bodyPr/>
          <a:lstStyle/>
          <a:p>
            <a:fld id="{EACD631D-1187-43E9-B3A2-BF944C061894}" type="slidenum">
              <a:rPr lang="en-CA" smtClean="0"/>
              <a:t>11</a:t>
            </a:fld>
            <a:endParaRPr lang="en-CA" dirty="0"/>
          </a:p>
        </p:txBody>
      </p:sp>
    </p:spTree>
    <p:extLst>
      <p:ext uri="{BB962C8B-B14F-4D97-AF65-F5344CB8AC3E}">
        <p14:creationId xmlns:p14="http://schemas.microsoft.com/office/powerpoint/2010/main" val="39780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1"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par>
                                <p:cTn id="12" presetID="26" presetClass="emph" presetSubtype="0" fill="hold" nodeType="withEffect">
                                  <p:stCondLst>
                                    <p:cond delay="0"/>
                                  </p:stCondLst>
                                  <p:childTnLst>
                                    <p:animEffect transition="out" filter="fade">
                                      <p:cBhvr>
                                        <p:cTn id="13" dur="500" tmFilter="0, 0; .2, .5; .8, .5; 1, 0"/>
                                        <p:tgtEl>
                                          <p:spTgt spid="33"/>
                                        </p:tgtEl>
                                      </p:cBhvr>
                                    </p:animEffect>
                                    <p:animScale>
                                      <p:cBhvr>
                                        <p:cTn id="14" dur="250" autoRev="1" fill="hold"/>
                                        <p:tgtEl>
                                          <p:spTgt spid="33"/>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t>
            </a:r>
            <a:r>
              <a:rPr lang="en-US" dirty="0" smtClean="0"/>
              <a:t>AutoVu™</a:t>
            </a:r>
            <a:r>
              <a:rPr lang="en-US" baseline="30000" dirty="0" smtClean="0"/>
              <a:t> </a:t>
            </a:r>
            <a:r>
              <a:rPr lang="en-US" dirty="0"/>
              <a:t>Pay-by-Plate Sync </a:t>
            </a:r>
          </a:p>
        </p:txBody>
      </p:sp>
      <p:pic>
        <p:nvPicPr>
          <p:cNvPr id="3" name="Picture 2"/>
          <p:cNvPicPr>
            <a:picLocks noChangeAspect="1"/>
          </p:cNvPicPr>
          <p:nvPr/>
        </p:nvPicPr>
        <p:blipFill>
          <a:blip r:embed="rId2"/>
          <a:stretch>
            <a:fillRect/>
          </a:stretch>
        </p:blipFill>
        <p:spPr>
          <a:xfrm>
            <a:off x="778933" y="1365956"/>
            <a:ext cx="10622053" cy="4572000"/>
          </a:xfrm>
          <a:prstGeom prst="rect">
            <a:avLst/>
          </a:prstGeom>
        </p:spPr>
      </p:pic>
      <p:pic>
        <p:nvPicPr>
          <p:cNvPr id="4" name="Parkmobile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59339" y="1723085"/>
            <a:ext cx="6306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Cale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49710" y="2496286"/>
            <a:ext cx="249877"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76" r="1004"/>
          <a:stretch/>
        </p:blipFill>
        <p:spPr>
          <a:xfrm>
            <a:off x="5459339" y="3272757"/>
            <a:ext cx="640080" cy="13752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2276" y="1467547"/>
            <a:ext cx="488616" cy="457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6321" y="3272757"/>
            <a:ext cx="640080" cy="137811"/>
          </a:xfrm>
          <a:prstGeom prst="rect">
            <a:avLst/>
          </a:prstGeom>
        </p:spPr>
      </p:pic>
      <p:pic>
        <p:nvPicPr>
          <p:cNvPr id="9" name="Parkeon Logo" descr="D:\Staging Area\IPI Presentation\Logos\Finals\Parke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6321" y="2780577"/>
            <a:ext cx="640080" cy="174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6321" y="2334925"/>
            <a:ext cx="640080" cy="128016"/>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05214" y="1560089"/>
            <a:ext cx="562294" cy="457200"/>
          </a:xfrm>
          <a:prstGeom prst="rect">
            <a:avLst/>
          </a:prstGeom>
        </p:spPr>
      </p:pic>
      <p:pic>
        <p:nvPicPr>
          <p:cNvPr id="12" name="GPS Logo"/>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682763" y="1832206"/>
            <a:ext cx="640080" cy="1850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82763" y="2496286"/>
            <a:ext cx="640080" cy="284291"/>
          </a:xfrm>
          <a:prstGeom prst="rect">
            <a:avLst/>
          </a:prstGeom>
        </p:spPr>
      </p:pic>
      <p:pic>
        <p:nvPicPr>
          <p:cNvPr id="15" name="Picture 2" descr="http://www.genetec.com/assets/images/EN/Logos/Partners/EN-Ventek-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2763" y="3128161"/>
            <a:ext cx="640080" cy="4267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92493" y="2039086"/>
            <a:ext cx="711200" cy="457200"/>
          </a:xfrm>
          <a:prstGeom prst="rect">
            <a:avLst/>
          </a:prstGeom>
        </p:spPr>
      </p:pic>
      <p:pic>
        <p:nvPicPr>
          <p:cNvPr id="17" name="T2 Logo"/>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943775" y="2796156"/>
            <a:ext cx="34522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aybyPhone Logo"/>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9810245" y="3019266"/>
            <a:ext cx="640080" cy="253491"/>
          </a:xfrm>
          <a:prstGeom prst="rect">
            <a:avLst/>
          </a:prstGeom>
          <a:noFill/>
          <a:extLst>
            <a:ext uri="{909E8E84-426E-40DD-AFC4-6F175D3DCCD1}">
              <a14:hiddenFill xmlns:a14="http://schemas.microsoft.com/office/drawing/2010/main">
                <a:solidFill>
                  <a:srgbClr val="FFFFFF"/>
                </a:solidFill>
              </a14:hiddenFill>
            </a:ext>
          </a:extLst>
        </p:spPr>
      </p:pic>
      <p:pic>
        <p:nvPicPr>
          <p:cNvPr id="19" name="Digital Paytech Logo"/>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0130285" y="2609440"/>
            <a:ext cx="640080" cy="1651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02050" y="2123248"/>
            <a:ext cx="914400" cy="265471"/>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450325" y="1706571"/>
            <a:ext cx="640080" cy="310718"/>
          </a:xfrm>
          <a:prstGeom prst="rect">
            <a:avLst/>
          </a:prstGeom>
        </p:spPr>
      </p:pic>
      <p:sp>
        <p:nvSpPr>
          <p:cNvPr id="14" name="Rectangle 13"/>
          <p:cNvSpPr/>
          <p:nvPr/>
        </p:nvSpPr>
        <p:spPr>
          <a:xfrm>
            <a:off x="6235336" y="3805646"/>
            <a:ext cx="4920343" cy="1915885"/>
          </a:xfrm>
          <a:prstGeom prst="rect">
            <a:avLst/>
          </a:prstGeom>
          <a:solidFill>
            <a:srgbClr val="F6F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0666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53" presetClass="entr" presetSubtype="16" fill="hold" nodeType="withEffect">
                                  <p:stCondLst>
                                    <p:cond delay="7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fltVal val="0"/>
                                          </p:val>
                                        </p:tav>
                                        <p:tav tm="100000">
                                          <p:val>
                                            <p:strVal val="#ppt_w"/>
                                          </p:val>
                                        </p:tav>
                                      </p:tavLst>
                                    </p:anim>
                                    <p:anim calcmode="lin" valueType="num">
                                      <p:cBhvr>
                                        <p:cTn id="13" dur="250" fill="hold"/>
                                        <p:tgtEl>
                                          <p:spTgt spid="6"/>
                                        </p:tgtEl>
                                        <p:attrNameLst>
                                          <p:attrName>ppt_h</p:attrName>
                                        </p:attrNameLst>
                                      </p:cBhvr>
                                      <p:tavLst>
                                        <p:tav tm="0">
                                          <p:val>
                                            <p:fltVal val="0"/>
                                          </p:val>
                                        </p:tav>
                                        <p:tav tm="100000">
                                          <p:val>
                                            <p:strVal val="#ppt_h"/>
                                          </p:val>
                                        </p:tav>
                                      </p:tavLst>
                                    </p:anim>
                                    <p:animEffect transition="in" filter="fade">
                                      <p:cBhvr>
                                        <p:cTn id="14" dur="250"/>
                                        <p:tgtEl>
                                          <p:spTgt spid="6"/>
                                        </p:tgtEl>
                                      </p:cBhvr>
                                    </p:animEffect>
                                  </p:childTnLst>
                                </p:cTn>
                              </p:par>
                            </p:childTnLst>
                          </p:cTn>
                        </p:par>
                        <p:par>
                          <p:cTn id="15" fill="hold">
                            <p:stCondLst>
                              <p:cond delay="145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50" fill="hold"/>
                                        <p:tgtEl>
                                          <p:spTgt spid="7"/>
                                        </p:tgtEl>
                                        <p:attrNameLst>
                                          <p:attrName>ppt_w</p:attrName>
                                        </p:attrNameLst>
                                      </p:cBhvr>
                                      <p:tavLst>
                                        <p:tav tm="0">
                                          <p:val>
                                            <p:fltVal val="0"/>
                                          </p:val>
                                        </p:tav>
                                        <p:tav tm="100000">
                                          <p:val>
                                            <p:strVal val="#ppt_w"/>
                                          </p:val>
                                        </p:tav>
                                      </p:tavLst>
                                    </p:anim>
                                    <p:anim calcmode="lin" valueType="num">
                                      <p:cBhvr>
                                        <p:cTn id="19" dur="250" fill="hold"/>
                                        <p:tgtEl>
                                          <p:spTgt spid="7"/>
                                        </p:tgtEl>
                                        <p:attrNameLst>
                                          <p:attrName>ppt_h</p:attrName>
                                        </p:attrNameLst>
                                      </p:cBhvr>
                                      <p:tavLst>
                                        <p:tav tm="0">
                                          <p:val>
                                            <p:fltVal val="0"/>
                                          </p:val>
                                        </p:tav>
                                        <p:tav tm="100000">
                                          <p:val>
                                            <p:strVal val="#ppt_h"/>
                                          </p:val>
                                        </p:tav>
                                      </p:tavLst>
                                    </p:anim>
                                    <p:animEffect transition="in" filter="fade">
                                      <p:cBhvr>
                                        <p:cTn id="20" dur="250"/>
                                        <p:tgtEl>
                                          <p:spTgt spid="7"/>
                                        </p:tgtEl>
                                      </p:cBhvr>
                                    </p:animEffect>
                                  </p:childTnLst>
                                </p:cTn>
                              </p:par>
                              <p:par>
                                <p:cTn id="21" presetID="53" presetClass="entr" presetSubtype="16" fill="hold" nodeType="withEffect">
                                  <p:stCondLst>
                                    <p:cond delay="1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fltVal val="0"/>
                                          </p:val>
                                        </p:tav>
                                        <p:tav tm="100000">
                                          <p:val>
                                            <p:strVal val="#ppt_w"/>
                                          </p:val>
                                        </p:tav>
                                      </p:tavLst>
                                    </p:anim>
                                    <p:anim calcmode="lin" valueType="num">
                                      <p:cBhvr>
                                        <p:cTn id="24" dur="250" fill="hold"/>
                                        <p:tgtEl>
                                          <p:spTgt spid="8"/>
                                        </p:tgtEl>
                                        <p:attrNameLst>
                                          <p:attrName>ppt_h</p:attrName>
                                        </p:attrNameLst>
                                      </p:cBhvr>
                                      <p:tavLst>
                                        <p:tav tm="0">
                                          <p:val>
                                            <p:fltVal val="0"/>
                                          </p:val>
                                        </p:tav>
                                        <p:tav tm="100000">
                                          <p:val>
                                            <p:strVal val="#ppt_h"/>
                                          </p:val>
                                        </p:tav>
                                      </p:tavLst>
                                    </p:anim>
                                    <p:animEffect transition="in" filter="fade">
                                      <p:cBhvr>
                                        <p:cTn id="25" dur="250"/>
                                        <p:tgtEl>
                                          <p:spTgt spid="8"/>
                                        </p:tgtEl>
                                      </p:cBhvr>
                                    </p:animEffect>
                                  </p:childTnLst>
                                </p:cTn>
                              </p:par>
                              <p:par>
                                <p:cTn id="26" presetID="53" presetClass="entr" presetSubtype="16" fill="hold" nodeType="withEffect">
                                  <p:stCondLst>
                                    <p:cond delay="1600"/>
                                  </p:stCondLst>
                                  <p:childTnLst>
                                    <p:set>
                                      <p:cBhvr>
                                        <p:cTn id="27" dur="1" fill="hold">
                                          <p:stCondLst>
                                            <p:cond delay="0"/>
                                          </p:stCondLst>
                                        </p:cTn>
                                        <p:tgtEl>
                                          <p:spTgt spid="9"/>
                                        </p:tgtEl>
                                        <p:attrNameLst>
                                          <p:attrName>style.visibility</p:attrName>
                                        </p:attrNameLst>
                                      </p:cBhvr>
                                      <p:to>
                                        <p:strVal val="visible"/>
                                      </p:to>
                                    </p:set>
                                    <p:anim calcmode="lin" valueType="num">
                                      <p:cBhvr>
                                        <p:cTn id="28" dur="250" fill="hold"/>
                                        <p:tgtEl>
                                          <p:spTgt spid="9"/>
                                        </p:tgtEl>
                                        <p:attrNameLst>
                                          <p:attrName>ppt_w</p:attrName>
                                        </p:attrNameLst>
                                      </p:cBhvr>
                                      <p:tavLst>
                                        <p:tav tm="0">
                                          <p:val>
                                            <p:fltVal val="0"/>
                                          </p:val>
                                        </p:tav>
                                        <p:tav tm="100000">
                                          <p:val>
                                            <p:strVal val="#ppt_w"/>
                                          </p:val>
                                        </p:tav>
                                      </p:tavLst>
                                    </p:anim>
                                    <p:anim calcmode="lin" valueType="num">
                                      <p:cBhvr>
                                        <p:cTn id="29" dur="250" fill="hold"/>
                                        <p:tgtEl>
                                          <p:spTgt spid="9"/>
                                        </p:tgtEl>
                                        <p:attrNameLst>
                                          <p:attrName>ppt_h</p:attrName>
                                        </p:attrNameLst>
                                      </p:cBhvr>
                                      <p:tavLst>
                                        <p:tav tm="0">
                                          <p:val>
                                            <p:fltVal val="0"/>
                                          </p:val>
                                        </p:tav>
                                        <p:tav tm="100000">
                                          <p:val>
                                            <p:strVal val="#ppt_h"/>
                                          </p:val>
                                        </p:tav>
                                      </p:tavLst>
                                    </p:anim>
                                    <p:animEffect transition="in" filter="fade">
                                      <p:cBhvr>
                                        <p:cTn id="30" dur="250"/>
                                        <p:tgtEl>
                                          <p:spTgt spid="9"/>
                                        </p:tgtEl>
                                      </p:cBhvr>
                                    </p:animEffect>
                                  </p:childTnLst>
                                </p:cTn>
                              </p:par>
                              <p:par>
                                <p:cTn id="31" presetID="53" presetClass="entr" presetSubtype="16"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childTnLst>
                                </p:cTn>
                              </p:par>
                              <p:par>
                                <p:cTn id="36" presetID="53" presetClass="entr" presetSubtype="16" fill="hold" nodeType="withEffect">
                                  <p:stCondLst>
                                    <p:cond delay="17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53" presetClass="entr" presetSubtype="16" fill="hold" nodeType="withEffect">
                                  <p:stCondLst>
                                    <p:cond delay="16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50" fill="hold"/>
                                        <p:tgtEl>
                                          <p:spTgt spid="12"/>
                                        </p:tgtEl>
                                        <p:attrNameLst>
                                          <p:attrName>ppt_w</p:attrName>
                                        </p:attrNameLst>
                                      </p:cBhvr>
                                      <p:tavLst>
                                        <p:tav tm="0">
                                          <p:val>
                                            <p:fltVal val="0"/>
                                          </p:val>
                                        </p:tav>
                                        <p:tav tm="100000">
                                          <p:val>
                                            <p:strVal val="#ppt_w"/>
                                          </p:val>
                                        </p:tav>
                                      </p:tavLst>
                                    </p:anim>
                                    <p:anim calcmode="lin" valueType="num">
                                      <p:cBhvr>
                                        <p:cTn id="44" dur="250" fill="hold"/>
                                        <p:tgtEl>
                                          <p:spTgt spid="12"/>
                                        </p:tgtEl>
                                        <p:attrNameLst>
                                          <p:attrName>ppt_h</p:attrName>
                                        </p:attrNameLst>
                                      </p:cBhvr>
                                      <p:tavLst>
                                        <p:tav tm="0">
                                          <p:val>
                                            <p:fltVal val="0"/>
                                          </p:val>
                                        </p:tav>
                                        <p:tav tm="100000">
                                          <p:val>
                                            <p:strVal val="#ppt_h"/>
                                          </p:val>
                                        </p:tav>
                                      </p:tavLst>
                                    </p:anim>
                                    <p:animEffect transition="in" filter="fade">
                                      <p:cBhvr>
                                        <p:cTn id="45" dur="250"/>
                                        <p:tgtEl>
                                          <p:spTgt spid="12"/>
                                        </p:tgtEl>
                                      </p:cBhvr>
                                    </p:animEffect>
                                  </p:childTnLst>
                                </p:cTn>
                              </p:par>
                              <p:par>
                                <p:cTn id="46" presetID="53" presetClass="entr" presetSubtype="16" fill="hold" nodeType="withEffect">
                                  <p:stCondLst>
                                    <p:cond delay="13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250" fill="hold"/>
                                        <p:tgtEl>
                                          <p:spTgt spid="13"/>
                                        </p:tgtEl>
                                        <p:attrNameLst>
                                          <p:attrName>ppt_w</p:attrName>
                                        </p:attrNameLst>
                                      </p:cBhvr>
                                      <p:tavLst>
                                        <p:tav tm="0">
                                          <p:val>
                                            <p:fltVal val="0"/>
                                          </p:val>
                                        </p:tav>
                                        <p:tav tm="100000">
                                          <p:val>
                                            <p:strVal val="#ppt_w"/>
                                          </p:val>
                                        </p:tav>
                                      </p:tavLst>
                                    </p:anim>
                                    <p:anim calcmode="lin" valueType="num">
                                      <p:cBhvr>
                                        <p:cTn id="49" dur="250" fill="hold"/>
                                        <p:tgtEl>
                                          <p:spTgt spid="13"/>
                                        </p:tgtEl>
                                        <p:attrNameLst>
                                          <p:attrName>ppt_h</p:attrName>
                                        </p:attrNameLst>
                                      </p:cBhvr>
                                      <p:tavLst>
                                        <p:tav tm="0">
                                          <p:val>
                                            <p:fltVal val="0"/>
                                          </p:val>
                                        </p:tav>
                                        <p:tav tm="100000">
                                          <p:val>
                                            <p:strVal val="#ppt_h"/>
                                          </p:val>
                                        </p:tav>
                                      </p:tavLst>
                                    </p:anim>
                                    <p:animEffect transition="in" filter="fade">
                                      <p:cBhvr>
                                        <p:cTn id="50" dur="250"/>
                                        <p:tgtEl>
                                          <p:spTgt spid="13"/>
                                        </p:tgtEl>
                                      </p:cBhvr>
                                    </p:animEffect>
                                  </p:childTnLst>
                                </p:cTn>
                              </p:par>
                              <p:par>
                                <p:cTn id="51" presetID="53" presetClass="entr" presetSubtype="16" fill="hold" nodeType="withEffect">
                                  <p:stCondLst>
                                    <p:cond delay="13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fltVal val="0"/>
                                          </p:val>
                                        </p:tav>
                                        <p:tav tm="100000">
                                          <p:val>
                                            <p:strVal val="#ppt_w"/>
                                          </p:val>
                                        </p:tav>
                                      </p:tavLst>
                                    </p:anim>
                                    <p:anim calcmode="lin" valueType="num">
                                      <p:cBhvr>
                                        <p:cTn id="54" dur="250" fill="hold"/>
                                        <p:tgtEl>
                                          <p:spTgt spid="5"/>
                                        </p:tgtEl>
                                        <p:attrNameLst>
                                          <p:attrName>ppt_h</p:attrName>
                                        </p:attrNameLst>
                                      </p:cBhvr>
                                      <p:tavLst>
                                        <p:tav tm="0">
                                          <p:val>
                                            <p:fltVal val="0"/>
                                          </p:val>
                                        </p:tav>
                                        <p:tav tm="100000">
                                          <p:val>
                                            <p:strVal val="#ppt_h"/>
                                          </p:val>
                                        </p:tav>
                                      </p:tavLst>
                                    </p:anim>
                                    <p:animEffect transition="in" filter="fade">
                                      <p:cBhvr>
                                        <p:cTn id="55" dur="250"/>
                                        <p:tgtEl>
                                          <p:spTgt spid="5"/>
                                        </p:tgtEl>
                                      </p:cBhvr>
                                    </p:animEffect>
                                  </p:childTnLst>
                                </p:cTn>
                              </p:par>
                              <p:par>
                                <p:cTn id="56" presetID="53" presetClass="entr" presetSubtype="16" fill="hold" nodeType="withEffect">
                                  <p:stCondLst>
                                    <p:cond delay="600"/>
                                  </p:stCondLst>
                                  <p:childTnLst>
                                    <p:set>
                                      <p:cBhvr>
                                        <p:cTn id="57" dur="1" fill="hold">
                                          <p:stCondLst>
                                            <p:cond delay="0"/>
                                          </p:stCondLst>
                                        </p:cTn>
                                        <p:tgtEl>
                                          <p:spTgt spid="15"/>
                                        </p:tgtEl>
                                        <p:attrNameLst>
                                          <p:attrName>style.visibility</p:attrName>
                                        </p:attrNameLst>
                                      </p:cBhvr>
                                      <p:to>
                                        <p:strVal val="visible"/>
                                      </p:to>
                                    </p:set>
                                    <p:anim calcmode="lin" valueType="num">
                                      <p:cBhvr>
                                        <p:cTn id="58" dur="250" fill="hold"/>
                                        <p:tgtEl>
                                          <p:spTgt spid="15"/>
                                        </p:tgtEl>
                                        <p:attrNameLst>
                                          <p:attrName>ppt_w</p:attrName>
                                        </p:attrNameLst>
                                      </p:cBhvr>
                                      <p:tavLst>
                                        <p:tav tm="0">
                                          <p:val>
                                            <p:fltVal val="0"/>
                                          </p:val>
                                        </p:tav>
                                        <p:tav tm="100000">
                                          <p:val>
                                            <p:strVal val="#ppt_w"/>
                                          </p:val>
                                        </p:tav>
                                      </p:tavLst>
                                    </p:anim>
                                    <p:anim calcmode="lin" valueType="num">
                                      <p:cBhvr>
                                        <p:cTn id="59" dur="250" fill="hold"/>
                                        <p:tgtEl>
                                          <p:spTgt spid="15"/>
                                        </p:tgtEl>
                                        <p:attrNameLst>
                                          <p:attrName>ppt_h</p:attrName>
                                        </p:attrNameLst>
                                      </p:cBhvr>
                                      <p:tavLst>
                                        <p:tav tm="0">
                                          <p:val>
                                            <p:fltVal val="0"/>
                                          </p:val>
                                        </p:tav>
                                        <p:tav tm="100000">
                                          <p:val>
                                            <p:strVal val="#ppt_h"/>
                                          </p:val>
                                        </p:tav>
                                      </p:tavLst>
                                    </p:anim>
                                    <p:animEffect transition="in" filter="fade">
                                      <p:cBhvr>
                                        <p:cTn id="60" dur="250"/>
                                        <p:tgtEl>
                                          <p:spTgt spid="15"/>
                                        </p:tgtEl>
                                      </p:cBhvr>
                                    </p:animEffect>
                                  </p:childTnLst>
                                </p:cTn>
                              </p:par>
                              <p:par>
                                <p:cTn id="61" presetID="53" presetClass="entr" presetSubtype="16" fill="hold" nodeType="withEffect">
                                  <p:stCondLst>
                                    <p:cond delay="1100"/>
                                  </p:stCondLst>
                                  <p:childTnLst>
                                    <p:set>
                                      <p:cBhvr>
                                        <p:cTn id="62" dur="1" fill="hold">
                                          <p:stCondLst>
                                            <p:cond delay="0"/>
                                          </p:stCondLst>
                                        </p:cTn>
                                        <p:tgtEl>
                                          <p:spTgt spid="16"/>
                                        </p:tgtEl>
                                        <p:attrNameLst>
                                          <p:attrName>style.visibility</p:attrName>
                                        </p:attrNameLst>
                                      </p:cBhvr>
                                      <p:to>
                                        <p:strVal val="visible"/>
                                      </p:to>
                                    </p:set>
                                    <p:anim calcmode="lin" valueType="num">
                                      <p:cBhvr>
                                        <p:cTn id="63" dur="250" fill="hold"/>
                                        <p:tgtEl>
                                          <p:spTgt spid="16"/>
                                        </p:tgtEl>
                                        <p:attrNameLst>
                                          <p:attrName>ppt_w</p:attrName>
                                        </p:attrNameLst>
                                      </p:cBhvr>
                                      <p:tavLst>
                                        <p:tav tm="0">
                                          <p:val>
                                            <p:fltVal val="0"/>
                                          </p:val>
                                        </p:tav>
                                        <p:tav tm="100000">
                                          <p:val>
                                            <p:strVal val="#ppt_w"/>
                                          </p:val>
                                        </p:tav>
                                      </p:tavLst>
                                    </p:anim>
                                    <p:anim calcmode="lin" valueType="num">
                                      <p:cBhvr>
                                        <p:cTn id="64" dur="250" fill="hold"/>
                                        <p:tgtEl>
                                          <p:spTgt spid="16"/>
                                        </p:tgtEl>
                                        <p:attrNameLst>
                                          <p:attrName>ppt_h</p:attrName>
                                        </p:attrNameLst>
                                      </p:cBhvr>
                                      <p:tavLst>
                                        <p:tav tm="0">
                                          <p:val>
                                            <p:fltVal val="0"/>
                                          </p:val>
                                        </p:tav>
                                        <p:tav tm="100000">
                                          <p:val>
                                            <p:strVal val="#ppt_h"/>
                                          </p:val>
                                        </p:tav>
                                      </p:tavLst>
                                    </p:anim>
                                    <p:animEffect transition="in" filter="fade">
                                      <p:cBhvr>
                                        <p:cTn id="65" dur="250"/>
                                        <p:tgtEl>
                                          <p:spTgt spid="16"/>
                                        </p:tgtEl>
                                      </p:cBhvr>
                                    </p:animEffect>
                                  </p:childTnLst>
                                </p:cTn>
                              </p:par>
                              <p:par>
                                <p:cTn id="66" presetID="53" presetClass="entr" presetSubtype="16" fill="hold" nodeType="withEffect">
                                  <p:stCondLst>
                                    <p:cond delay="300"/>
                                  </p:stCondLst>
                                  <p:childTnLst>
                                    <p:set>
                                      <p:cBhvr>
                                        <p:cTn id="67" dur="1" fill="hold">
                                          <p:stCondLst>
                                            <p:cond delay="0"/>
                                          </p:stCondLst>
                                        </p:cTn>
                                        <p:tgtEl>
                                          <p:spTgt spid="17"/>
                                        </p:tgtEl>
                                        <p:attrNameLst>
                                          <p:attrName>style.visibility</p:attrName>
                                        </p:attrNameLst>
                                      </p:cBhvr>
                                      <p:to>
                                        <p:strVal val="visible"/>
                                      </p:to>
                                    </p:set>
                                    <p:anim calcmode="lin" valueType="num">
                                      <p:cBhvr>
                                        <p:cTn id="68" dur="250" fill="hold"/>
                                        <p:tgtEl>
                                          <p:spTgt spid="17"/>
                                        </p:tgtEl>
                                        <p:attrNameLst>
                                          <p:attrName>ppt_w</p:attrName>
                                        </p:attrNameLst>
                                      </p:cBhvr>
                                      <p:tavLst>
                                        <p:tav tm="0">
                                          <p:val>
                                            <p:fltVal val="0"/>
                                          </p:val>
                                        </p:tav>
                                        <p:tav tm="100000">
                                          <p:val>
                                            <p:strVal val="#ppt_w"/>
                                          </p:val>
                                        </p:tav>
                                      </p:tavLst>
                                    </p:anim>
                                    <p:anim calcmode="lin" valueType="num">
                                      <p:cBhvr>
                                        <p:cTn id="69" dur="250" fill="hold"/>
                                        <p:tgtEl>
                                          <p:spTgt spid="17"/>
                                        </p:tgtEl>
                                        <p:attrNameLst>
                                          <p:attrName>ppt_h</p:attrName>
                                        </p:attrNameLst>
                                      </p:cBhvr>
                                      <p:tavLst>
                                        <p:tav tm="0">
                                          <p:val>
                                            <p:fltVal val="0"/>
                                          </p:val>
                                        </p:tav>
                                        <p:tav tm="100000">
                                          <p:val>
                                            <p:strVal val="#ppt_h"/>
                                          </p:val>
                                        </p:tav>
                                      </p:tavLst>
                                    </p:anim>
                                    <p:animEffect transition="in" filter="fade">
                                      <p:cBhvr>
                                        <p:cTn id="70" dur="250"/>
                                        <p:tgtEl>
                                          <p:spTgt spid="17"/>
                                        </p:tgtEl>
                                      </p:cBhvr>
                                    </p:animEffect>
                                  </p:childTnLst>
                                </p:cTn>
                              </p:par>
                              <p:par>
                                <p:cTn id="71" presetID="53" presetClass="entr" presetSubtype="16" fill="hold" nodeType="withEffect">
                                  <p:stCondLst>
                                    <p:cond delay="8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250" fill="hold"/>
                                        <p:tgtEl>
                                          <p:spTgt spid="18"/>
                                        </p:tgtEl>
                                        <p:attrNameLst>
                                          <p:attrName>ppt_w</p:attrName>
                                        </p:attrNameLst>
                                      </p:cBhvr>
                                      <p:tavLst>
                                        <p:tav tm="0">
                                          <p:val>
                                            <p:fltVal val="0"/>
                                          </p:val>
                                        </p:tav>
                                        <p:tav tm="100000">
                                          <p:val>
                                            <p:strVal val="#ppt_w"/>
                                          </p:val>
                                        </p:tav>
                                      </p:tavLst>
                                    </p:anim>
                                    <p:anim calcmode="lin" valueType="num">
                                      <p:cBhvr>
                                        <p:cTn id="74" dur="250" fill="hold"/>
                                        <p:tgtEl>
                                          <p:spTgt spid="18"/>
                                        </p:tgtEl>
                                        <p:attrNameLst>
                                          <p:attrName>ppt_h</p:attrName>
                                        </p:attrNameLst>
                                      </p:cBhvr>
                                      <p:tavLst>
                                        <p:tav tm="0">
                                          <p:val>
                                            <p:fltVal val="0"/>
                                          </p:val>
                                        </p:tav>
                                        <p:tav tm="100000">
                                          <p:val>
                                            <p:strVal val="#ppt_h"/>
                                          </p:val>
                                        </p:tav>
                                      </p:tavLst>
                                    </p:anim>
                                    <p:animEffect transition="in" filter="fade">
                                      <p:cBhvr>
                                        <p:cTn id="75" dur="250"/>
                                        <p:tgtEl>
                                          <p:spTgt spid="18"/>
                                        </p:tgtEl>
                                      </p:cBhvr>
                                    </p:animEffect>
                                  </p:childTnLst>
                                </p:cTn>
                              </p:par>
                              <p:par>
                                <p:cTn id="76" presetID="53" presetClass="entr" presetSubtype="16" fill="hold" nodeType="withEffect">
                                  <p:stCondLst>
                                    <p:cond delay="500"/>
                                  </p:stCondLst>
                                  <p:childTnLst>
                                    <p:set>
                                      <p:cBhvr>
                                        <p:cTn id="77" dur="1" fill="hold">
                                          <p:stCondLst>
                                            <p:cond delay="0"/>
                                          </p:stCondLst>
                                        </p:cTn>
                                        <p:tgtEl>
                                          <p:spTgt spid="19"/>
                                        </p:tgtEl>
                                        <p:attrNameLst>
                                          <p:attrName>style.visibility</p:attrName>
                                        </p:attrNameLst>
                                      </p:cBhvr>
                                      <p:to>
                                        <p:strVal val="visible"/>
                                      </p:to>
                                    </p:set>
                                    <p:anim calcmode="lin" valueType="num">
                                      <p:cBhvr>
                                        <p:cTn id="78" dur="250" fill="hold"/>
                                        <p:tgtEl>
                                          <p:spTgt spid="19"/>
                                        </p:tgtEl>
                                        <p:attrNameLst>
                                          <p:attrName>ppt_w</p:attrName>
                                        </p:attrNameLst>
                                      </p:cBhvr>
                                      <p:tavLst>
                                        <p:tav tm="0">
                                          <p:val>
                                            <p:fltVal val="0"/>
                                          </p:val>
                                        </p:tav>
                                        <p:tav tm="100000">
                                          <p:val>
                                            <p:strVal val="#ppt_w"/>
                                          </p:val>
                                        </p:tav>
                                      </p:tavLst>
                                    </p:anim>
                                    <p:anim calcmode="lin" valueType="num">
                                      <p:cBhvr>
                                        <p:cTn id="79" dur="250" fill="hold"/>
                                        <p:tgtEl>
                                          <p:spTgt spid="19"/>
                                        </p:tgtEl>
                                        <p:attrNameLst>
                                          <p:attrName>ppt_h</p:attrName>
                                        </p:attrNameLst>
                                      </p:cBhvr>
                                      <p:tavLst>
                                        <p:tav tm="0">
                                          <p:val>
                                            <p:fltVal val="0"/>
                                          </p:val>
                                        </p:tav>
                                        <p:tav tm="100000">
                                          <p:val>
                                            <p:strVal val="#ppt_h"/>
                                          </p:val>
                                        </p:tav>
                                      </p:tavLst>
                                    </p:anim>
                                    <p:animEffect transition="in" filter="fade">
                                      <p:cBhvr>
                                        <p:cTn id="80" dur="250"/>
                                        <p:tgtEl>
                                          <p:spTgt spid="19"/>
                                        </p:tgtEl>
                                      </p:cBhvr>
                                    </p:animEffect>
                                  </p:childTnLst>
                                </p:cTn>
                              </p:par>
                              <p:par>
                                <p:cTn id="81" presetID="53" presetClass="entr" presetSubtype="16" fill="hold" nodeType="withEffect">
                                  <p:stCondLst>
                                    <p:cond delay="900"/>
                                  </p:stCondLst>
                                  <p:childTnLst>
                                    <p:set>
                                      <p:cBhvr>
                                        <p:cTn id="82" dur="1" fill="hold">
                                          <p:stCondLst>
                                            <p:cond delay="0"/>
                                          </p:stCondLst>
                                        </p:cTn>
                                        <p:tgtEl>
                                          <p:spTgt spid="20"/>
                                        </p:tgtEl>
                                        <p:attrNameLst>
                                          <p:attrName>style.visibility</p:attrName>
                                        </p:attrNameLst>
                                      </p:cBhvr>
                                      <p:to>
                                        <p:strVal val="visible"/>
                                      </p:to>
                                    </p:set>
                                    <p:anim calcmode="lin" valueType="num">
                                      <p:cBhvr>
                                        <p:cTn id="83" dur="250" fill="hold"/>
                                        <p:tgtEl>
                                          <p:spTgt spid="20"/>
                                        </p:tgtEl>
                                        <p:attrNameLst>
                                          <p:attrName>ppt_w</p:attrName>
                                        </p:attrNameLst>
                                      </p:cBhvr>
                                      <p:tavLst>
                                        <p:tav tm="0">
                                          <p:val>
                                            <p:fltVal val="0"/>
                                          </p:val>
                                        </p:tav>
                                        <p:tav tm="100000">
                                          <p:val>
                                            <p:strVal val="#ppt_w"/>
                                          </p:val>
                                        </p:tav>
                                      </p:tavLst>
                                    </p:anim>
                                    <p:anim calcmode="lin" valueType="num">
                                      <p:cBhvr>
                                        <p:cTn id="84" dur="250" fill="hold"/>
                                        <p:tgtEl>
                                          <p:spTgt spid="20"/>
                                        </p:tgtEl>
                                        <p:attrNameLst>
                                          <p:attrName>ppt_h</p:attrName>
                                        </p:attrNameLst>
                                      </p:cBhvr>
                                      <p:tavLst>
                                        <p:tav tm="0">
                                          <p:val>
                                            <p:fltVal val="0"/>
                                          </p:val>
                                        </p:tav>
                                        <p:tav tm="100000">
                                          <p:val>
                                            <p:strVal val="#ppt_h"/>
                                          </p:val>
                                        </p:tav>
                                      </p:tavLst>
                                    </p:anim>
                                    <p:animEffect transition="in" filter="fade">
                                      <p:cBhvr>
                                        <p:cTn id="85" dur="250"/>
                                        <p:tgtEl>
                                          <p:spTgt spid="20"/>
                                        </p:tgtEl>
                                      </p:cBhvr>
                                    </p:animEffect>
                                  </p:childTnLst>
                                </p:cTn>
                              </p:par>
                              <p:par>
                                <p:cTn id="86" presetID="53" presetClass="entr" presetSubtype="16" fill="hold" nodeType="withEffect">
                                  <p:stCondLst>
                                    <p:cond delay="1000"/>
                                  </p:stCondLst>
                                  <p:childTnLst>
                                    <p:set>
                                      <p:cBhvr>
                                        <p:cTn id="87" dur="1" fill="hold">
                                          <p:stCondLst>
                                            <p:cond delay="0"/>
                                          </p:stCondLst>
                                        </p:cTn>
                                        <p:tgtEl>
                                          <p:spTgt spid="21"/>
                                        </p:tgtEl>
                                        <p:attrNameLst>
                                          <p:attrName>style.visibility</p:attrName>
                                        </p:attrNameLst>
                                      </p:cBhvr>
                                      <p:to>
                                        <p:strVal val="visible"/>
                                      </p:to>
                                    </p:set>
                                    <p:anim calcmode="lin" valueType="num">
                                      <p:cBhvr>
                                        <p:cTn id="88" dur="250" fill="hold"/>
                                        <p:tgtEl>
                                          <p:spTgt spid="21"/>
                                        </p:tgtEl>
                                        <p:attrNameLst>
                                          <p:attrName>ppt_w</p:attrName>
                                        </p:attrNameLst>
                                      </p:cBhvr>
                                      <p:tavLst>
                                        <p:tav tm="0">
                                          <p:val>
                                            <p:fltVal val="0"/>
                                          </p:val>
                                        </p:tav>
                                        <p:tav tm="100000">
                                          <p:val>
                                            <p:strVal val="#ppt_w"/>
                                          </p:val>
                                        </p:tav>
                                      </p:tavLst>
                                    </p:anim>
                                    <p:anim calcmode="lin" valueType="num">
                                      <p:cBhvr>
                                        <p:cTn id="89" dur="250" fill="hold"/>
                                        <p:tgtEl>
                                          <p:spTgt spid="21"/>
                                        </p:tgtEl>
                                        <p:attrNameLst>
                                          <p:attrName>ppt_h</p:attrName>
                                        </p:attrNameLst>
                                      </p:cBhvr>
                                      <p:tavLst>
                                        <p:tav tm="0">
                                          <p:val>
                                            <p:fltVal val="0"/>
                                          </p:val>
                                        </p:tav>
                                        <p:tav tm="100000">
                                          <p:val>
                                            <p:strVal val="#ppt_h"/>
                                          </p:val>
                                        </p:tav>
                                      </p:tavLst>
                                    </p:anim>
                                    <p:animEffect transition="in" filter="fade">
                                      <p:cBhvr>
                                        <p:cTn id="90"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773174"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smtClean="0">
                <a:solidFill>
                  <a:prstClr val="white"/>
                </a:solidFill>
                <a:latin typeface="Segoe UI Light"/>
              </a:rPr>
              <a:t>Convenience Time</a:t>
            </a:r>
            <a:endParaRPr lang="en-US" sz="1600" dirty="0">
              <a:solidFill>
                <a:prstClr val="white"/>
              </a:solidFill>
              <a:latin typeface="Segoe UI Light"/>
            </a:endParaRPr>
          </a:p>
        </p:txBody>
      </p:sp>
      <p:sp>
        <p:nvSpPr>
          <p:cNvPr id="8" name="Rectangle 7"/>
          <p:cNvSpPr/>
          <p:nvPr/>
        </p:nvSpPr>
        <p:spPr>
          <a:xfrm>
            <a:off x="2382773" y="3346471"/>
            <a:ext cx="4199255"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Paid Time</a:t>
            </a:r>
          </a:p>
        </p:txBody>
      </p:sp>
      <p:sp>
        <p:nvSpPr>
          <p:cNvPr id="9" name="Rectangle 8"/>
          <p:cNvSpPr/>
          <p:nvPr/>
        </p:nvSpPr>
        <p:spPr>
          <a:xfrm>
            <a:off x="7861298" y="3346471"/>
            <a:ext cx="1340367"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Violation</a:t>
            </a:r>
          </a:p>
        </p:txBody>
      </p:sp>
      <p:sp>
        <p:nvSpPr>
          <p:cNvPr id="10" name="Right Arrow 9"/>
          <p:cNvSpPr/>
          <p:nvPr/>
        </p:nvSpPr>
        <p:spPr>
          <a:xfrm>
            <a:off x="9201665" y="3112123"/>
            <a:ext cx="2908102" cy="924417"/>
          </a:xfrm>
          <a:prstGeom prst="rightArrow">
            <a:avLst>
              <a:gd name="adj1" fmla="val 50000"/>
              <a:gd name="adj2" fmla="val 688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srgbClr val="717272"/>
                </a:solidFill>
                <a:latin typeface="Segoe UI Light"/>
              </a:rPr>
              <a:t>Enforced</a:t>
            </a:r>
          </a:p>
        </p:txBody>
      </p:sp>
      <p:grpSp>
        <p:nvGrpSpPr>
          <p:cNvPr id="30" name="Group 29"/>
          <p:cNvGrpSpPr/>
          <p:nvPr/>
        </p:nvGrpSpPr>
        <p:grpSpPr>
          <a:xfrm>
            <a:off x="882821" y="4276111"/>
            <a:ext cx="3185539" cy="1066800"/>
            <a:chOff x="1264160" y="3171862"/>
            <a:chExt cx="2389154" cy="800100"/>
          </a:xfrm>
        </p:grpSpPr>
        <p:sp>
          <p:nvSpPr>
            <p:cNvPr id="16" name="Rectangular Callout 15"/>
            <p:cNvSpPr/>
            <p:nvPr/>
          </p:nvSpPr>
          <p:spPr>
            <a:xfrm>
              <a:off x="1317784" y="3171862"/>
              <a:ext cx="2335530" cy="800100"/>
            </a:xfrm>
            <a:prstGeom prst="wedgeRectCallout">
              <a:avLst>
                <a:gd name="adj1" fmla="val -4344"/>
                <a:gd name="adj2" fmla="val -878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Parking Time Purchase</a:t>
              </a:r>
            </a:p>
            <a:p>
              <a:pPr marL="803255" defTabSz="609585"/>
              <a:r>
                <a:rPr lang="en-US" sz="1400" dirty="0">
                  <a:solidFill>
                    <a:srgbClr val="717272"/>
                  </a:solidFill>
                  <a:latin typeface="Segoe UI Light"/>
                </a:rPr>
                <a:t>Customer purchases parking time at connected pay stations or using mobile apps</a:t>
              </a:r>
            </a:p>
          </p:txBody>
        </p:sp>
        <p:grpSp>
          <p:nvGrpSpPr>
            <p:cNvPr id="15" name="Group 14"/>
            <p:cNvGrpSpPr/>
            <p:nvPr/>
          </p:nvGrpSpPr>
          <p:grpSpPr>
            <a:xfrm>
              <a:off x="1264160" y="3237169"/>
              <a:ext cx="617504" cy="685800"/>
              <a:chOff x="762000" y="3657600"/>
              <a:chExt cx="1109170" cy="1231844"/>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57600"/>
                <a:ext cx="651970" cy="121660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75044"/>
                <a:ext cx="914400" cy="914400"/>
              </a:xfrm>
              <a:prstGeom prst="rect">
                <a:avLst/>
              </a:prstGeom>
            </p:spPr>
          </p:pic>
        </p:grpSp>
      </p:grpSp>
      <p:grpSp>
        <p:nvGrpSpPr>
          <p:cNvPr id="2" name="Group 1"/>
          <p:cNvGrpSpPr/>
          <p:nvPr/>
        </p:nvGrpSpPr>
        <p:grpSpPr>
          <a:xfrm>
            <a:off x="8450579" y="1940386"/>
            <a:ext cx="3741421" cy="1109980"/>
            <a:chOff x="7302261" y="2896898"/>
            <a:chExt cx="3741421" cy="1109980"/>
          </a:xfrm>
          <a:solidFill>
            <a:schemeClr val="bg2">
              <a:lumMod val="40000"/>
              <a:lumOff val="60000"/>
            </a:schemeClr>
          </a:solidFill>
        </p:grpSpPr>
        <p:sp>
          <p:nvSpPr>
            <p:cNvPr id="18" name="Rectangular Callout 17"/>
            <p:cNvSpPr/>
            <p:nvPr/>
          </p:nvSpPr>
          <p:spPr>
            <a:xfrm>
              <a:off x="7302261" y="2896898"/>
              <a:ext cx="3741421" cy="1066800"/>
            </a:xfrm>
            <a:prstGeom prst="wedgeRectCallout">
              <a:avLst>
                <a:gd name="adj1" fmla="val -29666"/>
                <a:gd name="adj2" fmla="val 688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6773" defTabSz="609585"/>
              <a:r>
                <a:rPr lang="en-US" sz="1400" b="1" dirty="0">
                  <a:solidFill>
                    <a:srgbClr val="717272"/>
                  </a:solidFill>
                  <a:latin typeface="Segoe UI Light"/>
                </a:rPr>
                <a:t>Enforcement</a:t>
              </a:r>
            </a:p>
            <a:p>
              <a:pPr marL="1066773" defTabSz="609585"/>
              <a:r>
                <a:rPr lang="en-US" sz="1400" dirty="0">
                  <a:solidFill>
                    <a:srgbClr val="717272"/>
                  </a:solidFill>
                  <a:latin typeface="Segoe UI Light"/>
                </a:rPr>
                <a:t>Officer locates vehicle and issues violation ticket. Status updated in back-office</a:t>
              </a:r>
            </a:p>
          </p:txBody>
        </p:sp>
        <p:pic>
          <p:nvPicPr>
            <p:cNvPr id="19" name="Picture 18" descr="\\euclid\MarCom Graphic Library\2-Graphic Assets\Icons\GUI Icons\Large icons\parking-ticke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262" y="2916583"/>
              <a:ext cx="1090295" cy="1090295"/>
            </a:xfrm>
            <a:prstGeom prst="rect">
              <a:avLst/>
            </a:prstGeom>
            <a:grpFill/>
            <a:ln>
              <a:noFill/>
            </a:ln>
          </p:spPr>
        </p:pic>
      </p:grpSp>
      <p:grpSp>
        <p:nvGrpSpPr>
          <p:cNvPr id="24" name="Group 23"/>
          <p:cNvGrpSpPr/>
          <p:nvPr/>
        </p:nvGrpSpPr>
        <p:grpSpPr>
          <a:xfrm>
            <a:off x="5509965" y="4414913"/>
            <a:ext cx="3114040" cy="1066800"/>
            <a:chOff x="3962400" y="800100"/>
            <a:chExt cx="3114040" cy="1066800"/>
          </a:xfrm>
          <a:solidFill>
            <a:schemeClr val="bg2">
              <a:lumMod val="40000"/>
              <a:lumOff val="60000"/>
            </a:schemeClr>
          </a:solidFill>
        </p:grpSpPr>
        <p:sp>
          <p:nvSpPr>
            <p:cNvPr id="17" name="Rectangular Callout 16"/>
            <p:cNvSpPr/>
            <p:nvPr/>
          </p:nvSpPr>
          <p:spPr>
            <a:xfrm>
              <a:off x="3962400" y="800100"/>
              <a:ext cx="3114040" cy="1066800"/>
            </a:xfrm>
            <a:prstGeom prst="wedgeRectCallout">
              <a:avLst>
                <a:gd name="adj1" fmla="val 25983"/>
                <a:gd name="adj2" fmla="val -960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Grace Period Ends</a:t>
              </a:r>
            </a:p>
            <a:p>
              <a:pPr marL="803255" defTabSz="609585"/>
              <a:r>
                <a:rPr lang="en-US" sz="1400" dirty="0">
                  <a:solidFill>
                    <a:srgbClr val="717272"/>
                  </a:solidFill>
                  <a:latin typeface="Segoe UI Light"/>
                </a:rPr>
                <a:t>Vehicle added to enforcement lists and synchronized to patrol vehicles</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2844" y="944044"/>
              <a:ext cx="767916" cy="767916"/>
            </a:xfrm>
            <a:prstGeom prst="rect">
              <a:avLst/>
            </a:prstGeom>
            <a:grpFill/>
            <a:ln>
              <a:noFill/>
            </a:ln>
          </p:spPr>
        </p:pic>
      </p:grpSp>
      <p:grpSp>
        <p:nvGrpSpPr>
          <p:cNvPr id="32" name="Group 31"/>
          <p:cNvGrpSpPr/>
          <p:nvPr/>
        </p:nvGrpSpPr>
        <p:grpSpPr>
          <a:xfrm>
            <a:off x="203200" y="1701800"/>
            <a:ext cx="3114040" cy="1066800"/>
            <a:chOff x="460534" y="1424003"/>
            <a:chExt cx="2335530" cy="800100"/>
          </a:xfrm>
        </p:grpSpPr>
        <p:grpSp>
          <p:nvGrpSpPr>
            <p:cNvPr id="31" name="Group 30"/>
            <p:cNvGrpSpPr/>
            <p:nvPr/>
          </p:nvGrpSpPr>
          <p:grpSpPr>
            <a:xfrm>
              <a:off x="460534" y="1424003"/>
              <a:ext cx="2335530" cy="8001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Vehicle Arrival</a:t>
                </a:r>
              </a:p>
              <a:p>
                <a:pPr marL="803255" defTabSz="609585"/>
                <a:r>
                  <a:rPr lang="en-US" sz="1400" dirty="0">
                    <a:solidFill>
                      <a:srgbClr val="717272"/>
                    </a:solidFill>
                    <a:latin typeface="Segoe UI Light"/>
                  </a:rPr>
                  <a:t>License plate captured by entry ALPR camera</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64" y="1547054"/>
                <a:ext cx="571500" cy="571500"/>
              </a:xfrm>
              <a:prstGeom prst="rect">
                <a:avLst/>
              </a:prstGeom>
            </p:spPr>
          </p:pic>
        </p:grpSp>
        <p:sp>
          <p:nvSpPr>
            <p:cNvPr id="22" name="Right Arrow 21"/>
            <p:cNvSpPr/>
            <p:nvPr/>
          </p:nvSpPr>
          <p:spPr>
            <a:xfrm>
              <a:off x="729621" y="1871291"/>
              <a:ext cx="287969" cy="20002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20" name="Rectangle 19"/>
          <p:cNvSpPr/>
          <p:nvPr/>
        </p:nvSpPr>
        <p:spPr>
          <a:xfrm>
            <a:off x="6582031" y="3346471"/>
            <a:ext cx="1279265"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Grace Period</a:t>
            </a:r>
          </a:p>
        </p:txBody>
      </p:sp>
      <p:grpSp>
        <p:nvGrpSpPr>
          <p:cNvPr id="34" name="Group 33"/>
          <p:cNvGrpSpPr/>
          <p:nvPr/>
        </p:nvGrpSpPr>
        <p:grpSpPr>
          <a:xfrm>
            <a:off x="4150739" y="1822081"/>
            <a:ext cx="3200705" cy="1066800"/>
            <a:chOff x="4068361" y="1822476"/>
            <a:chExt cx="3200705" cy="1066800"/>
          </a:xfrm>
        </p:grpSpPr>
        <p:sp>
          <p:nvSpPr>
            <p:cNvPr id="25" name="Rectangular Callout 24"/>
            <p:cNvSpPr/>
            <p:nvPr/>
          </p:nvSpPr>
          <p:spPr>
            <a:xfrm>
              <a:off x="4068361" y="1822476"/>
              <a:ext cx="3200705" cy="1066800"/>
            </a:xfrm>
            <a:prstGeom prst="wedgeRectCallout">
              <a:avLst>
                <a:gd name="adj1" fmla="val 25635"/>
                <a:gd name="adj2" fmla="val 815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Parking Time Expires</a:t>
              </a:r>
            </a:p>
            <a:p>
              <a:pPr marL="803255" defTabSz="609585"/>
              <a:r>
                <a:rPr lang="en-US" sz="1400" dirty="0">
                  <a:solidFill>
                    <a:srgbClr val="717272"/>
                  </a:solidFill>
                  <a:latin typeface="Segoe UI Light"/>
                </a:rPr>
                <a:t>Customers are granted a configurable grace period to exit or purchase more time.</a:t>
              </a: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6149" y="1969027"/>
              <a:ext cx="776476" cy="776476"/>
            </a:xfrm>
            <a:prstGeom prst="rect">
              <a:avLst/>
            </a:prstGeom>
            <a:solidFill>
              <a:schemeClr val="bg2">
                <a:lumMod val="40000"/>
                <a:lumOff val="60000"/>
              </a:schemeClr>
            </a:solidFill>
            <a:ln>
              <a:noFill/>
            </a:ln>
          </p:spPr>
        </p:pic>
      </p:grpSp>
      <p:sp>
        <p:nvSpPr>
          <p:cNvPr id="36" name="Title 35"/>
          <p:cNvSpPr>
            <a:spLocks noGrp="1"/>
          </p:cNvSpPr>
          <p:nvPr>
            <p:ph type="title"/>
          </p:nvPr>
        </p:nvSpPr>
        <p:spPr/>
        <p:txBody>
          <a:bodyPr/>
          <a:lstStyle/>
          <a:p>
            <a:r>
              <a:rPr lang="en-US" dirty="0" smtClean="0"/>
              <a:t>Chronology of an Off-Street Parking Session</a:t>
            </a:r>
            <a:endParaRPr lang="en-US" dirty="0"/>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90" y="3048851"/>
            <a:ext cx="977900" cy="407709"/>
          </a:xfrm>
          <a:prstGeom prst="rect">
            <a:avLst/>
          </a:prstGeom>
        </p:spPr>
      </p:pic>
      <p:grpSp>
        <p:nvGrpSpPr>
          <p:cNvPr id="39" name="Group 38"/>
          <p:cNvGrpSpPr/>
          <p:nvPr/>
        </p:nvGrpSpPr>
        <p:grpSpPr>
          <a:xfrm>
            <a:off x="8995727" y="4414913"/>
            <a:ext cx="3114040" cy="1242097"/>
            <a:chOff x="8995727" y="4414913"/>
            <a:chExt cx="3114040" cy="1242097"/>
          </a:xfrm>
        </p:grpSpPr>
        <p:grpSp>
          <p:nvGrpSpPr>
            <p:cNvPr id="5" name="Group 4"/>
            <p:cNvGrpSpPr/>
            <p:nvPr/>
          </p:nvGrpSpPr>
          <p:grpSpPr>
            <a:xfrm>
              <a:off x="8995727" y="4414913"/>
              <a:ext cx="3114040" cy="1242097"/>
              <a:chOff x="8229600" y="621268"/>
              <a:chExt cx="3114040" cy="1066800"/>
            </a:xfrm>
            <a:solidFill>
              <a:schemeClr val="bg2">
                <a:lumMod val="40000"/>
                <a:lumOff val="60000"/>
              </a:schemeClr>
            </a:solidFill>
          </p:grpSpPr>
          <p:grpSp>
            <p:nvGrpSpPr>
              <p:cNvPr id="3" name="Group 2"/>
              <p:cNvGrpSpPr/>
              <p:nvPr/>
            </p:nvGrpSpPr>
            <p:grpSpPr>
              <a:xfrm>
                <a:off x="8229600" y="621268"/>
                <a:ext cx="3114040" cy="1066800"/>
                <a:chOff x="8229600" y="621268"/>
                <a:chExt cx="3114040" cy="1066800"/>
              </a:xfrm>
              <a:grpFill/>
            </p:grpSpPr>
            <p:sp>
              <p:nvSpPr>
                <p:cNvPr id="11" name="Rectangular Callout 10"/>
                <p:cNvSpPr/>
                <p:nvPr/>
              </p:nvSpPr>
              <p:spPr>
                <a:xfrm>
                  <a:off x="8229600" y="621268"/>
                  <a:ext cx="3114040" cy="1066800"/>
                </a:xfrm>
                <a:prstGeom prst="wedgeRectCallout">
                  <a:avLst>
                    <a:gd name="adj1" fmla="val 27151"/>
                    <a:gd name="adj2" fmla="val -9042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Vehicle Exit</a:t>
                  </a:r>
                </a:p>
                <a:p>
                  <a:pPr marL="803255" defTabSz="609585"/>
                  <a:r>
                    <a:rPr lang="en-US" sz="1400" dirty="0">
                      <a:solidFill>
                        <a:srgbClr val="717272"/>
                      </a:solidFill>
                      <a:latin typeface="Segoe UI Light"/>
                    </a:rPr>
                    <a:t>License plate captured by exit ALPR camera</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840" y="785336"/>
                  <a:ext cx="762000" cy="762000"/>
                </a:xfrm>
                <a:prstGeom prst="rect">
                  <a:avLst/>
                </a:prstGeom>
                <a:grpFill/>
              </p:spPr>
            </p:pic>
          </p:grpSp>
          <p:sp>
            <p:nvSpPr>
              <p:cNvPr id="23" name="Right Arrow 22"/>
              <p:cNvSpPr/>
              <p:nvPr/>
            </p:nvSpPr>
            <p:spPr>
              <a:xfrm rot="10800000">
                <a:off x="8602562" y="1278612"/>
                <a:ext cx="383958" cy="2667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717272"/>
                  </a:solidFill>
                  <a:latin typeface="Segoe UI Light"/>
                </a:endParaRPr>
              </a:p>
            </p:txBody>
          </p:sp>
        </p:grpSp>
        <p:sp>
          <p:nvSpPr>
            <p:cNvPr id="38" name="Right Arrow 37"/>
            <p:cNvSpPr/>
            <p:nvPr/>
          </p:nvSpPr>
          <p:spPr>
            <a:xfrm>
              <a:off x="9375374" y="5091925"/>
              <a:ext cx="383959" cy="2667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41" name="Slide Number Placeholder 4"/>
          <p:cNvSpPr>
            <a:spLocks noGrp="1"/>
          </p:cNvSpPr>
          <p:nvPr>
            <p:ph type="sldNum" sz="quarter" idx="12"/>
          </p:nvPr>
        </p:nvSpPr>
        <p:spPr>
          <a:xfrm>
            <a:off x="470633" y="6265159"/>
            <a:ext cx="584633" cy="365125"/>
          </a:xfrm>
        </p:spPr>
        <p:txBody>
          <a:bodyPr/>
          <a:lstStyle/>
          <a:p>
            <a:fld id="{EACD631D-1187-43E9-B3A2-BF944C061894}" type="slidenum">
              <a:rPr lang="en-CA" smtClean="0"/>
              <a:t>13</a:t>
            </a:fld>
            <a:endParaRPr lang="en-CA" dirty="0"/>
          </a:p>
        </p:txBody>
      </p:sp>
    </p:spTree>
    <p:extLst>
      <p:ext uri="{BB962C8B-B14F-4D97-AF65-F5344CB8AC3E}">
        <p14:creationId xmlns:p14="http://schemas.microsoft.com/office/powerpoint/2010/main" val="40239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53" presetClass="entr" presetSubtype="16" fill="hold" nodeType="withEffect">
                                  <p:stCondLst>
                                    <p:cond delay="20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Free-Flow Includes</a:t>
            </a:r>
            <a:endParaRPr lang="en-US" dirty="0"/>
          </a:p>
        </p:txBody>
      </p:sp>
      <p:sp>
        <p:nvSpPr>
          <p:cNvPr id="3" name="Content Placeholder 2"/>
          <p:cNvSpPr>
            <a:spLocks noGrp="1"/>
          </p:cNvSpPr>
          <p:nvPr>
            <p:ph idx="1"/>
          </p:nvPr>
        </p:nvSpPr>
        <p:spPr>
          <a:xfrm>
            <a:off x="446258" y="1600201"/>
            <a:ext cx="5492726" cy="2371435"/>
          </a:xfrm>
        </p:spPr>
        <p:txBody>
          <a:bodyPr/>
          <a:lstStyle/>
          <a:p>
            <a:pPr lvl="2">
              <a:spcAft>
                <a:spcPts val="1200"/>
              </a:spcAft>
            </a:pPr>
            <a:r>
              <a:rPr lang="en-US" b="1" dirty="0" smtClean="0"/>
              <a:t>Free-Flow Monitoring </a:t>
            </a:r>
            <a:r>
              <a:rPr lang="en-US" dirty="0" smtClean="0"/>
              <a:t>: Dashboard for overview of Parking situation</a:t>
            </a:r>
          </a:p>
          <a:p>
            <a:pPr lvl="2">
              <a:spcAft>
                <a:spcPts val="1200"/>
              </a:spcAft>
            </a:pPr>
            <a:endParaRPr lang="en-US" dirty="0"/>
          </a:p>
          <a:p>
            <a:pPr lvl="2">
              <a:spcAft>
                <a:spcPts val="1200"/>
              </a:spcAft>
            </a:pPr>
            <a:r>
              <a:rPr lang="en-US" b="1" dirty="0"/>
              <a:t>Free-Flow Reports</a:t>
            </a:r>
            <a:r>
              <a:rPr lang="en-US" dirty="0"/>
              <a:t>: Summarize violation information by parking lot</a:t>
            </a:r>
          </a:p>
          <a:p>
            <a:pPr lvl="2">
              <a:spcAft>
                <a:spcPts val="1200"/>
              </a:spcAft>
            </a:pPr>
            <a:endParaRPr lang="en-US" dirty="0" smtClean="0"/>
          </a:p>
          <a:p>
            <a:pPr lvl="2"/>
            <a:endParaRPr lang="en-US" dirty="0"/>
          </a:p>
          <a:p>
            <a:endParaRPr lang="en-US" dirty="0"/>
          </a:p>
        </p:txBody>
      </p:sp>
      <p:sp>
        <p:nvSpPr>
          <p:cNvPr id="4" name="Footer Placeholder 3"/>
          <p:cNvSpPr>
            <a:spLocks noGrp="1"/>
          </p:cNvSpPr>
          <p:nvPr>
            <p:ph type="ftr" sz="quarter" idx="11"/>
          </p:nvPr>
        </p:nvSpPr>
        <p:spPr/>
        <p:txBody>
          <a:bodyPr/>
          <a:lstStyle/>
          <a:p>
            <a:r>
              <a:rPr lang="fr-FR"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14</a:t>
            </a:fld>
            <a:endParaRPr lang="en-CA" dirty="0"/>
          </a:p>
        </p:txBody>
      </p:sp>
      <p:sp>
        <p:nvSpPr>
          <p:cNvPr id="6" name="Content Placeholder 2"/>
          <p:cNvSpPr txBox="1">
            <a:spLocks/>
          </p:cNvSpPr>
          <p:nvPr/>
        </p:nvSpPr>
        <p:spPr>
          <a:xfrm>
            <a:off x="5800436" y="1600201"/>
            <a:ext cx="6003637" cy="2485767"/>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2">
              <a:spcAft>
                <a:spcPts val="1200"/>
              </a:spcAft>
            </a:pPr>
            <a:r>
              <a:rPr lang="en-US" b="1" dirty="0"/>
              <a:t>Free-Flow Inventory </a:t>
            </a:r>
            <a:r>
              <a:rPr lang="en-US" dirty="0"/>
              <a:t>: Inventory snapshot at any time within the retention </a:t>
            </a:r>
            <a:r>
              <a:rPr lang="en-US" dirty="0" smtClean="0"/>
              <a:t>period</a:t>
            </a:r>
          </a:p>
          <a:p>
            <a:pPr lvl="2">
              <a:spcAft>
                <a:spcPts val="1200"/>
              </a:spcAft>
            </a:pPr>
            <a:endParaRPr lang="en-US" dirty="0"/>
          </a:p>
          <a:p>
            <a:pPr lvl="2">
              <a:spcAft>
                <a:spcPts val="1200"/>
              </a:spcAft>
            </a:pPr>
            <a:r>
              <a:rPr lang="en-US" b="1" dirty="0"/>
              <a:t>Free-Flow Activities </a:t>
            </a:r>
            <a:r>
              <a:rPr lang="en-US" dirty="0"/>
              <a:t>: System activities report within a specified time, for a specific plate</a:t>
            </a:r>
          </a:p>
        </p:txBody>
      </p:sp>
    </p:spTree>
    <p:extLst>
      <p:ext uri="{BB962C8B-B14F-4D97-AF65-F5344CB8AC3E}">
        <p14:creationId xmlns:p14="http://schemas.microsoft.com/office/powerpoint/2010/main" val="26665793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Free-Flow Monitoring</a:t>
            </a:r>
            <a:endParaRPr lang="en-US" dirty="0"/>
          </a:p>
        </p:txBody>
      </p:sp>
      <p:sp>
        <p:nvSpPr>
          <p:cNvPr id="3" name="Content Placeholder 2"/>
          <p:cNvSpPr>
            <a:spLocks noGrp="1"/>
          </p:cNvSpPr>
          <p:nvPr>
            <p:ph idx="1"/>
          </p:nvPr>
        </p:nvSpPr>
        <p:spPr>
          <a:xfrm>
            <a:off x="446257" y="1600201"/>
            <a:ext cx="11320870" cy="4411188"/>
          </a:xfrm>
        </p:spPr>
        <p:txBody>
          <a:bodyPr/>
          <a:lstStyle/>
          <a:p>
            <a:r>
              <a:rPr lang="en-US" dirty="0" smtClean="0"/>
              <a:t>Dashboard of key statistics for all parking zones in a single, near real-time snapshot</a:t>
            </a:r>
          </a:p>
          <a:p>
            <a:r>
              <a:rPr lang="en-US" dirty="0" smtClean="0"/>
              <a:t>Displays:</a:t>
            </a:r>
          </a:p>
          <a:p>
            <a:pPr lvl="2">
              <a:spcAft>
                <a:spcPts val="1200"/>
              </a:spcAft>
            </a:pPr>
            <a:r>
              <a:rPr lang="en-US" sz="1800" b="1" dirty="0" smtClean="0"/>
              <a:t>Parking zone</a:t>
            </a:r>
            <a:r>
              <a:rPr lang="en-US" sz="1800" dirty="0" smtClean="0"/>
              <a:t>: Name</a:t>
            </a:r>
          </a:p>
          <a:p>
            <a:pPr lvl="2">
              <a:spcAft>
                <a:spcPts val="1200"/>
              </a:spcAft>
            </a:pPr>
            <a:r>
              <a:rPr lang="en-US" sz="1800" b="1" dirty="0" smtClean="0"/>
              <a:t>Capacity</a:t>
            </a:r>
            <a:r>
              <a:rPr lang="en-US" sz="1800" dirty="0" smtClean="0"/>
              <a:t>: Total number of parking spaces in a lot.</a:t>
            </a:r>
          </a:p>
          <a:p>
            <a:pPr lvl="2">
              <a:spcAft>
                <a:spcPts val="1200"/>
              </a:spcAft>
            </a:pPr>
            <a:r>
              <a:rPr lang="en-US" sz="1800" b="1" dirty="0" smtClean="0"/>
              <a:t>In-lot vehicle </a:t>
            </a:r>
            <a:r>
              <a:rPr lang="en-US" sz="1800" b="1" dirty="0"/>
              <a:t>c</a:t>
            </a:r>
            <a:r>
              <a:rPr lang="en-US" sz="1800" b="1" dirty="0" smtClean="0"/>
              <a:t>ount</a:t>
            </a:r>
            <a:r>
              <a:rPr lang="en-US" sz="1800" dirty="0" smtClean="0"/>
              <a:t>: Number of vehicles read on entry minus vehicles read upon exit.</a:t>
            </a:r>
          </a:p>
          <a:p>
            <a:pPr lvl="2">
              <a:spcAft>
                <a:spcPts val="1200"/>
              </a:spcAft>
            </a:pPr>
            <a:r>
              <a:rPr lang="en-US" sz="1800" b="1" dirty="0" smtClean="0"/>
              <a:t>Occupancy (%)</a:t>
            </a:r>
            <a:r>
              <a:rPr lang="en-US" sz="1800" dirty="0" smtClean="0"/>
              <a:t>: In-lot vehicles/ Capacity x 100</a:t>
            </a:r>
          </a:p>
          <a:p>
            <a:pPr lvl="2">
              <a:spcAft>
                <a:spcPts val="1200"/>
              </a:spcAft>
            </a:pPr>
            <a:r>
              <a:rPr lang="en-US" sz="1800" b="1" dirty="0" smtClean="0"/>
              <a:t>In-lot violations</a:t>
            </a:r>
            <a:r>
              <a:rPr lang="en-US" sz="1800" dirty="0" smtClean="0"/>
              <a:t>: Count of violations that haven’t been read on exit.</a:t>
            </a:r>
          </a:p>
          <a:p>
            <a:pPr lvl="2">
              <a:spcAft>
                <a:spcPts val="1200"/>
              </a:spcAft>
            </a:pPr>
            <a:r>
              <a:rPr lang="en-US" sz="1800" b="1" dirty="0"/>
              <a:t>In-lot </a:t>
            </a:r>
            <a:r>
              <a:rPr lang="en-US" sz="1800" b="1" dirty="0" smtClean="0"/>
              <a:t>violations (%)</a:t>
            </a:r>
            <a:r>
              <a:rPr lang="en-US" sz="1800" dirty="0" smtClean="0"/>
              <a:t>: In-lot violations/ In-lot vehicles x 100</a:t>
            </a:r>
            <a:endParaRPr lang="en-US" sz="1800" b="1" dirty="0"/>
          </a:p>
        </p:txBody>
      </p:sp>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15</a:t>
            </a:fld>
            <a:endParaRPr lang="en-C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Tree>
    <p:extLst>
      <p:ext uri="{BB962C8B-B14F-4D97-AF65-F5344CB8AC3E}">
        <p14:creationId xmlns:p14="http://schemas.microsoft.com/office/powerpoint/2010/main" val="27523008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16</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892"/>
            <a:ext cx="12192000" cy="5618108"/>
          </a:xfrm>
          <a:prstGeom prst="rect">
            <a:avLst/>
          </a:prstGeom>
        </p:spPr>
      </p:pic>
      <p:sp>
        <p:nvSpPr>
          <p:cNvPr id="7" name="Oval 6"/>
          <p:cNvSpPr/>
          <p:nvPr/>
        </p:nvSpPr>
        <p:spPr>
          <a:xfrm>
            <a:off x="4470400" y="5697122"/>
            <a:ext cx="3482109" cy="1136073"/>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962399" y="4611448"/>
            <a:ext cx="4498110" cy="476071"/>
          </a:xfrm>
          <a:prstGeom prst="roundRect">
            <a:avLst>
              <a:gd name="adj" fmla="val 50000"/>
            </a:avLst>
          </a:prstGeom>
          <a:solidFill>
            <a:srgbClr val="000000">
              <a:alpha val="25098"/>
            </a:srgbClr>
          </a:solidFill>
          <a:ln>
            <a:solidFill>
              <a:schemeClr val="bg1">
                <a:lumMod val="50000"/>
              </a:schemeClr>
            </a:solidFill>
          </a:ln>
        </p:spPr>
        <p:txBody>
          <a:bodyPr wrap="square" rtlCol="0">
            <a:spAutoFit/>
          </a:bodyPr>
          <a:lstStyle/>
          <a:p>
            <a:pPr algn="ctr">
              <a:spcAft>
                <a:spcPts val="600"/>
              </a:spcAft>
            </a:pPr>
            <a:r>
              <a:rPr lang="en-US" sz="1600" dirty="0" smtClean="0">
                <a:solidFill>
                  <a:schemeClr val="bg1"/>
                </a:solidFill>
                <a:cs typeface="Segoe Light"/>
              </a:rPr>
              <a:t>Countdown to refresh dashboard</a:t>
            </a:r>
            <a:endParaRPr lang="en-US" sz="1600" dirty="0" smtClean="0">
              <a:solidFill>
                <a:schemeClr val="tx2"/>
              </a:solidFill>
              <a:cs typeface="Segoe Light"/>
            </a:endParaRPr>
          </a:p>
        </p:txBody>
      </p:sp>
      <p:sp>
        <p:nvSpPr>
          <p:cNvPr id="9" name="TextBox 8"/>
          <p:cNvSpPr txBox="1"/>
          <p:nvPr/>
        </p:nvSpPr>
        <p:spPr>
          <a:xfrm>
            <a:off x="3962399" y="4611447"/>
            <a:ext cx="4498110" cy="476071"/>
          </a:xfrm>
          <a:prstGeom prst="roundRect">
            <a:avLst>
              <a:gd name="adj" fmla="val 50000"/>
            </a:avLst>
          </a:prstGeom>
          <a:solidFill>
            <a:srgbClr val="000000">
              <a:alpha val="25098"/>
            </a:srgbClr>
          </a:solidFill>
          <a:ln>
            <a:solidFill>
              <a:schemeClr val="bg1">
                <a:lumMod val="50000"/>
              </a:schemeClr>
            </a:solidFill>
          </a:ln>
        </p:spPr>
        <p:txBody>
          <a:bodyPr wrap="square" rtlCol="0">
            <a:spAutoFit/>
          </a:bodyPr>
          <a:lstStyle/>
          <a:p>
            <a:pPr algn="ctr">
              <a:spcAft>
                <a:spcPts val="600"/>
              </a:spcAft>
            </a:pPr>
            <a:r>
              <a:rPr lang="en-US" sz="1600" dirty="0" smtClean="0">
                <a:solidFill>
                  <a:schemeClr val="bg1"/>
                </a:solidFill>
                <a:cs typeface="Segoe Light"/>
              </a:rPr>
              <a:t>Automatically refreshes every 10 seconds</a:t>
            </a:r>
            <a:endParaRPr lang="en-US" sz="1600" dirty="0" smtClean="0">
              <a:solidFill>
                <a:schemeClr val="tx2"/>
              </a:solidFill>
              <a:cs typeface="Segoe Light"/>
            </a:endParaRPr>
          </a:p>
        </p:txBody>
      </p:sp>
      <p:sp>
        <p:nvSpPr>
          <p:cNvPr id="3" name="Rectangle 2"/>
          <p:cNvSpPr/>
          <p:nvPr/>
        </p:nvSpPr>
        <p:spPr>
          <a:xfrm>
            <a:off x="988541" y="2920410"/>
            <a:ext cx="510745" cy="317060"/>
          </a:xfrm>
          <a:prstGeom prst="rect">
            <a:avLst/>
          </a:prstGeom>
          <a:solidFill>
            <a:srgbClr val="39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988541" y="2920410"/>
            <a:ext cx="609600" cy="307777"/>
          </a:xfrm>
          <a:prstGeom prst="rect">
            <a:avLst/>
          </a:prstGeom>
          <a:noFill/>
        </p:spPr>
        <p:txBody>
          <a:bodyPr wrap="square" rtlCol="0">
            <a:spAutoFit/>
          </a:bodyPr>
          <a:lstStyle/>
          <a:p>
            <a:pPr>
              <a:spcAft>
                <a:spcPts val="600"/>
              </a:spcAft>
            </a:pPr>
            <a:r>
              <a:rPr lang="en-US" sz="1400" dirty="0" smtClean="0">
                <a:solidFill>
                  <a:schemeClr val="bg1"/>
                </a:solidFill>
                <a:cs typeface="Segoe Light"/>
              </a:rPr>
              <a:t>Multi</a:t>
            </a:r>
          </a:p>
        </p:txBody>
      </p:sp>
      <p:sp>
        <p:nvSpPr>
          <p:cNvPr id="10" name="Rectangle 9"/>
          <p:cNvSpPr/>
          <p:nvPr/>
        </p:nvSpPr>
        <p:spPr>
          <a:xfrm>
            <a:off x="11401168" y="2971325"/>
            <a:ext cx="230660" cy="205946"/>
          </a:xfrm>
          <a:prstGeom prst="rect">
            <a:avLst/>
          </a:prstGeom>
          <a:solidFill>
            <a:srgbClr val="393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42358" y="2929693"/>
            <a:ext cx="304800" cy="307777"/>
          </a:xfrm>
          <a:prstGeom prst="rect">
            <a:avLst/>
          </a:prstGeom>
          <a:noFill/>
        </p:spPr>
        <p:txBody>
          <a:bodyPr wrap="square" rtlCol="0">
            <a:spAutoFit/>
          </a:bodyPr>
          <a:lstStyle/>
          <a:p>
            <a:pPr>
              <a:spcAft>
                <a:spcPts val="600"/>
              </a:spcAft>
            </a:pPr>
            <a:r>
              <a:rPr lang="en-US" sz="1400" dirty="0" smtClean="0">
                <a:solidFill>
                  <a:schemeClr val="bg1"/>
                </a:solidFill>
                <a:cs typeface="Segoe Light"/>
              </a:rPr>
              <a:t>5</a:t>
            </a:r>
          </a:p>
        </p:txBody>
      </p:sp>
    </p:spTree>
    <p:extLst>
      <p:ext uri="{BB962C8B-B14F-4D97-AF65-F5344CB8AC3E}">
        <p14:creationId xmlns:p14="http://schemas.microsoft.com/office/powerpoint/2010/main" val="18465443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par>
                                <p:cTn id="15" presetID="10" presetClass="entr" presetSubtype="0" fill="hold" grpId="0" nodeType="withEffect">
                                  <p:stCondLst>
                                    <p:cond delay="8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Free-Flow Reports</a:t>
            </a:r>
            <a:endParaRPr lang="en-US" dirty="0"/>
          </a:p>
        </p:txBody>
      </p:sp>
      <p:sp>
        <p:nvSpPr>
          <p:cNvPr id="3" name="Content Placeholder 2"/>
          <p:cNvSpPr>
            <a:spLocks noGrp="1"/>
          </p:cNvSpPr>
          <p:nvPr>
            <p:ph idx="1"/>
          </p:nvPr>
        </p:nvSpPr>
        <p:spPr>
          <a:xfrm>
            <a:off x="446257" y="1600201"/>
            <a:ext cx="9510544" cy="4411188"/>
          </a:xfrm>
        </p:spPr>
        <p:txBody>
          <a:bodyPr/>
          <a:lstStyle/>
          <a:p>
            <a:r>
              <a:rPr lang="en-US" dirty="0" smtClean="0"/>
              <a:t>Present violation information by parking zone</a:t>
            </a:r>
          </a:p>
          <a:p>
            <a:r>
              <a:rPr lang="en-US" dirty="0" smtClean="0"/>
              <a:t>Three types of violations:</a:t>
            </a:r>
          </a:p>
          <a:p>
            <a:pPr lvl="2">
              <a:spcAft>
                <a:spcPts val="1200"/>
              </a:spcAft>
            </a:pPr>
            <a:r>
              <a:rPr lang="en-US" b="1" dirty="0" smtClean="0"/>
              <a:t>In-Lot</a:t>
            </a:r>
            <a:r>
              <a:rPr lang="en-US" dirty="0" smtClean="0"/>
              <a:t> (formerly “Unconfirmed”): </a:t>
            </a:r>
            <a:r>
              <a:rPr lang="en-US" dirty="0"/>
              <a:t>Vehicle that has either stayed past the convenience </a:t>
            </a:r>
            <a:r>
              <a:rPr lang="en-US" dirty="0" smtClean="0"/>
              <a:t>time without paying or the grace period after having paid </a:t>
            </a:r>
            <a:r>
              <a:rPr lang="en-US" u="sng" dirty="0" smtClean="0"/>
              <a:t>but has not left yet</a:t>
            </a:r>
            <a:r>
              <a:rPr lang="en-US" dirty="0" smtClean="0"/>
              <a:t>. Can be exported as .csv file for in-lot enforcement.</a:t>
            </a:r>
          </a:p>
          <a:p>
            <a:pPr lvl="2">
              <a:spcAft>
                <a:spcPts val="1200"/>
              </a:spcAft>
            </a:pPr>
            <a:r>
              <a:rPr lang="en-US" b="1" dirty="0" smtClean="0"/>
              <a:t>Exited</a:t>
            </a:r>
            <a:r>
              <a:rPr lang="en-US" dirty="0" smtClean="0"/>
              <a:t> (formerly “Confirmed”): Vehicle that was an in-lot violation and </a:t>
            </a:r>
            <a:r>
              <a:rPr lang="en-US" u="sng" dirty="0" smtClean="0"/>
              <a:t>has exited the lot</a:t>
            </a:r>
            <a:r>
              <a:rPr lang="en-US" dirty="0" smtClean="0"/>
              <a:t>. Can be exported as .xml file for mail-in ticketing.</a:t>
            </a:r>
          </a:p>
          <a:p>
            <a:pPr lvl="2">
              <a:spcAft>
                <a:spcPts val="1200"/>
              </a:spcAft>
            </a:pPr>
            <a:r>
              <a:rPr lang="en-US" b="1" dirty="0" smtClean="0"/>
              <a:t>Unknown Vehicle</a:t>
            </a:r>
            <a:r>
              <a:rPr lang="en-US" dirty="0" smtClean="0"/>
              <a:t>: Vehicle that has exited the lot but </a:t>
            </a:r>
            <a:r>
              <a:rPr lang="en-US" u="sng" dirty="0" smtClean="0"/>
              <a:t>was not read</a:t>
            </a:r>
            <a:r>
              <a:rPr lang="en-US" dirty="0" smtClean="0"/>
              <a:t> upon entry.</a:t>
            </a:r>
            <a:endParaRPr lang="en-US" dirty="0"/>
          </a:p>
        </p:txBody>
      </p:sp>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17</a:t>
            </a:fld>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Tree>
    <p:extLst>
      <p:ext uri="{BB962C8B-B14F-4D97-AF65-F5344CB8AC3E}">
        <p14:creationId xmlns:p14="http://schemas.microsoft.com/office/powerpoint/2010/main" val="1746660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18</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p:cNvGrpSpPr/>
          <p:nvPr/>
        </p:nvGrpSpPr>
        <p:grpSpPr>
          <a:xfrm>
            <a:off x="139494" y="424873"/>
            <a:ext cx="1246909" cy="3205018"/>
            <a:chOff x="139494" y="424873"/>
            <a:chExt cx="1246909" cy="3205018"/>
          </a:xfrm>
        </p:grpSpPr>
        <p:sp>
          <p:nvSpPr>
            <p:cNvPr id="7" name="Oval 6"/>
            <p:cNvSpPr/>
            <p:nvPr/>
          </p:nvSpPr>
          <p:spPr>
            <a:xfrm>
              <a:off x="139494" y="424873"/>
              <a:ext cx="1246909" cy="1043709"/>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a:stCxn id="7" idx="4"/>
            </p:cNvCxnSpPr>
            <p:nvPr/>
          </p:nvCxnSpPr>
          <p:spPr>
            <a:xfrm>
              <a:off x="762949" y="1468582"/>
              <a:ext cx="292317" cy="2161309"/>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 name="TextBox 9"/>
          <p:cNvSpPr txBox="1"/>
          <p:nvPr/>
        </p:nvSpPr>
        <p:spPr>
          <a:xfrm>
            <a:off x="139494" y="3629891"/>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Select which violations to show</a:t>
            </a:r>
          </a:p>
        </p:txBody>
      </p:sp>
      <p:sp>
        <p:nvSpPr>
          <p:cNvPr id="11" name="TextBox 10"/>
          <p:cNvSpPr txBox="1"/>
          <p:nvPr/>
        </p:nvSpPr>
        <p:spPr>
          <a:xfrm>
            <a:off x="139494" y="4168499"/>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Select parking zones to include</a:t>
            </a:r>
          </a:p>
        </p:txBody>
      </p:sp>
      <p:grpSp>
        <p:nvGrpSpPr>
          <p:cNvPr id="16" name="Group 15"/>
          <p:cNvGrpSpPr/>
          <p:nvPr/>
        </p:nvGrpSpPr>
        <p:grpSpPr>
          <a:xfrm>
            <a:off x="0" y="1384136"/>
            <a:ext cx="2789382" cy="2784363"/>
            <a:chOff x="0" y="1384136"/>
            <a:chExt cx="2789382" cy="2784363"/>
          </a:xfrm>
        </p:grpSpPr>
        <p:sp>
          <p:nvSpPr>
            <p:cNvPr id="12" name="Oval 11"/>
            <p:cNvSpPr/>
            <p:nvPr/>
          </p:nvSpPr>
          <p:spPr>
            <a:xfrm>
              <a:off x="0" y="1384136"/>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a:endCxn id="11" idx="0"/>
            </p:cNvCxnSpPr>
            <p:nvPr/>
          </p:nvCxnSpPr>
          <p:spPr>
            <a:xfrm>
              <a:off x="1360066" y="2179782"/>
              <a:ext cx="62809" cy="198871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8288" y="1931053"/>
            <a:ext cx="2789382" cy="2770256"/>
            <a:chOff x="-8288" y="1931053"/>
            <a:chExt cx="2789382" cy="2770256"/>
          </a:xfrm>
        </p:grpSpPr>
        <p:sp>
          <p:nvSpPr>
            <p:cNvPr id="17" name="Oval 16"/>
            <p:cNvSpPr/>
            <p:nvPr/>
          </p:nvSpPr>
          <p:spPr>
            <a:xfrm>
              <a:off x="-8288" y="1931053"/>
              <a:ext cx="2789382" cy="169883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flipH="1">
              <a:off x="1063554" y="3629890"/>
              <a:ext cx="198155" cy="1071419"/>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139494" y="4701309"/>
            <a:ext cx="2566761"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Specify plate number and time</a:t>
            </a:r>
          </a:p>
        </p:txBody>
      </p:sp>
      <p:sp>
        <p:nvSpPr>
          <p:cNvPr id="21" name="TextBox 20"/>
          <p:cNvSpPr txBox="1"/>
          <p:nvPr/>
        </p:nvSpPr>
        <p:spPr>
          <a:xfrm>
            <a:off x="7801058" y="5090822"/>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Unknown Vehicle violation has a read only on exit</a:t>
            </a:r>
          </a:p>
        </p:txBody>
      </p:sp>
      <p:grpSp>
        <p:nvGrpSpPr>
          <p:cNvPr id="35" name="Group 34"/>
          <p:cNvGrpSpPr/>
          <p:nvPr/>
        </p:nvGrpSpPr>
        <p:grpSpPr>
          <a:xfrm>
            <a:off x="2623364" y="2759698"/>
            <a:ext cx="7197674" cy="2331124"/>
            <a:chOff x="2623364" y="2759698"/>
            <a:chExt cx="7197674" cy="2331124"/>
          </a:xfrm>
        </p:grpSpPr>
        <p:sp>
          <p:nvSpPr>
            <p:cNvPr id="22" name="Oval 21"/>
            <p:cNvSpPr/>
            <p:nvPr/>
          </p:nvSpPr>
          <p:spPr>
            <a:xfrm>
              <a:off x="2623364" y="2759698"/>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stCxn id="22" idx="6"/>
              <a:endCxn id="21" idx="0"/>
            </p:cNvCxnSpPr>
            <p:nvPr/>
          </p:nvCxnSpPr>
          <p:spPr>
            <a:xfrm>
              <a:off x="5412746" y="3157521"/>
              <a:ext cx="4408292" cy="1933301"/>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7801058" y="5584898"/>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In-lot violation has a read only on entry</a:t>
            </a:r>
          </a:p>
        </p:txBody>
      </p:sp>
      <p:sp>
        <p:nvSpPr>
          <p:cNvPr id="29" name="TextBox 28"/>
          <p:cNvSpPr txBox="1"/>
          <p:nvPr/>
        </p:nvSpPr>
        <p:spPr>
          <a:xfrm>
            <a:off x="7801058" y="6078974"/>
            <a:ext cx="4039960"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solidFill>
                  <a:schemeClr val="bg1"/>
                </a:solidFill>
                <a:cs typeface="Segoe Light"/>
              </a:rPr>
              <a:t>Exited violation has reads for both entry and exit</a:t>
            </a:r>
          </a:p>
        </p:txBody>
      </p:sp>
      <p:grpSp>
        <p:nvGrpSpPr>
          <p:cNvPr id="36" name="Group 35"/>
          <p:cNvGrpSpPr/>
          <p:nvPr/>
        </p:nvGrpSpPr>
        <p:grpSpPr>
          <a:xfrm>
            <a:off x="7031656" y="2798284"/>
            <a:ext cx="2864221" cy="2786614"/>
            <a:chOff x="7031656" y="2798284"/>
            <a:chExt cx="2864221" cy="2786614"/>
          </a:xfrm>
        </p:grpSpPr>
        <p:sp>
          <p:nvSpPr>
            <p:cNvPr id="23" name="Oval 22"/>
            <p:cNvSpPr/>
            <p:nvPr/>
          </p:nvSpPr>
          <p:spPr>
            <a:xfrm>
              <a:off x="7031656" y="2798284"/>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p:cNvCxnSpPr>
              <a:stCxn id="23" idx="4"/>
            </p:cNvCxnSpPr>
            <p:nvPr/>
          </p:nvCxnSpPr>
          <p:spPr>
            <a:xfrm>
              <a:off x="8426347" y="3593930"/>
              <a:ext cx="1469530" cy="1990968"/>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2616210" y="4498242"/>
            <a:ext cx="7279667" cy="1559230"/>
            <a:chOff x="2616210" y="4498242"/>
            <a:chExt cx="7279667" cy="1559230"/>
          </a:xfrm>
        </p:grpSpPr>
        <p:sp>
          <p:nvSpPr>
            <p:cNvPr id="24" name="Oval 23"/>
            <p:cNvSpPr/>
            <p:nvPr/>
          </p:nvSpPr>
          <p:spPr>
            <a:xfrm>
              <a:off x="2616210" y="4498242"/>
              <a:ext cx="2789382" cy="79564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a:stCxn id="24" idx="6"/>
            </p:cNvCxnSpPr>
            <p:nvPr/>
          </p:nvCxnSpPr>
          <p:spPr>
            <a:xfrm>
              <a:off x="5405592" y="4896065"/>
              <a:ext cx="4490285" cy="1161407"/>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90397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3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20" grpId="0" animBg="1"/>
      <p:bldP spid="20" grpId="1" animBg="1"/>
      <p:bldP spid="21" grpId="0" animBg="1"/>
      <p:bldP spid="21" grpId="1" animBg="1"/>
      <p:bldP spid="28" grpId="0" animBg="1"/>
      <p:bldP spid="28" grpId="1"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Free-Flow Inventory</a:t>
            </a:r>
            <a:endParaRPr lang="en-US" dirty="0"/>
          </a:p>
        </p:txBody>
      </p:sp>
      <p:sp>
        <p:nvSpPr>
          <p:cNvPr id="3" name="Content Placeholder 2"/>
          <p:cNvSpPr>
            <a:spLocks noGrp="1"/>
          </p:cNvSpPr>
          <p:nvPr>
            <p:ph idx="1"/>
          </p:nvPr>
        </p:nvSpPr>
        <p:spPr>
          <a:xfrm>
            <a:off x="6388108" y="1630734"/>
            <a:ext cx="5501961" cy="4437556"/>
          </a:xfrm>
        </p:spPr>
        <p:txBody>
          <a:bodyPr/>
          <a:lstStyle/>
          <a:p>
            <a:r>
              <a:rPr lang="en-US" dirty="0" smtClean="0">
                <a:solidFill>
                  <a:schemeClr val="bg1"/>
                </a:solidFill>
              </a:rPr>
              <a:t>New Task</a:t>
            </a:r>
          </a:p>
          <a:p>
            <a:r>
              <a:rPr lang="en-US" dirty="0" smtClean="0">
                <a:solidFill>
                  <a:schemeClr val="bg1"/>
                </a:solidFill>
              </a:rPr>
              <a:t>Inventory snapshot per parking zone for any time within the database</a:t>
            </a:r>
          </a:p>
          <a:p>
            <a:r>
              <a:rPr lang="en-US" dirty="0" smtClean="0"/>
              <a:t>Filters:</a:t>
            </a:r>
          </a:p>
        </p:txBody>
      </p:sp>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19</a:t>
            </a:fld>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588" y="572401"/>
            <a:ext cx="731520" cy="731520"/>
          </a:xfrm>
          <a:prstGeom prst="rect">
            <a:avLst/>
          </a:prstGeom>
        </p:spPr>
      </p:pic>
      <p:sp>
        <p:nvSpPr>
          <p:cNvPr id="9" name="Content Placeholder 2"/>
          <p:cNvSpPr txBox="1">
            <a:spLocks/>
          </p:cNvSpPr>
          <p:nvPr/>
        </p:nvSpPr>
        <p:spPr>
          <a:xfrm>
            <a:off x="598657" y="1752601"/>
            <a:ext cx="5501961" cy="4411188"/>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smtClean="0"/>
              <a:t>Inventory snapshot per parking zone for any time within the database retention period.</a:t>
            </a:r>
          </a:p>
          <a:p>
            <a:r>
              <a:rPr lang="en-US" dirty="0" smtClean="0"/>
              <a:t>Columns:</a:t>
            </a:r>
          </a:p>
        </p:txBody>
      </p:sp>
      <p:graphicFrame>
        <p:nvGraphicFramePr>
          <p:cNvPr id="6" name="Table 5"/>
          <p:cNvGraphicFramePr>
            <a:graphicFrameLocks noGrp="1"/>
          </p:cNvGraphicFramePr>
          <p:nvPr>
            <p:extLst>
              <p:ext uri="{D42A27DB-BD31-4B8C-83A1-F6EECF244321}">
                <p14:modId xmlns:p14="http://schemas.microsoft.com/office/powerpoint/2010/main" val="2630610715"/>
              </p:ext>
            </p:extLst>
          </p:nvPr>
        </p:nvGraphicFramePr>
        <p:xfrm>
          <a:off x="-276607" y="3565493"/>
          <a:ext cx="5933195" cy="1632833"/>
        </p:xfrm>
        <a:graphic>
          <a:graphicData uri="http://schemas.openxmlformats.org/drawingml/2006/table">
            <a:tbl>
              <a:tblPr firstRow="1" bandRow="1">
                <a:tableStyleId>{5C22544A-7EE6-4342-B048-85BDC9FD1C3A}</a:tableStyleId>
              </a:tblPr>
              <a:tblGrid>
                <a:gridCol w="2906038"/>
                <a:gridCol w="3027157"/>
              </a:tblGrid>
              <a:tr h="1632833">
                <a:tc>
                  <a:txBody>
                    <a:bodyPr/>
                    <a:lstStyle/>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Context image</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Device</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Duration of stay</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Plate image</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Plate number</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Plate state</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Timestamp</a:t>
                      </a:r>
                    </a:p>
                    <a:p>
                      <a:pPr marL="1219170" marR="0" lvl="2" indent="0" algn="l" defTabSz="609585"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b="1" kern="1200" baseline="0" noProof="0" dirty="0" smtClean="0">
                          <a:solidFill>
                            <a:schemeClr val="tx2"/>
                          </a:solidFill>
                          <a:latin typeface="+mn-lt"/>
                          <a:ea typeface="+mn-ea"/>
                          <a:cs typeface="Segoe Light"/>
                        </a:rPr>
                        <a:t>Unit</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79368999"/>
              </p:ext>
            </p:extLst>
          </p:nvPr>
        </p:nvGraphicFramePr>
        <p:xfrm>
          <a:off x="5430842" y="3526926"/>
          <a:ext cx="5933195" cy="1632833"/>
        </p:xfrm>
        <a:graphic>
          <a:graphicData uri="http://schemas.openxmlformats.org/drawingml/2006/table">
            <a:tbl>
              <a:tblPr firstRow="1" bandRow="1">
                <a:tableStyleId>{5C22544A-7EE6-4342-B048-85BDC9FD1C3A}</a:tableStyleId>
              </a:tblPr>
              <a:tblGrid>
                <a:gridCol w="3837225"/>
                <a:gridCol w="2095970"/>
              </a:tblGrid>
              <a:tr h="1632833">
                <a:tc>
                  <a:txBody>
                    <a:bodyPr/>
                    <a:lstStyle/>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Minimum duration of stay</a:t>
                      </a:r>
                    </a:p>
                    <a:p>
                      <a:pPr marL="1219170" lvl="2" indent="0" algn="l">
                        <a:spcAft>
                          <a:spcPts val="1200"/>
                        </a:spcAft>
                        <a:buFont typeface="Arial" panose="020B0604020202020204" pitchFamily="34" charset="0"/>
                        <a:buNone/>
                      </a:pPr>
                      <a:r>
                        <a:rPr lang="en-US" sz="1200" b="1" kern="1200" baseline="0" dirty="0" smtClean="0">
                          <a:solidFill>
                            <a:schemeClr val="tx2"/>
                          </a:solidFill>
                          <a:latin typeface="+mn-lt"/>
                          <a:ea typeface="+mn-ea"/>
                          <a:cs typeface="Segoe Light"/>
                        </a:rPr>
                        <a:t>Plate number</a:t>
                      </a:r>
                    </a:p>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 typeface="Arial" panose="020B0604020202020204" pitchFamily="34" charset="0"/>
                        <a:buNone/>
                      </a:pPr>
                      <a:endParaRPr lang="en-US" sz="1200" b="1" kern="1200" baseline="0" dirty="0">
                        <a:solidFill>
                          <a:schemeClr val="tx2"/>
                        </a:solidFill>
                        <a:latin typeface="+mn-lt"/>
                        <a:ea typeface="+mn-ea"/>
                        <a:cs typeface="Segoe 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601556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AutoVu™ Free-Flow</a:t>
            </a:r>
            <a:endParaRPr lang="en-US" sz="2667" dirty="0"/>
          </a:p>
        </p:txBody>
      </p:sp>
      <p:sp>
        <p:nvSpPr>
          <p:cNvPr id="5" name="Text Placeholder 4"/>
          <p:cNvSpPr>
            <a:spLocks noGrp="1"/>
          </p:cNvSpPr>
          <p:nvPr>
            <p:ph type="body" sz="quarter" idx="13"/>
          </p:nvPr>
        </p:nvSpPr>
        <p:spPr/>
        <p:txBody>
          <a:bodyPr/>
          <a:lstStyle/>
          <a:p>
            <a:r>
              <a:rPr lang="en-US" dirty="0" smtClean="0">
                <a:latin typeface="Segoe UI Light" panose="020B0502040204020203" pitchFamily="34" charset="0"/>
                <a:cs typeface="Segoe UI Light" panose="020B0502040204020203" pitchFamily="34" charset="0"/>
              </a:rPr>
              <a:t>Launch webinar</a:t>
            </a:r>
          </a:p>
          <a:p>
            <a:pPr lvl="0">
              <a:lnSpc>
                <a:spcPct val="90000"/>
              </a:lnSpc>
            </a:pPr>
            <a:r>
              <a:rPr lang="en-US" sz="1600" b="0" cap="none" dirty="0" smtClean="0">
                <a:solidFill>
                  <a:srgbClr val="0073B0"/>
                </a:solidFill>
                <a:latin typeface="Segoe UI Light" panose="020B0502040204020203" pitchFamily="34" charset="0"/>
                <a:cs typeface="Segoe UI Light" panose="020B0502040204020203" pitchFamily="34" charset="0"/>
              </a:rPr>
              <a:t>November, </a:t>
            </a:r>
            <a:r>
              <a:rPr lang="en-US" sz="1600" b="0" cap="none" dirty="0">
                <a:solidFill>
                  <a:srgbClr val="0073B0"/>
                </a:solidFill>
                <a:latin typeface="Segoe UI Light" panose="020B0502040204020203" pitchFamily="34" charset="0"/>
                <a:cs typeface="Segoe UI Light" panose="020B0502040204020203" pitchFamily="34" charset="0"/>
              </a:rPr>
              <a:t>2015</a:t>
            </a:r>
          </a:p>
          <a:p>
            <a:endParaRPr lang="en-US" dirty="0"/>
          </a:p>
        </p:txBody>
      </p:sp>
      <p:sp>
        <p:nvSpPr>
          <p:cNvPr id="7" name="Footer Placeholder 6"/>
          <p:cNvSpPr>
            <a:spLocks noGrp="1"/>
          </p:cNvSpPr>
          <p:nvPr>
            <p:ph type="ftr" sz="quarter" idx="11"/>
          </p:nvPr>
        </p:nvSpPr>
        <p:spPr/>
        <p:txBody>
          <a:bodyPr/>
          <a:lstStyle/>
          <a:p>
            <a:r>
              <a:rPr lang="fr-FR" smtClean="0"/>
              <a:t>│   COMPANY CONFIDENTIAL  </a:t>
            </a:r>
            <a:endParaRPr lang="en-CA" dirty="0"/>
          </a:p>
        </p:txBody>
      </p:sp>
      <p:sp>
        <p:nvSpPr>
          <p:cNvPr id="4" name="Subtitle 3"/>
          <p:cNvSpPr>
            <a:spLocks noGrp="1"/>
          </p:cNvSpPr>
          <p:nvPr>
            <p:ph type="subTitle" idx="1"/>
          </p:nvPr>
        </p:nvSpPr>
        <p:spPr>
          <a:xfrm>
            <a:off x="451105" y="4202911"/>
            <a:ext cx="5855369" cy="1877328"/>
          </a:xfrm>
        </p:spPr>
        <p:txBody>
          <a:bodyPr/>
          <a:lstStyle/>
          <a:p>
            <a:r>
              <a:rPr lang="en-US" dirty="0">
                <a:solidFill>
                  <a:srgbClr val="0073B0"/>
                </a:solidFill>
                <a:latin typeface="+mj-lt"/>
                <a:ea typeface="+mj-ea"/>
                <a:cs typeface="Segoe Light"/>
              </a:rPr>
              <a:t>Charles Pitman</a:t>
            </a:r>
            <a:r>
              <a:rPr lang="en-US" dirty="0"/>
              <a:t/>
            </a:r>
            <a:br>
              <a:rPr lang="en-US" dirty="0"/>
            </a:br>
            <a:r>
              <a:rPr lang="en-US" sz="1600" b="0" dirty="0">
                <a:solidFill>
                  <a:srgbClr val="717272"/>
                </a:solidFill>
                <a:latin typeface="Segoe UI Light" panose="020B0502040204020203" pitchFamily="34" charset="0"/>
                <a:cs typeface="Segoe UI Light" panose="020B0502040204020203" pitchFamily="34" charset="0"/>
              </a:rPr>
              <a:t>Product Marketing Manager</a:t>
            </a:r>
            <a:r>
              <a:rPr lang="en-US" sz="2400" b="0" dirty="0">
                <a:solidFill>
                  <a:srgbClr val="717272"/>
                </a:solidFill>
              </a:rPr>
              <a:t/>
            </a:r>
            <a:br>
              <a:rPr lang="en-US" sz="2400" b="0" dirty="0">
                <a:solidFill>
                  <a:srgbClr val="717272"/>
                </a:solidFill>
              </a:rPr>
            </a:br>
            <a:r>
              <a:rPr lang="en-US" b="0" dirty="0">
                <a:solidFill>
                  <a:srgbClr val="717272"/>
                </a:solidFill>
              </a:rPr>
              <a:t/>
            </a:r>
            <a:br>
              <a:rPr lang="en-US" b="0" dirty="0">
                <a:solidFill>
                  <a:srgbClr val="717272"/>
                </a:solidFill>
              </a:rPr>
            </a:br>
            <a:r>
              <a:rPr lang="en-US" dirty="0" smtClean="0">
                <a:solidFill>
                  <a:srgbClr val="0073B0"/>
                </a:solidFill>
                <a:latin typeface="+mj-lt"/>
                <a:ea typeface="+mj-ea"/>
                <a:cs typeface="Segoe Light"/>
              </a:rPr>
              <a:t>Chris Yigit</a:t>
            </a:r>
            <a:r>
              <a:rPr lang="en-US" dirty="0"/>
              <a:t/>
            </a:r>
            <a:br>
              <a:rPr lang="en-US" dirty="0"/>
            </a:br>
            <a:r>
              <a:rPr lang="en-US" sz="1600" b="0" dirty="0" smtClean="0">
                <a:solidFill>
                  <a:srgbClr val="717272"/>
                </a:solidFill>
                <a:latin typeface="Segoe UI Light" panose="020B0502040204020203" pitchFamily="34" charset="0"/>
                <a:cs typeface="Segoe UI Light" panose="020B0502040204020203" pitchFamily="34" charset="0"/>
              </a:rPr>
              <a:t>Business Development Manager</a:t>
            </a:r>
            <a:endParaRPr lang="en-US" sz="1600" b="0" dirty="0">
              <a:solidFill>
                <a:srgbClr val="717272"/>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4742521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20</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80673" y="3261952"/>
            <a:ext cx="2516345" cy="649188"/>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Select time for snapshot of lot occupancy.</a:t>
            </a:r>
          </a:p>
        </p:txBody>
      </p:sp>
      <p:grpSp>
        <p:nvGrpSpPr>
          <p:cNvPr id="8" name="Group 7"/>
          <p:cNvGrpSpPr/>
          <p:nvPr/>
        </p:nvGrpSpPr>
        <p:grpSpPr>
          <a:xfrm>
            <a:off x="0" y="775855"/>
            <a:ext cx="2697018" cy="2486097"/>
            <a:chOff x="0" y="775855"/>
            <a:chExt cx="2697018" cy="2486097"/>
          </a:xfrm>
        </p:grpSpPr>
        <p:sp>
          <p:nvSpPr>
            <p:cNvPr id="9" name="Oval 8"/>
            <p:cNvSpPr/>
            <p:nvPr/>
          </p:nvSpPr>
          <p:spPr>
            <a:xfrm>
              <a:off x="0" y="775855"/>
              <a:ext cx="2697018" cy="193963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a:stCxn id="9" idx="4"/>
              <a:endCxn id="7" idx="0"/>
            </p:cNvCxnSpPr>
            <p:nvPr/>
          </p:nvCxnSpPr>
          <p:spPr>
            <a:xfrm>
              <a:off x="1348509" y="2715490"/>
              <a:ext cx="90337" cy="546462"/>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15431" y="4800300"/>
            <a:ext cx="2756492" cy="389513"/>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Option of specifying plate number </a:t>
            </a:r>
          </a:p>
        </p:txBody>
      </p:sp>
      <p:grpSp>
        <p:nvGrpSpPr>
          <p:cNvPr id="23" name="Group 22"/>
          <p:cNvGrpSpPr/>
          <p:nvPr/>
        </p:nvGrpSpPr>
        <p:grpSpPr>
          <a:xfrm>
            <a:off x="-1" y="2423599"/>
            <a:ext cx="2697018" cy="2376701"/>
            <a:chOff x="0" y="1501853"/>
            <a:chExt cx="2697018" cy="2376701"/>
          </a:xfrm>
        </p:grpSpPr>
        <p:sp>
          <p:nvSpPr>
            <p:cNvPr id="24" name="Oval 23"/>
            <p:cNvSpPr/>
            <p:nvPr/>
          </p:nvSpPr>
          <p:spPr>
            <a:xfrm>
              <a:off x="0" y="1501853"/>
              <a:ext cx="2697018" cy="583781"/>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stCxn id="24" idx="4"/>
              <a:endCxn id="22" idx="0"/>
            </p:cNvCxnSpPr>
            <p:nvPr/>
          </p:nvCxnSpPr>
          <p:spPr>
            <a:xfrm>
              <a:off x="1348509" y="2085634"/>
              <a:ext cx="45169" cy="179292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543104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Free-Flow Activities</a:t>
            </a:r>
            <a:endParaRPr lang="en-US" dirty="0"/>
          </a:p>
        </p:txBody>
      </p:sp>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21</a:t>
            </a:fld>
            <a:endParaRPr lang="en-CA" dirty="0"/>
          </a:p>
        </p:txBody>
      </p:sp>
      <p:sp>
        <p:nvSpPr>
          <p:cNvPr id="9" name="Content Placeholder 2"/>
          <p:cNvSpPr txBox="1">
            <a:spLocks/>
          </p:cNvSpPr>
          <p:nvPr/>
        </p:nvSpPr>
        <p:spPr>
          <a:xfrm>
            <a:off x="598657" y="1752601"/>
            <a:ext cx="8295961" cy="4411188"/>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smtClean="0">
                <a:solidFill>
                  <a:srgbClr val="0073B0"/>
                </a:solidFill>
              </a:rPr>
              <a:t>New Task</a:t>
            </a:r>
          </a:p>
          <a:p>
            <a:r>
              <a:rPr lang="en-US" dirty="0" smtClean="0">
                <a:solidFill>
                  <a:srgbClr val="0073B0"/>
                </a:solidFill>
              </a:rPr>
              <a:t>Report of plugin activities within a specified time frame</a:t>
            </a:r>
          </a:p>
          <a:p>
            <a:r>
              <a:rPr lang="en-US" dirty="0" smtClean="0">
                <a:solidFill>
                  <a:srgbClr val="0073B0"/>
                </a:solidFill>
              </a:rPr>
              <a:t>Useful </a:t>
            </a:r>
            <a:r>
              <a:rPr lang="en-US" smtClean="0">
                <a:solidFill>
                  <a:srgbClr val="0073B0"/>
                </a:solidFill>
              </a:rPr>
              <a:t>for tracking </a:t>
            </a:r>
            <a:r>
              <a:rPr lang="en-US" dirty="0" smtClean="0">
                <a:solidFill>
                  <a:srgbClr val="0073B0"/>
                </a:solidFill>
              </a:rPr>
              <a:t>all activities related to a specific plate number, including lookups to Pay-by-Plate Sync permit providers.</a:t>
            </a:r>
          </a:p>
          <a:p>
            <a:r>
              <a:rPr lang="en-US" dirty="0" smtClean="0">
                <a:solidFill>
                  <a:srgbClr val="0073B0"/>
                </a:solidFill>
              </a:rPr>
              <a:t>Columns:</a:t>
            </a:r>
          </a:p>
          <a:p>
            <a:pPr lvl="2"/>
            <a:r>
              <a:rPr lang="en-US" sz="1800" dirty="0" smtClean="0">
                <a:solidFill>
                  <a:schemeClr val="bg1">
                    <a:lumMod val="50000"/>
                  </a:schemeClr>
                </a:solidFill>
              </a:rPr>
              <a:t>Timestamp</a:t>
            </a:r>
          </a:p>
          <a:p>
            <a:pPr lvl="2"/>
            <a:r>
              <a:rPr lang="en-US" sz="1800" dirty="0" smtClean="0">
                <a:solidFill>
                  <a:schemeClr val="bg1">
                    <a:lumMod val="50000"/>
                  </a:schemeClr>
                </a:solidFill>
              </a:rPr>
              <a:t>Parking zone</a:t>
            </a:r>
          </a:p>
          <a:p>
            <a:pPr lvl="2"/>
            <a:r>
              <a:rPr lang="en-US" sz="1800" dirty="0" smtClean="0">
                <a:solidFill>
                  <a:schemeClr val="bg1">
                    <a:lumMod val="50000"/>
                  </a:schemeClr>
                </a:solidFill>
              </a:rPr>
              <a:t>Plate number</a:t>
            </a:r>
          </a:p>
          <a:p>
            <a:pPr lvl="2"/>
            <a:r>
              <a:rPr lang="en-US" sz="1800" dirty="0" smtClean="0">
                <a:solidFill>
                  <a:schemeClr val="bg1">
                    <a:lumMod val="50000"/>
                  </a:schemeClr>
                </a:solidFill>
              </a:rPr>
              <a:t>Expiration</a:t>
            </a:r>
          </a:p>
          <a:p>
            <a:pPr lvl="2"/>
            <a:r>
              <a:rPr lang="en-US" sz="1800" dirty="0" smtClean="0">
                <a:solidFill>
                  <a:schemeClr val="bg1">
                    <a:lumMod val="50000"/>
                  </a:schemeClr>
                </a:solidFill>
              </a:rPr>
              <a:t>Activity Detail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770" y="572401"/>
            <a:ext cx="731520" cy="731520"/>
          </a:xfrm>
          <a:prstGeom prst="rect">
            <a:avLst/>
          </a:prstGeom>
        </p:spPr>
      </p:pic>
    </p:spTree>
    <p:extLst>
      <p:ext uri="{BB962C8B-B14F-4D97-AF65-F5344CB8AC3E}">
        <p14:creationId xmlns:p14="http://schemas.microsoft.com/office/powerpoint/2010/main" val="142193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par>
                                <p:cTn id="28" presetID="22" presetClass="entr" presetSubtype="8" fill="hold" nodeType="withEffect">
                                  <p:stCondLst>
                                    <p:cond delay="50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500"/>
                                        <p:tgtEl>
                                          <p:spTgt spid="9">
                                            <p:txEl>
                                              <p:pRg st="5" end="5"/>
                                            </p:txEl>
                                          </p:spTgt>
                                        </p:tgtEl>
                                      </p:cBhvr>
                                    </p:animEffect>
                                  </p:childTnLst>
                                </p:cTn>
                              </p:par>
                              <p:par>
                                <p:cTn id="31" presetID="22" presetClass="entr" presetSubtype="8" fill="hold" nodeType="withEffect">
                                  <p:stCondLst>
                                    <p:cond delay="100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left)">
                                      <p:cBhvr>
                                        <p:cTn id="33" dur="500"/>
                                        <p:tgtEl>
                                          <p:spTgt spid="9">
                                            <p:txEl>
                                              <p:pRg st="6" end="6"/>
                                            </p:txEl>
                                          </p:spTgt>
                                        </p:tgtEl>
                                      </p:cBhvr>
                                    </p:animEffect>
                                  </p:childTnLst>
                                </p:cTn>
                              </p:par>
                              <p:par>
                                <p:cTn id="34" presetID="22" presetClass="entr" presetSubtype="8" fill="hold" nodeType="withEffect">
                                  <p:stCondLst>
                                    <p:cond delay="150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wipe(left)">
                                      <p:cBhvr>
                                        <p:cTn id="36" dur="500"/>
                                        <p:tgtEl>
                                          <p:spTgt spid="9">
                                            <p:txEl>
                                              <p:pRg st="7" end="7"/>
                                            </p:txEl>
                                          </p:spTgt>
                                        </p:tgtEl>
                                      </p:cBhvr>
                                    </p:animEffect>
                                  </p:childTnLst>
                                </p:cTn>
                              </p:par>
                              <p:par>
                                <p:cTn id="37" presetID="22" presetClass="entr" presetSubtype="8" fill="hold" nodeType="withEffect">
                                  <p:stCondLst>
                                    <p:cond delay="200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wipe(left)">
                                      <p:cBhvr>
                                        <p:cTn id="3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dirty="0"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22</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6"/>
          <p:cNvSpPr/>
          <p:nvPr/>
        </p:nvSpPr>
        <p:spPr>
          <a:xfrm rot="156909">
            <a:off x="6203702" y="498764"/>
            <a:ext cx="868218" cy="2586181"/>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34984" y="3583490"/>
            <a:ext cx="2516345" cy="649188"/>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Can be set to cover a specific date or a time range </a:t>
            </a:r>
          </a:p>
        </p:txBody>
      </p:sp>
      <p:sp>
        <p:nvSpPr>
          <p:cNvPr id="9" name="Oval 8"/>
          <p:cNvSpPr/>
          <p:nvPr/>
        </p:nvSpPr>
        <p:spPr>
          <a:xfrm rot="5400000">
            <a:off x="744725" y="-295851"/>
            <a:ext cx="1496865" cy="3158837"/>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rot="5400000">
            <a:off x="1225841" y="-1044284"/>
            <a:ext cx="707156" cy="3158837"/>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stCxn id="10" idx="6"/>
            <a:endCxn id="15" idx="0"/>
          </p:cNvCxnSpPr>
          <p:nvPr/>
        </p:nvCxnSpPr>
        <p:spPr>
          <a:xfrm flipH="1">
            <a:off x="1493157" y="888713"/>
            <a:ext cx="86262" cy="3727206"/>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1493157" y="2032000"/>
            <a:ext cx="0" cy="1551490"/>
          </a:xfrm>
          <a:prstGeom prst="line">
            <a:avLst/>
          </a:prstGeom>
          <a:ln w="381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4984" y="4615919"/>
            <a:ext cx="2516345" cy="908864"/>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Can be narrowed to particular plates or partial plates </a:t>
            </a:r>
            <a:br>
              <a:rPr lang="en-US" sz="1200" dirty="0" smtClean="0">
                <a:cs typeface="Segoe Light"/>
              </a:rPr>
            </a:br>
            <a:r>
              <a:rPr lang="en-US" sz="1200" dirty="0" smtClean="0">
                <a:cs typeface="Segoe Light"/>
              </a:rPr>
              <a:t>to facilitate investigations</a:t>
            </a:r>
          </a:p>
        </p:txBody>
      </p:sp>
      <p:sp>
        <p:nvSpPr>
          <p:cNvPr id="19" name="TextBox 18"/>
          <p:cNvSpPr txBox="1"/>
          <p:nvPr/>
        </p:nvSpPr>
        <p:spPr>
          <a:xfrm>
            <a:off x="234984" y="2304583"/>
            <a:ext cx="2516345" cy="1168539"/>
          </a:xfrm>
          <a:prstGeom prst="roundRect">
            <a:avLst>
              <a:gd name="adj" fmla="val 50000"/>
            </a:avLst>
          </a:prstGeom>
          <a:solidFill>
            <a:srgbClr val="FFFFFF">
              <a:alpha val="20000"/>
            </a:srgbClr>
          </a:solidFill>
        </p:spPr>
        <p:txBody>
          <a:bodyPr wrap="square" rtlCol="0">
            <a:spAutoFit/>
          </a:bodyPr>
          <a:lstStyle/>
          <a:p>
            <a:pPr>
              <a:spcAft>
                <a:spcPts val="600"/>
              </a:spcAft>
            </a:pPr>
            <a:r>
              <a:rPr lang="en-US" sz="1200" dirty="0" smtClean="0">
                <a:cs typeface="Segoe Light"/>
              </a:rPr>
              <a:t>Provides a list of activities in the Free-Flow system, along with type of activity and details where available</a:t>
            </a:r>
          </a:p>
        </p:txBody>
      </p:sp>
    </p:spTree>
    <p:extLst>
      <p:ext uri="{BB962C8B-B14F-4D97-AF65-F5344CB8AC3E}">
        <p14:creationId xmlns:p14="http://schemas.microsoft.com/office/powerpoint/2010/main" val="4889681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3"/>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5" grpId="0"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104" y="245588"/>
            <a:ext cx="1978060" cy="1058333"/>
          </a:xfrm>
        </p:spPr>
        <p:txBody>
          <a:bodyPr/>
          <a:lstStyle/>
          <a:p>
            <a:r>
              <a:rPr lang="en-US" dirty="0" smtClean="0"/>
              <a:t>Benefits</a:t>
            </a:r>
            <a:endParaRPr lang="en-US" dirty="0"/>
          </a:p>
        </p:txBody>
      </p:sp>
      <p:sp>
        <p:nvSpPr>
          <p:cNvPr id="14" name="Content Placeholder 13"/>
          <p:cNvSpPr>
            <a:spLocks noGrp="1"/>
          </p:cNvSpPr>
          <p:nvPr>
            <p:ph idx="1"/>
          </p:nvPr>
        </p:nvSpPr>
        <p:spPr/>
        <p:txBody>
          <a:bodyPr/>
          <a:lstStyle/>
          <a:p>
            <a:endParaRPr lang="en-US" dirty="0"/>
          </a:p>
        </p:txBody>
      </p:sp>
      <p:sp>
        <p:nvSpPr>
          <p:cNvPr id="2" name="Footer Placeholder 1"/>
          <p:cNvSpPr>
            <a:spLocks noGrp="1"/>
          </p:cNvSpPr>
          <p:nvPr>
            <p:ph type="ftr" sz="quarter" idx="11"/>
          </p:nvPr>
        </p:nvSpPr>
        <p:spPr/>
        <p:txBody>
          <a:bodyPr/>
          <a:lstStyle/>
          <a:p>
            <a:r>
              <a:rPr lang="fr-FR" dirty="0" smtClean="0"/>
              <a:t>│   COMPANY CONFIDENTIAL  </a:t>
            </a:r>
            <a:endParaRPr lang="en-CA" dirty="0"/>
          </a:p>
        </p:txBody>
      </p:sp>
      <p:sp>
        <p:nvSpPr>
          <p:cNvPr id="3" name="Slide Number Placeholder 2"/>
          <p:cNvSpPr>
            <a:spLocks noGrp="1"/>
          </p:cNvSpPr>
          <p:nvPr>
            <p:ph type="sldNum" sz="quarter" idx="12"/>
          </p:nvPr>
        </p:nvSpPr>
        <p:spPr/>
        <p:txBody>
          <a:bodyPr/>
          <a:lstStyle/>
          <a:p>
            <a:fld id="{0B6352C0-A9CA-B545-A438-FD1342207464}" type="slidenum">
              <a:rPr lang="en-CA" smtClean="0"/>
              <a:pPr/>
              <a:t>23</a:t>
            </a:fld>
            <a:endParaRPr lang="en-CA" dirty="0"/>
          </a:p>
        </p:txBody>
      </p:sp>
      <p:sp>
        <p:nvSpPr>
          <p:cNvPr id="6" name="Rectangle 5"/>
          <p:cNvSpPr/>
          <p:nvPr/>
        </p:nvSpPr>
        <p:spPr>
          <a:xfrm>
            <a:off x="470632" y="1701800"/>
            <a:ext cx="345440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a:solidFill>
                  <a:prstClr val="white"/>
                </a:solidFill>
              </a:rPr>
              <a:t>Increased Efficiency</a:t>
            </a:r>
          </a:p>
        </p:txBody>
      </p:sp>
      <p:sp>
        <p:nvSpPr>
          <p:cNvPr id="7" name="Rectangle 6"/>
          <p:cNvSpPr/>
          <p:nvPr/>
        </p:nvSpPr>
        <p:spPr>
          <a:xfrm>
            <a:off x="4304910" y="1701800"/>
            <a:ext cx="3458724"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smtClean="0">
                <a:solidFill>
                  <a:prstClr val="white"/>
                </a:solidFill>
              </a:rPr>
              <a:t>Enforcement Tracking</a:t>
            </a:r>
            <a:endParaRPr lang="en-US" sz="2400" dirty="0">
              <a:solidFill>
                <a:prstClr val="white"/>
              </a:solidFill>
            </a:endParaRPr>
          </a:p>
        </p:txBody>
      </p:sp>
      <p:sp>
        <p:nvSpPr>
          <p:cNvPr id="8" name="Rectangle 7"/>
          <p:cNvSpPr/>
          <p:nvPr/>
        </p:nvSpPr>
        <p:spPr>
          <a:xfrm>
            <a:off x="8139192" y="1701800"/>
            <a:ext cx="345440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400" dirty="0">
                <a:solidFill>
                  <a:prstClr val="white"/>
                </a:solidFill>
              </a:rPr>
              <a:t>Scofflaw Alerts</a:t>
            </a:r>
          </a:p>
        </p:txBody>
      </p:sp>
      <p:sp>
        <p:nvSpPr>
          <p:cNvPr id="9" name="Rectangle 8"/>
          <p:cNvSpPr/>
          <p:nvPr/>
        </p:nvSpPr>
        <p:spPr>
          <a:xfrm>
            <a:off x="470632" y="2717800"/>
            <a:ext cx="3454400"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AutoVu Free-Flow lets you </a:t>
            </a:r>
            <a:r>
              <a:rPr lang="en-US" sz="1867" dirty="0" smtClean="0">
                <a:solidFill>
                  <a:prstClr val="white"/>
                </a:solidFill>
                <a:latin typeface="Segoe UI Light"/>
              </a:rPr>
              <a:t>know in real-time </a:t>
            </a:r>
            <a:r>
              <a:rPr lang="en-US" sz="1867" dirty="0">
                <a:solidFill>
                  <a:prstClr val="white"/>
                </a:solidFill>
                <a:latin typeface="Segoe UI Light"/>
              </a:rPr>
              <a:t>how many unenforced violations are present in each lot. Instead of following a pre-determined patrol route, officers can identify the lot with the most unenforced violations.</a:t>
            </a:r>
          </a:p>
        </p:txBody>
      </p:sp>
      <p:sp>
        <p:nvSpPr>
          <p:cNvPr id="10" name="Rectangle 9"/>
          <p:cNvSpPr/>
          <p:nvPr/>
        </p:nvSpPr>
        <p:spPr>
          <a:xfrm>
            <a:off x="4300590" y="2717800"/>
            <a:ext cx="3463045"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Parking managers can track enforcement efficiency over time by measuring the percentage of violations which result in tickets being issued.</a:t>
            </a:r>
          </a:p>
        </p:txBody>
      </p:sp>
      <p:sp>
        <p:nvSpPr>
          <p:cNvPr id="11" name="Rectangle 10"/>
          <p:cNvSpPr/>
          <p:nvPr/>
        </p:nvSpPr>
        <p:spPr>
          <a:xfrm>
            <a:off x="8139192" y="2717800"/>
            <a:ext cx="3454400" cy="2438400"/>
          </a:xfrm>
          <a:prstGeom prst="rect">
            <a:avLst/>
          </a:prstGeom>
          <a:solidFill>
            <a:srgbClr val="8CB8C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609585"/>
            <a:r>
              <a:rPr lang="en-US" sz="1867" dirty="0">
                <a:solidFill>
                  <a:prstClr val="white"/>
                </a:solidFill>
                <a:latin typeface="Segoe UI Light"/>
              </a:rPr>
              <a:t>With fixed ALPR cameras monitoring the entrance of each parking lot, the return of vehicles on a scofflaw list is automatically detected, and a notification can be issued to patrolling officers immediately.</a:t>
            </a:r>
          </a:p>
        </p:txBody>
      </p:sp>
      <p:sp>
        <p:nvSpPr>
          <p:cNvPr id="5" name="TextBox 4"/>
          <p:cNvSpPr txBox="1"/>
          <p:nvPr/>
        </p:nvSpPr>
        <p:spPr>
          <a:xfrm>
            <a:off x="3343564" y="745012"/>
            <a:ext cx="7352145" cy="523220"/>
          </a:xfrm>
          <a:prstGeom prst="rect">
            <a:avLst/>
          </a:prstGeom>
          <a:noFill/>
        </p:spPr>
        <p:txBody>
          <a:bodyPr wrap="square" rtlCol="0">
            <a:spAutoFit/>
          </a:bodyPr>
          <a:lstStyle/>
          <a:p>
            <a:pPr>
              <a:spcAft>
                <a:spcPts val="600"/>
              </a:spcAft>
            </a:pPr>
            <a:r>
              <a:rPr lang="en-US" sz="2800" dirty="0">
                <a:solidFill>
                  <a:srgbClr val="0073B0"/>
                </a:solidFill>
                <a:latin typeface="+mj-lt"/>
                <a:ea typeface="+mj-ea"/>
                <a:cs typeface="Segoe Light"/>
              </a:rPr>
              <a:t>Track Off-Street Parking Violations in Real-Time</a:t>
            </a:r>
          </a:p>
        </p:txBody>
      </p:sp>
    </p:spTree>
    <p:extLst>
      <p:ext uri="{BB962C8B-B14F-4D97-AF65-F5344CB8AC3E}">
        <p14:creationId xmlns:p14="http://schemas.microsoft.com/office/powerpoint/2010/main" val="338467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27848" y="6173129"/>
            <a:ext cx="1274618" cy="57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0855" y="-444674"/>
            <a:ext cx="8305800" cy="8305800"/>
          </a:xfrm>
          <a:prstGeom prst="rect">
            <a:avLst/>
          </a:prstGeom>
        </p:spPr>
      </p:pic>
      <p:sp>
        <p:nvSpPr>
          <p:cNvPr id="8" name="Freeform 7"/>
          <p:cNvSpPr/>
          <p:nvPr/>
        </p:nvSpPr>
        <p:spPr>
          <a:xfrm>
            <a:off x="9544050" y="2976563"/>
            <a:ext cx="314325" cy="247650"/>
          </a:xfrm>
          <a:custGeom>
            <a:avLst/>
            <a:gdLst>
              <a:gd name="connsiteX0" fmla="*/ 0 w 314325"/>
              <a:gd name="connsiteY0" fmla="*/ 0 h 247650"/>
              <a:gd name="connsiteX1" fmla="*/ 314325 w 314325"/>
              <a:gd name="connsiteY1" fmla="*/ 4762 h 247650"/>
              <a:gd name="connsiteX2" fmla="*/ 314325 w 314325"/>
              <a:gd name="connsiteY2" fmla="*/ 247650 h 247650"/>
              <a:gd name="connsiteX3" fmla="*/ 4763 w 314325"/>
              <a:gd name="connsiteY3" fmla="*/ 247650 h 247650"/>
              <a:gd name="connsiteX4" fmla="*/ 0 w 3143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247650">
                <a:moveTo>
                  <a:pt x="0" y="0"/>
                </a:moveTo>
                <a:lnTo>
                  <a:pt x="314325" y="4762"/>
                </a:lnTo>
                <a:lnTo>
                  <a:pt x="314325" y="247650"/>
                </a:lnTo>
                <a:lnTo>
                  <a:pt x="4763" y="247650"/>
                </a:lnTo>
                <a:cubicBezTo>
                  <a:pt x="3175" y="165100"/>
                  <a:pt x="1588" y="82550"/>
                  <a:pt x="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B</a:t>
            </a:r>
            <a:endParaRPr lang="en-US"/>
          </a:p>
        </p:txBody>
      </p:sp>
      <p:sp>
        <p:nvSpPr>
          <p:cNvPr id="11" name="Freeform 10"/>
          <p:cNvSpPr/>
          <p:nvPr/>
        </p:nvSpPr>
        <p:spPr>
          <a:xfrm>
            <a:off x="8983980" y="4823460"/>
            <a:ext cx="251460" cy="441960"/>
          </a:xfrm>
          <a:custGeom>
            <a:avLst/>
            <a:gdLst>
              <a:gd name="connsiteX0" fmla="*/ 228600 w 251460"/>
              <a:gd name="connsiteY0" fmla="*/ 0 h 441960"/>
              <a:gd name="connsiteX1" fmla="*/ 0 w 251460"/>
              <a:gd name="connsiteY1" fmla="*/ 0 h 441960"/>
              <a:gd name="connsiteX2" fmla="*/ 0 w 251460"/>
              <a:gd name="connsiteY2" fmla="*/ 441960 h 441960"/>
              <a:gd name="connsiteX3" fmla="*/ 251460 w 251460"/>
              <a:gd name="connsiteY3" fmla="*/ 441960 h 441960"/>
              <a:gd name="connsiteX4" fmla="*/ 228600 w 251460"/>
              <a:gd name="connsiteY4" fmla="*/ 0 h 441960"/>
              <a:gd name="connsiteX0" fmla="*/ 250825 w 251460"/>
              <a:gd name="connsiteY0" fmla="*/ 0 h 441960"/>
              <a:gd name="connsiteX1" fmla="*/ 0 w 251460"/>
              <a:gd name="connsiteY1" fmla="*/ 0 h 441960"/>
              <a:gd name="connsiteX2" fmla="*/ 0 w 251460"/>
              <a:gd name="connsiteY2" fmla="*/ 441960 h 441960"/>
              <a:gd name="connsiteX3" fmla="*/ 251460 w 251460"/>
              <a:gd name="connsiteY3" fmla="*/ 441960 h 441960"/>
              <a:gd name="connsiteX4" fmla="*/ 250825 w 251460"/>
              <a:gd name="connsiteY4" fmla="*/ 0 h 44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 h="441960">
                <a:moveTo>
                  <a:pt x="250825" y="0"/>
                </a:moveTo>
                <a:lnTo>
                  <a:pt x="0" y="0"/>
                </a:lnTo>
                <a:lnTo>
                  <a:pt x="0" y="441960"/>
                </a:lnTo>
                <a:lnTo>
                  <a:pt x="251460" y="441960"/>
                </a:lnTo>
                <a:cubicBezTo>
                  <a:pt x="251248" y="294640"/>
                  <a:pt x="251037" y="147320"/>
                  <a:pt x="25082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C</a:t>
            </a:r>
            <a:endParaRPr lang="en-US"/>
          </a:p>
        </p:txBody>
      </p:sp>
      <p:sp>
        <p:nvSpPr>
          <p:cNvPr id="12" name="Freeform 11"/>
          <p:cNvSpPr/>
          <p:nvPr/>
        </p:nvSpPr>
        <p:spPr>
          <a:xfrm>
            <a:off x="5248275" y="1123950"/>
            <a:ext cx="714375" cy="695325"/>
          </a:xfrm>
          <a:custGeom>
            <a:avLst/>
            <a:gdLst>
              <a:gd name="connsiteX0" fmla="*/ 0 w 714375"/>
              <a:gd name="connsiteY0" fmla="*/ 409575 h 695325"/>
              <a:gd name="connsiteX1" fmla="*/ 390525 w 714375"/>
              <a:gd name="connsiteY1" fmla="*/ 0 h 695325"/>
              <a:gd name="connsiteX2" fmla="*/ 714375 w 714375"/>
              <a:gd name="connsiteY2" fmla="*/ 352425 h 695325"/>
              <a:gd name="connsiteX3" fmla="*/ 457200 w 714375"/>
              <a:gd name="connsiteY3" fmla="*/ 695325 h 695325"/>
              <a:gd name="connsiteX4" fmla="*/ 0 w 714375"/>
              <a:gd name="connsiteY4" fmla="*/ 409575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695325">
                <a:moveTo>
                  <a:pt x="0" y="409575"/>
                </a:moveTo>
                <a:lnTo>
                  <a:pt x="390525" y="0"/>
                </a:lnTo>
                <a:lnTo>
                  <a:pt x="714375" y="352425"/>
                </a:lnTo>
                <a:lnTo>
                  <a:pt x="457200" y="695325"/>
                </a:lnTo>
                <a:lnTo>
                  <a:pt x="0" y="4095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D</a:t>
            </a:r>
            <a:endParaRPr lang="en-US"/>
          </a:p>
        </p:txBody>
      </p:sp>
      <p:sp>
        <p:nvSpPr>
          <p:cNvPr id="2" name="Rectangle 1"/>
          <p:cNvSpPr/>
          <p:nvPr/>
        </p:nvSpPr>
        <p:spPr>
          <a:xfrm>
            <a:off x="7054427" y="87682"/>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smtClean="0"/>
              <a:t>Citations</a:t>
            </a:r>
            <a:br>
              <a:rPr lang="fr-CA" b="1" dirty="0" smtClean="0"/>
            </a:br>
            <a:r>
              <a:rPr lang="fr-CA" b="1" dirty="0" smtClean="0"/>
              <a:t>39</a:t>
            </a:r>
            <a:endParaRPr lang="en-US" b="1" dirty="0"/>
          </a:p>
        </p:txBody>
      </p:sp>
      <p:sp>
        <p:nvSpPr>
          <p:cNvPr id="23" name="Rectangle 22"/>
          <p:cNvSpPr/>
          <p:nvPr/>
        </p:nvSpPr>
        <p:spPr>
          <a:xfrm>
            <a:off x="263428" y="3696195"/>
            <a:ext cx="2677885" cy="576943"/>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t>Compliance</a:t>
            </a:r>
            <a:endParaRPr lang="en-US" b="1"/>
          </a:p>
        </p:txBody>
      </p:sp>
      <p:sp>
        <p:nvSpPr>
          <p:cNvPr id="24" name="TextBox 23"/>
          <p:cNvSpPr txBox="1"/>
          <p:nvPr/>
        </p:nvSpPr>
        <p:spPr>
          <a:xfrm>
            <a:off x="272777" y="4313309"/>
            <a:ext cx="2667000" cy="1477328"/>
          </a:xfrm>
          <a:prstGeom prst="rect">
            <a:avLst/>
          </a:prstGeom>
          <a:solidFill>
            <a:schemeClr val="accent6">
              <a:lumMod val="50000"/>
            </a:schemeClr>
          </a:solidFill>
          <a:ln>
            <a:solidFill>
              <a:schemeClr val="bg1"/>
            </a:solidFill>
          </a:ln>
        </p:spPr>
        <p:txBody>
          <a:bodyPr wrap="square" rtlCol="0">
            <a:spAutoFit/>
          </a:bodyPr>
          <a:lstStyle/>
          <a:p>
            <a:r>
              <a:rPr lang="fr-CA" dirty="0" smtClean="0">
                <a:solidFill>
                  <a:schemeClr val="bg1"/>
                </a:solidFill>
              </a:rPr>
              <a:t>Global: 89%</a:t>
            </a:r>
          </a:p>
          <a:p>
            <a:r>
              <a:rPr lang="fr-CA" dirty="0" smtClean="0">
                <a:solidFill>
                  <a:schemeClr val="bg1"/>
                </a:solidFill>
              </a:rPr>
              <a:t>Lot A: 91%</a:t>
            </a:r>
          </a:p>
          <a:p>
            <a:r>
              <a:rPr lang="fr-CA" dirty="0" smtClean="0">
                <a:solidFill>
                  <a:schemeClr val="bg1"/>
                </a:solidFill>
              </a:rPr>
              <a:t>Lot B: 70%</a:t>
            </a:r>
          </a:p>
          <a:p>
            <a:r>
              <a:rPr lang="fr-CA" dirty="0" smtClean="0">
                <a:solidFill>
                  <a:schemeClr val="bg1"/>
                </a:solidFill>
              </a:rPr>
              <a:t>Lot C: 95%</a:t>
            </a:r>
          </a:p>
          <a:p>
            <a:r>
              <a:rPr lang="fr-CA" dirty="0" smtClean="0">
                <a:solidFill>
                  <a:schemeClr val="bg1"/>
                </a:solidFill>
              </a:rPr>
              <a:t>Lot D</a:t>
            </a:r>
            <a:r>
              <a:rPr lang="fr-CA" smtClean="0">
                <a:solidFill>
                  <a:schemeClr val="bg1"/>
                </a:solidFill>
              </a:rPr>
              <a:t>: 93%</a:t>
            </a:r>
            <a:endParaRPr lang="en-US" dirty="0">
              <a:solidFill>
                <a:schemeClr val="bg1"/>
              </a:solidFill>
            </a:endParaRPr>
          </a:p>
        </p:txBody>
      </p:sp>
      <p:sp>
        <p:nvSpPr>
          <p:cNvPr id="3" name="Rectangular Callout 2"/>
          <p:cNvSpPr/>
          <p:nvPr/>
        </p:nvSpPr>
        <p:spPr>
          <a:xfrm>
            <a:off x="5686816" y="97907"/>
            <a:ext cx="1355085" cy="684531"/>
          </a:xfrm>
          <a:prstGeom prst="wedgeRectCallout">
            <a:avLst>
              <a:gd name="adj1" fmla="val -51337"/>
              <a:gd name="adj2" fmla="val 104587"/>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Violations </a:t>
            </a:r>
          </a:p>
          <a:p>
            <a:pPr algn="ctr"/>
            <a:r>
              <a:rPr lang="en-US" b="1" dirty="0" smtClean="0"/>
              <a:t>62</a:t>
            </a:r>
          </a:p>
        </p:txBody>
      </p:sp>
      <p:sp>
        <p:nvSpPr>
          <p:cNvPr id="27" name="Rectangle 26"/>
          <p:cNvSpPr/>
          <p:nvPr/>
        </p:nvSpPr>
        <p:spPr>
          <a:xfrm>
            <a:off x="4259047" y="113445"/>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err="1" smtClean="0"/>
              <a:t>Occupancy</a:t>
            </a:r>
            <a:r>
              <a:rPr lang="fr-CA" b="1" dirty="0" smtClean="0"/>
              <a:t/>
            </a:r>
            <a:br>
              <a:rPr lang="fr-CA" b="1" dirty="0" smtClean="0"/>
            </a:br>
            <a:r>
              <a:rPr lang="fr-CA" b="1" dirty="0" smtClean="0"/>
              <a:t>886</a:t>
            </a:r>
            <a:endParaRPr lang="en-US" b="1" dirty="0"/>
          </a:p>
        </p:txBody>
      </p:sp>
      <p:sp>
        <p:nvSpPr>
          <p:cNvPr id="28" name="Rectangle 27"/>
          <p:cNvSpPr/>
          <p:nvPr/>
        </p:nvSpPr>
        <p:spPr>
          <a:xfrm>
            <a:off x="10083367" y="1391405"/>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smtClean="0"/>
              <a:t>Citations</a:t>
            </a:r>
            <a:br>
              <a:rPr lang="fr-CA" b="1" smtClean="0"/>
            </a:br>
            <a:r>
              <a:rPr lang="fr-CA" b="1" smtClean="0"/>
              <a:t>7</a:t>
            </a:r>
            <a:endParaRPr lang="en-US" b="1"/>
          </a:p>
        </p:txBody>
      </p:sp>
      <p:sp>
        <p:nvSpPr>
          <p:cNvPr id="29" name="Rectangular Callout 28"/>
          <p:cNvSpPr/>
          <p:nvPr/>
        </p:nvSpPr>
        <p:spPr>
          <a:xfrm>
            <a:off x="8670833" y="1414723"/>
            <a:ext cx="1355085" cy="684531"/>
          </a:xfrm>
          <a:prstGeom prst="wedgeRectCallout">
            <a:avLst>
              <a:gd name="adj1" fmla="val 68832"/>
              <a:gd name="adj2" fmla="val 122886"/>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smtClean="0"/>
              <a:t>Violations </a:t>
            </a:r>
          </a:p>
          <a:p>
            <a:pPr algn="ctr"/>
            <a:r>
              <a:rPr lang="en-US" b="1" smtClean="0"/>
              <a:t>40</a:t>
            </a:r>
            <a:endParaRPr lang="en-US" b="1"/>
          </a:p>
        </p:txBody>
      </p:sp>
      <p:sp>
        <p:nvSpPr>
          <p:cNvPr id="30" name="Rectangle 29"/>
          <p:cNvSpPr/>
          <p:nvPr/>
        </p:nvSpPr>
        <p:spPr>
          <a:xfrm>
            <a:off x="7248624" y="1409610"/>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err="1" smtClean="0"/>
              <a:t>Occupancy</a:t>
            </a:r>
            <a:r>
              <a:rPr lang="fr-CA" b="1" smtClean="0"/>
              <a:t/>
            </a:r>
            <a:br>
              <a:rPr lang="fr-CA" b="1" smtClean="0"/>
            </a:br>
            <a:r>
              <a:rPr lang="fr-CA" b="1" smtClean="0"/>
              <a:t>449</a:t>
            </a:r>
            <a:endParaRPr lang="en-US" b="1"/>
          </a:p>
        </p:txBody>
      </p:sp>
      <p:sp>
        <p:nvSpPr>
          <p:cNvPr id="31" name="Rectangle 30"/>
          <p:cNvSpPr/>
          <p:nvPr/>
        </p:nvSpPr>
        <p:spPr>
          <a:xfrm>
            <a:off x="10487103" y="3544164"/>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smtClean="0"/>
              <a:t>Citations</a:t>
            </a:r>
            <a:br>
              <a:rPr lang="fr-CA" b="1" dirty="0" smtClean="0"/>
            </a:br>
            <a:r>
              <a:rPr lang="fr-CA" b="1" dirty="0"/>
              <a:t>7</a:t>
            </a:r>
            <a:endParaRPr lang="en-US" b="1" dirty="0"/>
          </a:p>
        </p:txBody>
      </p:sp>
      <p:sp>
        <p:nvSpPr>
          <p:cNvPr id="32" name="Rectangular Callout 31"/>
          <p:cNvSpPr/>
          <p:nvPr/>
        </p:nvSpPr>
        <p:spPr>
          <a:xfrm>
            <a:off x="9110693" y="3541863"/>
            <a:ext cx="1355085" cy="684531"/>
          </a:xfrm>
          <a:prstGeom prst="wedgeRectCallout">
            <a:avLst>
              <a:gd name="adj1" fmla="val 3201"/>
              <a:gd name="adj2" fmla="val -94869"/>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Violations </a:t>
            </a:r>
          </a:p>
          <a:p>
            <a:pPr algn="ctr"/>
            <a:r>
              <a:rPr lang="en-US" b="1" dirty="0"/>
              <a:t>98</a:t>
            </a:r>
          </a:p>
        </p:txBody>
      </p:sp>
      <p:sp>
        <p:nvSpPr>
          <p:cNvPr id="33" name="Rectangle 32"/>
          <p:cNvSpPr/>
          <p:nvPr/>
        </p:nvSpPr>
        <p:spPr>
          <a:xfrm>
            <a:off x="7697176" y="3531637"/>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dirty="0" err="1" smtClean="0"/>
              <a:t>Occupancy</a:t>
            </a:r>
            <a:r>
              <a:rPr lang="fr-CA" b="1" dirty="0" smtClean="0"/>
              <a:t/>
            </a:r>
            <a:br>
              <a:rPr lang="fr-CA" b="1" dirty="0" smtClean="0"/>
            </a:br>
            <a:r>
              <a:rPr lang="fr-CA" b="1" dirty="0"/>
              <a:t>322</a:t>
            </a:r>
            <a:endParaRPr lang="en-US" b="1" dirty="0"/>
          </a:p>
        </p:txBody>
      </p:sp>
      <p:sp>
        <p:nvSpPr>
          <p:cNvPr id="35" name="Rectangular Callout 34"/>
          <p:cNvSpPr/>
          <p:nvPr/>
        </p:nvSpPr>
        <p:spPr>
          <a:xfrm>
            <a:off x="7350735" y="5617946"/>
            <a:ext cx="1355085" cy="684531"/>
          </a:xfrm>
          <a:prstGeom prst="wedgeRectCallout">
            <a:avLst>
              <a:gd name="adj1" fmla="val 70680"/>
              <a:gd name="adj2" fmla="val -124147"/>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b="1" smtClean="0"/>
              <a:t>Violations </a:t>
            </a:r>
          </a:p>
          <a:p>
            <a:pPr algn="ctr"/>
            <a:r>
              <a:rPr lang="en-US" b="1" smtClean="0"/>
              <a:t>15</a:t>
            </a:r>
            <a:endParaRPr lang="en-US" b="1"/>
          </a:p>
        </p:txBody>
      </p:sp>
      <p:sp>
        <p:nvSpPr>
          <p:cNvPr id="36" name="Rectangle 35"/>
          <p:cNvSpPr/>
          <p:nvPr/>
        </p:nvSpPr>
        <p:spPr>
          <a:xfrm>
            <a:off x="5938201" y="5609104"/>
            <a:ext cx="1412534" cy="694756"/>
          </a:xfrm>
          <a:prstGeom prst="rect">
            <a:avLst/>
          </a:prstGeom>
          <a:solidFill>
            <a:schemeClr val="accent6">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err="1" smtClean="0"/>
              <a:t>Occupancy</a:t>
            </a:r>
            <a:r>
              <a:rPr lang="fr-CA" b="1" smtClean="0"/>
              <a:t/>
            </a:r>
            <a:br>
              <a:rPr lang="fr-CA" b="1" smtClean="0"/>
            </a:br>
            <a:r>
              <a:rPr lang="fr-CA" b="1" smtClean="0"/>
              <a:t>300</a:t>
            </a:r>
            <a:endParaRPr lang="en-US" b="1"/>
          </a:p>
        </p:txBody>
      </p:sp>
      <p:sp>
        <p:nvSpPr>
          <p:cNvPr id="40" name="Freeform 39"/>
          <p:cNvSpPr/>
          <p:nvPr/>
        </p:nvSpPr>
        <p:spPr>
          <a:xfrm>
            <a:off x="10311957" y="2590624"/>
            <a:ext cx="411480" cy="236220"/>
          </a:xfrm>
          <a:custGeom>
            <a:avLst/>
            <a:gdLst>
              <a:gd name="connsiteX0" fmla="*/ 0 w 411480"/>
              <a:gd name="connsiteY0" fmla="*/ 0 h 236220"/>
              <a:gd name="connsiteX1" fmla="*/ 350520 w 411480"/>
              <a:gd name="connsiteY1" fmla="*/ 0 h 236220"/>
              <a:gd name="connsiteX2" fmla="*/ 411480 w 411480"/>
              <a:gd name="connsiteY2" fmla="*/ 236220 h 236220"/>
              <a:gd name="connsiteX3" fmla="*/ 15240 w 411480"/>
              <a:gd name="connsiteY3" fmla="*/ 236220 h 236220"/>
              <a:gd name="connsiteX4" fmla="*/ 0 w 411480"/>
              <a:gd name="connsiteY4" fmla="*/ 0 h 23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 h="236220">
                <a:moveTo>
                  <a:pt x="0" y="0"/>
                </a:moveTo>
                <a:lnTo>
                  <a:pt x="350520" y="0"/>
                </a:lnTo>
                <a:lnTo>
                  <a:pt x="411480" y="236220"/>
                </a:lnTo>
                <a:lnTo>
                  <a:pt x="15240" y="23622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mtClean="0"/>
              <a:t>A</a:t>
            </a:r>
            <a:endParaRPr lang="en-US"/>
          </a:p>
        </p:txBody>
      </p:sp>
      <p:sp>
        <p:nvSpPr>
          <p:cNvPr id="41" name="Title 1"/>
          <p:cNvSpPr>
            <a:spLocks noGrp="1"/>
          </p:cNvSpPr>
          <p:nvPr>
            <p:ph type="title"/>
          </p:nvPr>
        </p:nvSpPr>
        <p:spPr>
          <a:xfrm>
            <a:off x="257582" y="113445"/>
            <a:ext cx="3908038" cy="1058333"/>
          </a:xfrm>
        </p:spPr>
        <p:txBody>
          <a:bodyPr/>
          <a:lstStyle/>
          <a:p>
            <a:r>
              <a:rPr lang="en-US" dirty="0" smtClean="0"/>
              <a:t>Benefits: </a:t>
            </a:r>
            <a:r>
              <a:rPr lang="en-US" dirty="0"/>
              <a:t>Guidance in </a:t>
            </a:r>
            <a:r>
              <a:rPr lang="en-US" dirty="0" smtClean="0"/>
              <a:t>Real Time </a:t>
            </a:r>
            <a:endParaRPr lang="en-US" dirty="0"/>
          </a:p>
        </p:txBody>
      </p:sp>
      <p:sp>
        <p:nvSpPr>
          <p:cNvPr id="42" name="TextBox 41"/>
          <p:cNvSpPr txBox="1"/>
          <p:nvPr/>
        </p:nvSpPr>
        <p:spPr>
          <a:xfrm>
            <a:off x="406081" y="1621128"/>
            <a:ext cx="2623457" cy="1938992"/>
          </a:xfrm>
          <a:prstGeom prst="rect">
            <a:avLst/>
          </a:prstGeom>
          <a:noFill/>
        </p:spPr>
        <p:txBody>
          <a:bodyPr wrap="square" rtlCol="0">
            <a:spAutoFit/>
          </a:bodyPr>
          <a:lstStyle/>
          <a:p>
            <a:r>
              <a:rPr lang="fr-CA" sz="4000" b="1" dirty="0" err="1" smtClean="0">
                <a:latin typeface="Segoe UI Light" panose="020B0502040204020203" pitchFamily="34" charset="0"/>
                <a:cs typeface="Segoe UI Light" panose="020B0502040204020203" pitchFamily="34" charset="0"/>
              </a:rPr>
              <a:t>Where</a:t>
            </a:r>
            <a:r>
              <a:rPr lang="fr-CA" sz="4000" b="1" dirty="0" smtClean="0">
                <a:latin typeface="Segoe UI Light" panose="020B0502040204020203" pitchFamily="34" charset="0"/>
                <a:cs typeface="Segoe UI Light" panose="020B0502040204020203" pitchFamily="34" charset="0"/>
              </a:rPr>
              <a:t> do </a:t>
            </a:r>
            <a:r>
              <a:rPr lang="fr-CA" sz="4000" b="1" dirty="0" err="1" smtClean="0">
                <a:latin typeface="Segoe UI Light" panose="020B0502040204020203" pitchFamily="34" charset="0"/>
                <a:cs typeface="Segoe UI Light" panose="020B0502040204020203" pitchFamily="34" charset="0"/>
              </a:rPr>
              <a:t>you</a:t>
            </a:r>
            <a:r>
              <a:rPr lang="fr-CA" sz="4000" b="1" dirty="0" smtClean="0">
                <a:latin typeface="Segoe UI Light" panose="020B0502040204020203" pitchFamily="34" charset="0"/>
                <a:cs typeface="Segoe UI Light" panose="020B0502040204020203" pitchFamily="34" charset="0"/>
              </a:rPr>
              <a:t> </a:t>
            </a:r>
            <a:r>
              <a:rPr lang="fr-CA" sz="4000" b="1" dirty="0" err="1" smtClean="0">
                <a:latin typeface="Segoe UI Light" panose="020B0502040204020203" pitchFamily="34" charset="0"/>
                <a:cs typeface="Segoe UI Light" panose="020B0502040204020203" pitchFamily="34" charset="0"/>
              </a:rPr>
              <a:t>send</a:t>
            </a:r>
            <a:r>
              <a:rPr lang="fr-CA" sz="4000" b="1" dirty="0" smtClean="0">
                <a:latin typeface="Segoe UI Light" panose="020B0502040204020203" pitchFamily="34" charset="0"/>
                <a:cs typeface="Segoe UI Light" panose="020B0502040204020203" pitchFamily="34" charset="0"/>
              </a:rPr>
              <a:t> </a:t>
            </a:r>
            <a:r>
              <a:rPr lang="fr-CA" sz="4000" b="1" dirty="0" err="1" smtClean="0">
                <a:latin typeface="Segoe UI Light" panose="020B0502040204020203" pitchFamily="34" charset="0"/>
                <a:cs typeface="Segoe UI Light" panose="020B0502040204020203" pitchFamily="34" charset="0"/>
              </a:rPr>
              <a:t>your</a:t>
            </a:r>
            <a:r>
              <a:rPr lang="fr-CA" sz="4000" b="1" dirty="0" smtClean="0">
                <a:latin typeface="Segoe UI Light" panose="020B0502040204020203" pitchFamily="34" charset="0"/>
                <a:cs typeface="Segoe UI Light" panose="020B0502040204020203" pitchFamily="34" charset="0"/>
              </a:rPr>
              <a:t> PEO?</a:t>
            </a:r>
            <a:endParaRPr lang="en-US" sz="4000" b="1" dirty="0">
              <a:latin typeface="Segoe UI Light" panose="020B0502040204020203" pitchFamily="34" charset="0"/>
              <a:cs typeface="Segoe UI Light" panose="020B0502040204020203" pitchFamily="34" charset="0"/>
            </a:endParaRPr>
          </a:p>
        </p:txBody>
      </p:sp>
      <p:sp>
        <p:nvSpPr>
          <p:cNvPr id="37" name="Rectangle 36"/>
          <p:cNvSpPr/>
          <p:nvPr/>
        </p:nvSpPr>
        <p:spPr>
          <a:xfrm>
            <a:off x="3021292" y="3691504"/>
            <a:ext cx="2677885" cy="576943"/>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smtClean="0"/>
              <a:t>Capture Rate</a:t>
            </a:r>
            <a:endParaRPr lang="en-US" b="1"/>
          </a:p>
        </p:txBody>
      </p:sp>
      <p:sp>
        <p:nvSpPr>
          <p:cNvPr id="38" name="TextBox 37"/>
          <p:cNvSpPr txBox="1"/>
          <p:nvPr/>
        </p:nvSpPr>
        <p:spPr>
          <a:xfrm>
            <a:off x="3037629" y="4305776"/>
            <a:ext cx="2667000" cy="1477328"/>
          </a:xfrm>
          <a:prstGeom prst="rect">
            <a:avLst/>
          </a:prstGeom>
          <a:solidFill>
            <a:srgbClr val="009900"/>
          </a:solidFill>
          <a:ln>
            <a:solidFill>
              <a:schemeClr val="bg1"/>
            </a:solidFill>
          </a:ln>
        </p:spPr>
        <p:txBody>
          <a:bodyPr wrap="square" rtlCol="0">
            <a:spAutoFit/>
          </a:bodyPr>
          <a:lstStyle/>
          <a:p>
            <a:r>
              <a:rPr lang="fr-CA" dirty="0" smtClean="0">
                <a:solidFill>
                  <a:schemeClr val="bg1"/>
                </a:solidFill>
              </a:rPr>
              <a:t>Global: 55%</a:t>
            </a:r>
          </a:p>
          <a:p>
            <a:r>
              <a:rPr lang="fr-CA" dirty="0" smtClean="0">
                <a:solidFill>
                  <a:schemeClr val="bg1"/>
                </a:solidFill>
              </a:rPr>
              <a:t>Lot A: 70%</a:t>
            </a:r>
          </a:p>
          <a:p>
            <a:r>
              <a:rPr lang="fr-CA" dirty="0" smtClean="0">
                <a:solidFill>
                  <a:schemeClr val="bg1"/>
                </a:solidFill>
              </a:rPr>
              <a:t>Lot B: </a:t>
            </a:r>
            <a:r>
              <a:rPr lang="fr-CA" dirty="0">
                <a:solidFill>
                  <a:schemeClr val="bg1"/>
                </a:solidFill>
              </a:rPr>
              <a:t>7</a:t>
            </a:r>
            <a:r>
              <a:rPr lang="fr-CA" dirty="0" smtClean="0">
                <a:solidFill>
                  <a:schemeClr val="bg1"/>
                </a:solidFill>
              </a:rPr>
              <a:t>%</a:t>
            </a:r>
          </a:p>
          <a:p>
            <a:r>
              <a:rPr lang="fr-CA" dirty="0" smtClean="0">
                <a:solidFill>
                  <a:schemeClr val="bg1"/>
                </a:solidFill>
              </a:rPr>
              <a:t>Lot C: 80%</a:t>
            </a:r>
          </a:p>
          <a:p>
            <a:r>
              <a:rPr lang="fr-CA" dirty="0" smtClean="0">
                <a:solidFill>
                  <a:schemeClr val="bg1"/>
                </a:solidFill>
              </a:rPr>
              <a:t>Lot D: 63%</a:t>
            </a:r>
            <a:endParaRPr lang="en-US" dirty="0">
              <a:solidFill>
                <a:schemeClr val="bg1"/>
              </a:solidFill>
            </a:endParaRPr>
          </a:p>
        </p:txBody>
      </p:sp>
      <p:sp>
        <p:nvSpPr>
          <p:cNvPr id="44" name="Rectangle 43"/>
          <p:cNvSpPr/>
          <p:nvPr/>
        </p:nvSpPr>
        <p:spPr>
          <a:xfrm>
            <a:off x="8751202" y="5589209"/>
            <a:ext cx="1254392" cy="694756"/>
          </a:xfrm>
          <a:prstGeom prst="rect">
            <a:avLst/>
          </a:prstGeom>
          <a:solidFill>
            <a:srgbClr val="00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r-CA" b="1" smtClean="0"/>
              <a:t>Citations</a:t>
            </a:r>
            <a:br>
              <a:rPr lang="fr-CA" b="1" smtClean="0"/>
            </a:br>
            <a:r>
              <a:rPr lang="fr-CA" b="1" smtClean="0"/>
              <a:t>12</a:t>
            </a:r>
            <a:endParaRPr lang="en-US" b="1"/>
          </a:p>
        </p:txBody>
      </p:sp>
      <p:grpSp>
        <p:nvGrpSpPr>
          <p:cNvPr id="4" name="Group 3"/>
          <p:cNvGrpSpPr/>
          <p:nvPr/>
        </p:nvGrpSpPr>
        <p:grpSpPr>
          <a:xfrm>
            <a:off x="1803167" y="4406248"/>
            <a:ext cx="186584" cy="1290837"/>
            <a:chOff x="1803167" y="4406248"/>
            <a:chExt cx="186584" cy="1290837"/>
          </a:xfrm>
        </p:grpSpPr>
        <p:sp>
          <p:nvSpPr>
            <p:cNvPr id="45" name="Down Arrow 44"/>
            <p:cNvSpPr/>
            <p:nvPr/>
          </p:nvSpPr>
          <p:spPr>
            <a:xfrm>
              <a:off x="1803167" y="4942108"/>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0800000">
              <a:off x="1803167" y="5477354"/>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0800000">
              <a:off x="1809773" y="440624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0800000">
              <a:off x="1810066" y="467531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p:cNvSpPr/>
            <p:nvPr/>
          </p:nvSpPr>
          <p:spPr>
            <a:xfrm>
              <a:off x="1814887" y="5207052"/>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469604" y="4469068"/>
            <a:ext cx="188639" cy="1217487"/>
            <a:chOff x="1795998" y="4406248"/>
            <a:chExt cx="188639" cy="1217487"/>
          </a:xfrm>
        </p:grpSpPr>
        <p:sp>
          <p:nvSpPr>
            <p:cNvPr id="51" name="Down Arrow 50"/>
            <p:cNvSpPr/>
            <p:nvPr/>
          </p:nvSpPr>
          <p:spPr>
            <a:xfrm>
              <a:off x="1803175" y="4674816"/>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0800000">
              <a:off x="1803167" y="5139724"/>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rot="10800000">
              <a:off x="1809773" y="4406248"/>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0800000">
              <a:off x="1795998" y="4886333"/>
              <a:ext cx="174864" cy="219731"/>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1800818" y="5404004"/>
              <a:ext cx="174864" cy="21973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58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53" presetClass="entr" presetSubtype="16"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animEffect transition="in" filter="fade">
                                      <p:cBhvr>
                                        <p:cTn id="73" dur="500"/>
                                        <p:tgtEl>
                                          <p:spTgt spid="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p:cTn id="86" dur="500" fill="hold"/>
                                        <p:tgtEl>
                                          <p:spTgt spid="44"/>
                                        </p:tgtEl>
                                        <p:attrNameLst>
                                          <p:attrName>ppt_w</p:attrName>
                                        </p:attrNameLst>
                                      </p:cBhvr>
                                      <p:tavLst>
                                        <p:tav tm="0">
                                          <p:val>
                                            <p:fltVal val="0"/>
                                          </p:val>
                                        </p:tav>
                                        <p:tav tm="100000">
                                          <p:val>
                                            <p:strVal val="#ppt_w"/>
                                          </p:val>
                                        </p:tav>
                                      </p:tavLst>
                                    </p:anim>
                                    <p:anim calcmode="lin" valueType="num">
                                      <p:cBhvr>
                                        <p:cTn id="87" dur="500" fill="hold"/>
                                        <p:tgtEl>
                                          <p:spTgt spid="44"/>
                                        </p:tgtEl>
                                        <p:attrNameLst>
                                          <p:attrName>ppt_h</p:attrName>
                                        </p:attrNameLst>
                                      </p:cBhvr>
                                      <p:tavLst>
                                        <p:tav tm="0">
                                          <p:val>
                                            <p:fltVal val="0"/>
                                          </p:val>
                                        </p:tav>
                                        <p:tav tm="100000">
                                          <p:val>
                                            <p:strVal val="#ppt_h"/>
                                          </p:val>
                                        </p:tav>
                                      </p:tavLst>
                                    </p:anim>
                                    <p:animEffect transition="in" filter="fade">
                                      <p:cBhvr>
                                        <p:cTn id="88" dur="500"/>
                                        <p:tgtEl>
                                          <p:spTgt spid="44"/>
                                        </p:tgtEl>
                                      </p:cBhvr>
                                    </p:animEffect>
                                  </p:childTnLst>
                                </p:cTn>
                              </p:par>
                            </p:childTnLst>
                          </p:cTn>
                        </p:par>
                        <p:par>
                          <p:cTn id="89" fill="hold">
                            <p:stCondLst>
                              <p:cond delay="500"/>
                            </p:stCondLst>
                            <p:childTnLst>
                              <p:par>
                                <p:cTn id="90" presetID="2" presetClass="entr" presetSubtype="4" fill="hold" grpId="0" nodeType="afterEffect">
                                  <p:stCondLst>
                                    <p:cond delay="5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50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ppt_x"/>
                                          </p:val>
                                        </p:tav>
                                        <p:tav tm="100000">
                                          <p:val>
                                            <p:strVal val="#ppt_x"/>
                                          </p:val>
                                        </p:tav>
                                      </p:tavLst>
                                    </p:anim>
                                    <p:anim calcmode="lin" valueType="num">
                                      <p:cBhvr additive="base">
                                        <p:cTn id="9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par>
                                <p:cTn id="103" presetID="10"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3" grpId="0" animBg="1"/>
      <p:bldP spid="27" grpId="0" animBg="1"/>
      <p:bldP spid="28" grpId="0" animBg="1"/>
      <p:bldP spid="29" grpId="0" animBg="1"/>
      <p:bldP spid="30" grpId="0" animBg="1"/>
      <p:bldP spid="31" grpId="0" animBg="1"/>
      <p:bldP spid="32" grpId="0" animBg="1"/>
      <p:bldP spid="33" grpId="0" animBg="1"/>
      <p:bldP spid="35" grpId="0" animBg="1"/>
      <p:bldP spid="36" grpId="0" animBg="1"/>
      <p:bldP spid="42" grpId="0"/>
      <p:bldP spid="42" grpId="1"/>
      <p:bldP spid="37" grpId="0" animBg="1"/>
      <p:bldP spid="38"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Free-Flow Limits</a:t>
            </a:r>
            <a:endParaRPr lang="en-US" dirty="0"/>
          </a:p>
        </p:txBody>
      </p:sp>
      <p:sp>
        <p:nvSpPr>
          <p:cNvPr id="3" name="Content Placeholder 2"/>
          <p:cNvSpPr>
            <a:spLocks noGrp="1"/>
          </p:cNvSpPr>
          <p:nvPr>
            <p:ph idx="1"/>
          </p:nvPr>
        </p:nvSpPr>
        <p:spPr>
          <a:xfrm>
            <a:off x="446258" y="1600201"/>
            <a:ext cx="5492726" cy="2371435"/>
          </a:xfrm>
        </p:spPr>
        <p:txBody>
          <a:bodyPr/>
          <a:lstStyle/>
          <a:p>
            <a:pPr marL="0" indent="0">
              <a:buNone/>
            </a:pPr>
            <a:r>
              <a:rPr lang="en-US" dirty="0" smtClean="0"/>
              <a:t>Free-Flow does not trigger alarms of events in Security Center.</a:t>
            </a:r>
            <a:endParaRPr lang="en-US" sz="800" dirty="0" smtClean="0"/>
          </a:p>
          <a:p>
            <a:pPr lvl="2"/>
            <a:endParaRPr lang="en-US" dirty="0"/>
          </a:p>
          <a:p>
            <a:endParaRPr lang="en-US" dirty="0"/>
          </a:p>
        </p:txBody>
      </p:sp>
      <p:sp>
        <p:nvSpPr>
          <p:cNvPr id="4" name="Footer Placeholder 3"/>
          <p:cNvSpPr>
            <a:spLocks noGrp="1"/>
          </p:cNvSpPr>
          <p:nvPr>
            <p:ph type="ftr" sz="quarter" idx="11"/>
          </p:nvPr>
        </p:nvSpPr>
        <p:spPr/>
        <p:txBody>
          <a:bodyPr/>
          <a:lstStyle/>
          <a:p>
            <a:r>
              <a:rPr lang="fr-FR" smtClean="0"/>
              <a:t>│   COMPANY CONFIDENTIAL  </a:t>
            </a:r>
            <a:endParaRPr lang="en-CA" sz="1067" dirty="0"/>
          </a:p>
        </p:txBody>
      </p:sp>
      <p:sp>
        <p:nvSpPr>
          <p:cNvPr id="5" name="Slide Number Placeholder 4"/>
          <p:cNvSpPr>
            <a:spLocks noGrp="1"/>
          </p:cNvSpPr>
          <p:nvPr>
            <p:ph type="sldNum" sz="quarter" idx="12"/>
          </p:nvPr>
        </p:nvSpPr>
        <p:spPr/>
        <p:txBody>
          <a:bodyPr/>
          <a:lstStyle/>
          <a:p>
            <a:fld id="{0B6352C0-A9CA-B545-A438-FD1342207464}" type="slidenum">
              <a:rPr lang="en-CA" smtClean="0"/>
              <a:pPr/>
              <a:t>25</a:t>
            </a:fld>
            <a:endParaRPr lang="en-CA" dirty="0"/>
          </a:p>
        </p:txBody>
      </p:sp>
      <p:sp>
        <p:nvSpPr>
          <p:cNvPr id="6" name="Content Placeholder 2"/>
          <p:cNvSpPr txBox="1">
            <a:spLocks/>
          </p:cNvSpPr>
          <p:nvPr/>
        </p:nvSpPr>
        <p:spPr>
          <a:xfrm>
            <a:off x="5800436" y="1600201"/>
            <a:ext cx="6003637" cy="4006272"/>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1" indent="0">
              <a:buClr>
                <a:srgbClr val="0073B0"/>
              </a:buClr>
              <a:buNone/>
            </a:pPr>
            <a:r>
              <a:rPr lang="en-US" b="1" dirty="0" smtClean="0">
                <a:solidFill>
                  <a:srgbClr val="0073B0"/>
                </a:solidFill>
                <a:latin typeface="Segoe UI Semibold" pitchFamily="34" charset="0"/>
              </a:rPr>
              <a:t>Free-Flow does not include payment information from third party payment vendors</a:t>
            </a:r>
            <a:endParaRPr lang="en-US" b="1" dirty="0">
              <a:solidFill>
                <a:srgbClr val="0073B0"/>
              </a:solidFill>
              <a:latin typeface="Segoe UI Semibold" pitchFamily="34" charset="0"/>
            </a:endParaRPr>
          </a:p>
          <a:p>
            <a:pPr lvl="2"/>
            <a:endParaRPr lang="en-US" dirty="0" smtClean="0"/>
          </a:p>
        </p:txBody>
      </p:sp>
      <p:sp>
        <p:nvSpPr>
          <p:cNvPr id="7" name="Content Placeholder 2"/>
          <p:cNvSpPr txBox="1">
            <a:spLocks/>
          </p:cNvSpPr>
          <p:nvPr/>
        </p:nvSpPr>
        <p:spPr>
          <a:xfrm>
            <a:off x="376984" y="3531318"/>
            <a:ext cx="5492726" cy="2371435"/>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dirty="0" smtClean="0"/>
              <a:t>Free-Flow does not take direction of travel into account</a:t>
            </a:r>
            <a:endParaRPr lang="en-US" sz="800" dirty="0" smtClean="0"/>
          </a:p>
          <a:p>
            <a:pPr lvl="2"/>
            <a:endParaRPr lang="en-US" dirty="0" smtClean="0"/>
          </a:p>
          <a:p>
            <a:endParaRPr lang="en-US" dirty="0"/>
          </a:p>
        </p:txBody>
      </p:sp>
      <p:sp>
        <p:nvSpPr>
          <p:cNvPr id="8" name="Content Placeholder 2"/>
          <p:cNvSpPr txBox="1">
            <a:spLocks/>
          </p:cNvSpPr>
          <p:nvPr/>
        </p:nvSpPr>
        <p:spPr>
          <a:xfrm>
            <a:off x="5800436" y="3531317"/>
            <a:ext cx="5492726" cy="2371435"/>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dirty="0" smtClean="0"/>
              <a:t>Free-Flow requires:</a:t>
            </a:r>
          </a:p>
          <a:p>
            <a:pPr marL="0" indent="0">
              <a:buFont typeface="Arial"/>
              <a:buNone/>
            </a:pPr>
            <a:r>
              <a:rPr lang="en-US" dirty="0" smtClean="0"/>
              <a:t>1 Sharp for each Entrance</a:t>
            </a:r>
          </a:p>
          <a:p>
            <a:pPr marL="0" indent="0">
              <a:buFont typeface="Arial"/>
              <a:buNone/>
            </a:pPr>
            <a:r>
              <a:rPr lang="en-US" dirty="0" smtClean="0"/>
              <a:t>1 Sharp for each Exit</a:t>
            </a:r>
          </a:p>
          <a:p>
            <a:pPr marL="0" indent="0">
              <a:buFont typeface="Arial"/>
              <a:buNone/>
            </a:pPr>
            <a:r>
              <a:rPr lang="en-US" dirty="0" smtClean="0"/>
              <a:t>* 1 Sharp cannot be both an Entrance and Exit Sharp for a given lot.</a:t>
            </a:r>
          </a:p>
          <a:p>
            <a:pPr marL="0" indent="0">
              <a:buFont typeface="Arial"/>
              <a:buNone/>
            </a:pPr>
            <a:endParaRPr lang="en-US" sz="800" dirty="0" smtClean="0"/>
          </a:p>
          <a:p>
            <a:pPr lvl="2"/>
            <a:endParaRPr lang="en-US" dirty="0" smtClean="0"/>
          </a:p>
          <a:p>
            <a:endParaRPr lang="en-US" dirty="0"/>
          </a:p>
        </p:txBody>
      </p:sp>
    </p:spTree>
    <p:extLst>
      <p:ext uri="{BB962C8B-B14F-4D97-AF65-F5344CB8AC3E}">
        <p14:creationId xmlns:p14="http://schemas.microsoft.com/office/powerpoint/2010/main" val="14965549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solidFill>
            <a:schemeClr val="accent1">
              <a:lumMod val="75000"/>
            </a:schemeClr>
          </a:solidFill>
        </p:spPr>
      </p:sp>
      <p:sp>
        <p:nvSpPr>
          <p:cNvPr id="4" name="Rectangle 3"/>
          <p:cNvSpPr/>
          <p:nvPr/>
        </p:nvSpPr>
        <p:spPr>
          <a:xfrm>
            <a:off x="0" y="0"/>
            <a:ext cx="12192000" cy="6858000"/>
          </a:xfrm>
          <a:prstGeom prst="rect">
            <a:avLst/>
          </a:prstGeom>
          <a:solidFill>
            <a:srgbClr val="00A2D8"/>
          </a:solidFill>
          <a:ln w="9525" cap="flat" cmpd="sng" algn="ctr">
            <a:noFill/>
            <a:prstDash val="solid"/>
          </a:ln>
          <a:effectLst/>
        </p:spPr>
        <p:txBody>
          <a:bodyPr lIns="89636" tIns="44817" rIns="89636" bIns="44817" rtlCol="0" anchor="ctr"/>
          <a:lstStyle/>
          <a:p>
            <a:pPr algn="ctr" defTabSz="896334">
              <a:defRPr/>
            </a:pPr>
            <a:endParaRPr lang="en-US" sz="2000" kern="0" dirty="0">
              <a:solidFill>
                <a:sysClr val="window" lastClr="FFFFFF"/>
              </a:solidFill>
              <a:latin typeface="Segoe U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4009" y="2879517"/>
            <a:ext cx="3223983" cy="1098967"/>
          </a:xfrm>
          <a:prstGeom prst="rect">
            <a:avLst/>
          </a:prstGeom>
        </p:spPr>
      </p:pic>
      <p:sp>
        <p:nvSpPr>
          <p:cNvPr id="12" name="TextBox 11"/>
          <p:cNvSpPr txBox="1"/>
          <p:nvPr/>
        </p:nvSpPr>
        <p:spPr>
          <a:xfrm>
            <a:off x="4661736" y="5973412"/>
            <a:ext cx="5468131" cy="677242"/>
          </a:xfrm>
          <a:prstGeom prst="rect">
            <a:avLst/>
          </a:prstGeom>
          <a:noFill/>
        </p:spPr>
        <p:txBody>
          <a:bodyPr wrap="square" lIns="179271" tIns="143417" rIns="179271" bIns="143417" rtlCol="0">
            <a:spAutoFit/>
          </a:bodyPr>
          <a:lstStyle/>
          <a:p>
            <a:pPr>
              <a:lnSpc>
                <a:spcPct val="90000"/>
              </a:lnSpc>
              <a:spcAft>
                <a:spcPts val="588"/>
              </a:spcAft>
            </a:pPr>
            <a:r>
              <a:rPr lang="en-US" sz="933" dirty="0">
                <a:solidFill>
                  <a:srgbClr val="FFFFFF"/>
                </a:solidFill>
                <a:latin typeface="+mj-lt"/>
              </a:rPr>
              <a:t>© 2015 Genetec Inc.  All rights reserved.  Genetec, Security Center, the Genetec logo and the Genetec Mobius are either trademarks or registered trademarks of Genetec Incorporated.  All other logos used herein are the property of their respective owners.</a:t>
            </a:r>
          </a:p>
        </p:txBody>
      </p:sp>
      <p:sp>
        <p:nvSpPr>
          <p:cNvPr id="13" name="TextBox 12"/>
          <p:cNvSpPr txBox="1"/>
          <p:nvPr/>
        </p:nvSpPr>
        <p:spPr>
          <a:xfrm>
            <a:off x="4661737" y="4831071"/>
            <a:ext cx="5019924" cy="1554853"/>
          </a:xfrm>
          <a:prstGeom prst="rect">
            <a:avLst/>
          </a:prstGeom>
          <a:noFill/>
        </p:spPr>
        <p:txBody>
          <a:bodyPr wrap="square" lIns="179271" tIns="143417" rIns="179271" bIns="143417" rtlCol="0">
            <a:spAutoFit/>
          </a:bodyPr>
          <a:lstStyle/>
          <a:p>
            <a:pPr>
              <a:lnSpc>
                <a:spcPct val="90000"/>
              </a:lnSpc>
              <a:spcAft>
                <a:spcPts val="588"/>
              </a:spcAft>
            </a:pPr>
            <a:r>
              <a:rPr lang="en-US" sz="1867" dirty="0">
                <a:solidFill>
                  <a:srgbClr val="FFFFFF"/>
                </a:solidFill>
                <a:latin typeface="+mj-lt"/>
              </a:rPr>
              <a:t>genetec.com</a:t>
            </a:r>
          </a:p>
          <a:p>
            <a:pPr>
              <a:lnSpc>
                <a:spcPct val="90000"/>
              </a:lnSpc>
              <a:spcAft>
                <a:spcPts val="588"/>
              </a:spcAft>
            </a:pPr>
            <a:r>
              <a:rPr lang="en-US" sz="1867" dirty="0">
                <a:solidFill>
                  <a:srgbClr val="FFFFFF"/>
                </a:solidFill>
                <a:latin typeface="+mj-lt"/>
              </a:rPr>
              <a:t>@</a:t>
            </a:r>
            <a:r>
              <a:rPr lang="en-US" sz="1867" dirty="0" err="1" smtClean="0">
                <a:solidFill>
                  <a:srgbClr val="FFFFFF"/>
                </a:solidFill>
                <a:latin typeface="+mj-lt"/>
              </a:rPr>
              <a:t>genetec</a:t>
            </a:r>
            <a:endParaRPr lang="en-US" sz="1867" dirty="0" smtClean="0">
              <a:solidFill>
                <a:srgbClr val="FFFFFF"/>
              </a:solidFill>
              <a:latin typeface="+mj-lt"/>
            </a:endParaRPr>
          </a:p>
          <a:p>
            <a:pPr>
              <a:lnSpc>
                <a:spcPct val="90000"/>
              </a:lnSpc>
              <a:spcAft>
                <a:spcPts val="588"/>
              </a:spcAft>
            </a:pPr>
            <a:r>
              <a:rPr lang="en-US" sz="1867" dirty="0" smtClean="0">
                <a:solidFill>
                  <a:srgbClr val="FFFFFF"/>
                </a:solidFill>
                <a:latin typeface="+mj-lt"/>
              </a:rPr>
              <a:t>cpitman@genetec.com</a:t>
            </a:r>
            <a:endParaRPr lang="en-US" sz="1867" dirty="0">
              <a:solidFill>
                <a:srgbClr val="FFFFFF"/>
              </a:solidFill>
              <a:latin typeface="+mj-lt"/>
            </a:endParaRPr>
          </a:p>
          <a:p>
            <a:pPr>
              <a:lnSpc>
                <a:spcPct val="90000"/>
              </a:lnSpc>
              <a:spcAft>
                <a:spcPts val="588"/>
              </a:spcAft>
            </a:pPr>
            <a:endParaRPr lang="en-US" sz="1867" dirty="0">
              <a:solidFill>
                <a:srgbClr val="FFFFFF"/>
              </a:solidFill>
              <a:latin typeface="+mj-lt"/>
            </a:endParaRPr>
          </a:p>
        </p:txBody>
      </p:sp>
    </p:spTree>
    <p:extLst>
      <p:ext uri="{BB962C8B-B14F-4D97-AF65-F5344CB8AC3E}">
        <p14:creationId xmlns:p14="http://schemas.microsoft.com/office/powerpoint/2010/main" val="20580794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0632" y="245588"/>
            <a:ext cx="11122960" cy="1058333"/>
          </a:xfrm>
          <a:solidFill>
            <a:schemeClr val="bg1"/>
          </a:solidFill>
        </p:spPr>
        <p:txBody>
          <a:bodyPr/>
          <a:lstStyle/>
          <a:p>
            <a:r>
              <a:rPr lang="en-US" dirty="0" smtClean="0">
                <a:latin typeface="Segoe UI Light" panose="020B0502040204020203" pitchFamily="34" charset="0"/>
              </a:rPr>
              <a:t>Agenda for today</a:t>
            </a:r>
            <a:endParaRPr lang="en-US" dirty="0">
              <a:solidFill>
                <a:srgbClr val="7030A0"/>
              </a:solidFill>
              <a:latin typeface="Segoe UI Light" panose="020B0502040204020203" pitchFamily="34" charset="0"/>
            </a:endParaRPr>
          </a:p>
        </p:txBody>
      </p:sp>
      <p:sp>
        <p:nvSpPr>
          <p:cNvPr id="8" name="Content Placeholder 7"/>
          <p:cNvSpPr>
            <a:spLocks noGrp="1"/>
          </p:cNvSpPr>
          <p:nvPr>
            <p:ph idx="1"/>
          </p:nvPr>
        </p:nvSpPr>
        <p:spPr>
          <a:xfrm>
            <a:off x="609600" y="1303921"/>
            <a:ext cx="8697744" cy="4267200"/>
          </a:xfrm>
        </p:spPr>
        <p:txBody>
          <a:bodyPr/>
          <a:lstStyle/>
          <a:p>
            <a:endParaRPr lang="en-US" sz="2400" b="0" dirty="0">
              <a:latin typeface="Segoe UI Light" panose="020B0502040204020203" pitchFamily="34" charset="0"/>
            </a:endParaRPr>
          </a:p>
          <a:p>
            <a:r>
              <a:rPr lang="en-US" sz="2400" b="0" dirty="0" smtClean="0">
                <a:latin typeface="Segoe UI Light" panose="020B0502040204020203" pitchFamily="34" charset="0"/>
              </a:rPr>
              <a:t>Overview of Off-street Parking</a:t>
            </a:r>
          </a:p>
          <a:p>
            <a:r>
              <a:rPr lang="en-US" sz="2400" b="0" dirty="0" smtClean="0">
                <a:latin typeface="Segoe UI Light" panose="020B0502040204020203" pitchFamily="34" charset="0"/>
              </a:rPr>
              <a:t>AutoVu™ Pay-by-Plate Sync</a:t>
            </a:r>
            <a:endParaRPr lang="en-US" sz="2400" b="0" dirty="0">
              <a:latin typeface="Segoe UI Light" panose="020B0502040204020203" pitchFamily="34" charset="0"/>
            </a:endParaRPr>
          </a:p>
          <a:p>
            <a:r>
              <a:rPr lang="en-US" sz="2400" b="0" dirty="0" smtClean="0">
                <a:latin typeface="Segoe UI Light" panose="020B0502040204020203" pitchFamily="34" charset="0"/>
              </a:rPr>
              <a:t>Introduction to Free-Flow</a:t>
            </a:r>
            <a:endParaRPr lang="en-US" sz="2400" b="0" dirty="0">
              <a:latin typeface="Segoe UI Light" panose="020B0502040204020203" pitchFamily="34" charset="0"/>
            </a:endParaRPr>
          </a:p>
          <a:p>
            <a:r>
              <a:rPr lang="en-US" sz="2400" b="0" dirty="0" smtClean="0">
                <a:latin typeface="Segoe UI Light" panose="020B0502040204020203" pitchFamily="34" charset="0"/>
              </a:rPr>
              <a:t>Free-Flow Tasks</a:t>
            </a:r>
            <a:endParaRPr lang="en-US" sz="2400" b="0" dirty="0">
              <a:latin typeface="Segoe UI Light" panose="020B0502040204020203" pitchFamily="34" charset="0"/>
            </a:endParaRPr>
          </a:p>
          <a:p>
            <a:r>
              <a:rPr lang="en-US" sz="2400" b="0" dirty="0" smtClean="0">
                <a:latin typeface="Segoe UI Light" panose="020B0502040204020203" pitchFamily="34" charset="0"/>
              </a:rPr>
              <a:t>Benefits </a:t>
            </a:r>
            <a:endParaRPr lang="en-US" sz="2400" b="0" dirty="0">
              <a:latin typeface="Segoe UI Light" panose="020B0502040204020203" pitchFamily="34" charset="0"/>
            </a:endParaRPr>
          </a:p>
          <a:p>
            <a:pPr marL="0" indent="0">
              <a:buNone/>
            </a:pPr>
            <a:endParaRPr lang="en-US" sz="2400" b="0" dirty="0">
              <a:latin typeface="Segoe UI Light" panose="020B0502040204020203" pitchFamily="34" charset="0"/>
            </a:endParaRPr>
          </a:p>
          <a:p>
            <a:endParaRPr lang="en-US" sz="2400" b="0" dirty="0">
              <a:latin typeface="Segoe UI Light" panose="020B0502040204020203" pitchFamily="34" charset="0"/>
            </a:endParaRPr>
          </a:p>
        </p:txBody>
      </p:sp>
      <p:sp>
        <p:nvSpPr>
          <p:cNvPr id="4" name="Footer Placeholder 3"/>
          <p:cNvSpPr>
            <a:spLocks noGrp="1"/>
          </p:cNvSpPr>
          <p:nvPr>
            <p:ph type="ftr" sz="quarter" idx="11"/>
          </p:nvPr>
        </p:nvSpPr>
        <p:spPr/>
        <p:txBody>
          <a:bodyPr/>
          <a:lstStyle/>
          <a:p>
            <a:r>
              <a:rPr lang="fr-FR" dirty="0" smtClean="0"/>
              <a:t>│   COMPANY CONFIDENTIAL  </a:t>
            </a:r>
            <a:endParaRPr lang="en-CA" dirty="0"/>
          </a:p>
        </p:txBody>
      </p:sp>
      <p:sp>
        <p:nvSpPr>
          <p:cNvPr id="10" name="Slide Number Placeholder 4"/>
          <p:cNvSpPr>
            <a:spLocks noGrp="1"/>
          </p:cNvSpPr>
          <p:nvPr>
            <p:ph type="sldNum" sz="quarter" idx="12"/>
          </p:nvPr>
        </p:nvSpPr>
        <p:spPr>
          <a:xfrm>
            <a:off x="470633" y="6265159"/>
            <a:ext cx="584633" cy="365125"/>
          </a:xfrm>
        </p:spPr>
        <p:txBody>
          <a:bodyPr/>
          <a:lstStyle/>
          <a:p>
            <a:r>
              <a:rPr lang="en-CA" dirty="0"/>
              <a:t>2</a:t>
            </a:r>
            <a:endParaRPr lang="en-CA" noProof="0" dirty="0"/>
          </a:p>
        </p:txBody>
      </p:sp>
      <p:sp>
        <p:nvSpPr>
          <p:cNvPr id="11" name="Rectangle 1"/>
          <p:cNvSpPr/>
          <p:nvPr/>
        </p:nvSpPr>
        <p:spPr>
          <a:xfrm>
            <a:off x="751294" y="381001"/>
            <a:ext cx="607943" cy="791343"/>
          </a:xfrm>
          <a:custGeom>
            <a:avLst/>
            <a:gdLst>
              <a:gd name="connsiteX0" fmla="*/ 0 w 1143000"/>
              <a:gd name="connsiteY0" fmla="*/ 0 h 1600200"/>
              <a:gd name="connsiteX1" fmla="*/ 1143000 w 1143000"/>
              <a:gd name="connsiteY1" fmla="*/ 0 h 1600200"/>
              <a:gd name="connsiteX2" fmla="*/ 1143000 w 1143000"/>
              <a:gd name="connsiteY2" fmla="*/ 1600200 h 1600200"/>
              <a:gd name="connsiteX3" fmla="*/ 0 w 1143000"/>
              <a:gd name="connsiteY3" fmla="*/ 1600200 h 1600200"/>
              <a:gd name="connsiteX4" fmla="*/ 0 w 1143000"/>
              <a:gd name="connsiteY4" fmla="*/ 0 h 1600200"/>
              <a:gd name="connsiteX0" fmla="*/ 19933 w 1143000"/>
              <a:gd name="connsiteY0" fmla="*/ 386191 h 1600200"/>
              <a:gd name="connsiteX1" fmla="*/ 1143000 w 1143000"/>
              <a:gd name="connsiteY1" fmla="*/ 0 h 1600200"/>
              <a:gd name="connsiteX2" fmla="*/ 1143000 w 1143000"/>
              <a:gd name="connsiteY2" fmla="*/ 1600200 h 1600200"/>
              <a:gd name="connsiteX3" fmla="*/ 0 w 1143000"/>
              <a:gd name="connsiteY3" fmla="*/ 1600200 h 1600200"/>
              <a:gd name="connsiteX4" fmla="*/ 19933 w 1143000"/>
              <a:gd name="connsiteY4" fmla="*/ 386191 h 1600200"/>
              <a:gd name="connsiteX0" fmla="*/ 19933 w 1143000"/>
              <a:gd name="connsiteY0" fmla="*/ 346326 h 1560335"/>
              <a:gd name="connsiteX1" fmla="*/ 470280 w 1143000"/>
              <a:gd name="connsiteY1" fmla="*/ 0 h 1560335"/>
              <a:gd name="connsiteX2" fmla="*/ 1143000 w 1143000"/>
              <a:gd name="connsiteY2" fmla="*/ 1560335 h 1560335"/>
              <a:gd name="connsiteX3" fmla="*/ 0 w 1143000"/>
              <a:gd name="connsiteY3" fmla="*/ 1560335 h 1560335"/>
              <a:gd name="connsiteX4" fmla="*/ 19933 w 1143000"/>
              <a:gd name="connsiteY4" fmla="*/ 346326 h 1560335"/>
              <a:gd name="connsiteX0" fmla="*/ 19933 w 1143000"/>
              <a:gd name="connsiteY0" fmla="*/ 346326 h 1560335"/>
              <a:gd name="connsiteX1" fmla="*/ 470280 w 1143000"/>
              <a:gd name="connsiteY1" fmla="*/ 0 h 1560335"/>
              <a:gd name="connsiteX2" fmla="*/ 635969 w 1143000"/>
              <a:gd name="connsiteY2" fmla="*/ 383699 h 1560335"/>
              <a:gd name="connsiteX3" fmla="*/ 1143000 w 1143000"/>
              <a:gd name="connsiteY3" fmla="*/ 1560335 h 1560335"/>
              <a:gd name="connsiteX4" fmla="*/ 0 w 1143000"/>
              <a:gd name="connsiteY4" fmla="*/ 1560335 h 1560335"/>
              <a:gd name="connsiteX5" fmla="*/ 19933 w 1143000"/>
              <a:gd name="connsiteY5" fmla="*/ 346326 h 1560335"/>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9933 w 1143000"/>
              <a:gd name="connsiteY5"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0589 w 1143000"/>
              <a:gd name="connsiteY5" fmla="*/ 767398 h 1565318"/>
              <a:gd name="connsiteX6" fmla="*/ 19933 w 1143000"/>
              <a:gd name="connsiteY6"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8064 w 1143000"/>
              <a:gd name="connsiteY5" fmla="*/ 652787 h 1565318"/>
              <a:gd name="connsiteX6" fmla="*/ 19933 w 1143000"/>
              <a:gd name="connsiteY6"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13081 w 1143000"/>
              <a:gd name="connsiteY5" fmla="*/ 747466 h 1565318"/>
              <a:gd name="connsiteX6" fmla="*/ 18064 w 1143000"/>
              <a:gd name="connsiteY6" fmla="*/ 652787 h 1565318"/>
              <a:gd name="connsiteX7" fmla="*/ 19933 w 1143000"/>
              <a:gd name="connsiteY7" fmla="*/ 351309 h 1565318"/>
              <a:gd name="connsiteX0" fmla="*/ 19933 w 1143000"/>
              <a:gd name="connsiteY0" fmla="*/ 351309 h 1565318"/>
              <a:gd name="connsiteX1" fmla="*/ 470280 w 1143000"/>
              <a:gd name="connsiteY1" fmla="*/ 4983 h 1565318"/>
              <a:gd name="connsiteX2" fmla="*/ 760546 w 1143000"/>
              <a:gd name="connsiteY2" fmla="*/ 0 h 1565318"/>
              <a:gd name="connsiteX3" fmla="*/ 1143000 w 1143000"/>
              <a:gd name="connsiteY3" fmla="*/ 1565318 h 1565318"/>
              <a:gd name="connsiteX4" fmla="*/ 0 w 1143000"/>
              <a:gd name="connsiteY4" fmla="*/ 1565318 h 1565318"/>
              <a:gd name="connsiteX5" fmla="*/ 401763 w 1143000"/>
              <a:gd name="connsiteY5" fmla="*/ 453463 h 1565318"/>
              <a:gd name="connsiteX6" fmla="*/ 18064 w 1143000"/>
              <a:gd name="connsiteY6" fmla="*/ 652787 h 1565318"/>
              <a:gd name="connsiteX7" fmla="*/ 19933 w 1143000"/>
              <a:gd name="connsiteY7" fmla="*/ 351309 h 1565318"/>
              <a:gd name="connsiteX0" fmla="*/ 1869 w 1124936"/>
              <a:gd name="connsiteY0" fmla="*/ 351309 h 1565318"/>
              <a:gd name="connsiteX1" fmla="*/ 452216 w 1124936"/>
              <a:gd name="connsiteY1" fmla="*/ 4983 h 1565318"/>
              <a:gd name="connsiteX2" fmla="*/ 742482 w 1124936"/>
              <a:gd name="connsiteY2" fmla="*/ 0 h 1565318"/>
              <a:gd name="connsiteX3" fmla="*/ 1124936 w 1124936"/>
              <a:gd name="connsiteY3" fmla="*/ 1565318 h 1565318"/>
              <a:gd name="connsiteX4" fmla="*/ 385567 w 1124936"/>
              <a:gd name="connsiteY4" fmla="*/ 1311179 h 1565318"/>
              <a:gd name="connsiteX5" fmla="*/ 383699 w 1124936"/>
              <a:gd name="connsiteY5" fmla="*/ 453463 h 1565318"/>
              <a:gd name="connsiteX6" fmla="*/ 0 w 1124936"/>
              <a:gd name="connsiteY6" fmla="*/ 652787 h 1565318"/>
              <a:gd name="connsiteX7" fmla="*/ 1869 w 1124936"/>
              <a:gd name="connsiteY7" fmla="*/ 351309 h 1565318"/>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11180"/>
              <a:gd name="connsiteX1" fmla="*/ 452216 w 753695"/>
              <a:gd name="connsiteY1" fmla="*/ 4983 h 1311180"/>
              <a:gd name="connsiteX2" fmla="*/ 742482 w 753695"/>
              <a:gd name="connsiteY2" fmla="*/ 0 h 1311180"/>
              <a:gd name="connsiteX3" fmla="*/ 753695 w 753695"/>
              <a:gd name="connsiteY3" fmla="*/ 1311180 h 1311180"/>
              <a:gd name="connsiteX4" fmla="*/ 385567 w 753695"/>
              <a:gd name="connsiteY4" fmla="*/ 1311179 h 1311180"/>
              <a:gd name="connsiteX5" fmla="*/ 383699 w 753695"/>
              <a:gd name="connsiteY5" fmla="*/ 453463 h 1311180"/>
              <a:gd name="connsiteX6" fmla="*/ 0 w 753695"/>
              <a:gd name="connsiteY6" fmla="*/ 652787 h 1311180"/>
              <a:gd name="connsiteX7" fmla="*/ 1869 w 753695"/>
              <a:gd name="connsiteY7" fmla="*/ 351309 h 1311180"/>
              <a:gd name="connsiteX0" fmla="*/ 1869 w 753695"/>
              <a:gd name="connsiteY0" fmla="*/ 351309 h 1327626"/>
              <a:gd name="connsiteX1" fmla="*/ 452216 w 753695"/>
              <a:gd name="connsiteY1" fmla="*/ 4983 h 1327626"/>
              <a:gd name="connsiteX2" fmla="*/ 742482 w 753695"/>
              <a:gd name="connsiteY2" fmla="*/ 0 h 1327626"/>
              <a:gd name="connsiteX3" fmla="*/ 753695 w 753695"/>
              <a:gd name="connsiteY3" fmla="*/ 1327626 h 1327626"/>
              <a:gd name="connsiteX4" fmla="*/ 385567 w 753695"/>
              <a:gd name="connsiteY4" fmla="*/ 1311179 h 1327626"/>
              <a:gd name="connsiteX5" fmla="*/ 383699 w 753695"/>
              <a:gd name="connsiteY5" fmla="*/ 453463 h 1327626"/>
              <a:gd name="connsiteX6" fmla="*/ 0 w 753695"/>
              <a:gd name="connsiteY6" fmla="*/ 652787 h 1327626"/>
              <a:gd name="connsiteX7" fmla="*/ 1869 w 753695"/>
              <a:gd name="connsiteY7" fmla="*/ 351309 h 1327626"/>
              <a:gd name="connsiteX0" fmla="*/ 1869 w 753695"/>
              <a:gd name="connsiteY0" fmla="*/ 351309 h 1327626"/>
              <a:gd name="connsiteX1" fmla="*/ 452216 w 753695"/>
              <a:gd name="connsiteY1" fmla="*/ 4983 h 1327626"/>
              <a:gd name="connsiteX2" fmla="*/ 742482 w 753695"/>
              <a:gd name="connsiteY2" fmla="*/ 0 h 1327626"/>
              <a:gd name="connsiteX3" fmla="*/ 753695 w 753695"/>
              <a:gd name="connsiteY3" fmla="*/ 1327626 h 1327626"/>
              <a:gd name="connsiteX4" fmla="*/ 388856 w 753695"/>
              <a:gd name="connsiteY4" fmla="*/ 1324335 h 1327626"/>
              <a:gd name="connsiteX5" fmla="*/ 383699 w 753695"/>
              <a:gd name="connsiteY5" fmla="*/ 453463 h 1327626"/>
              <a:gd name="connsiteX6" fmla="*/ 0 w 753695"/>
              <a:gd name="connsiteY6" fmla="*/ 652787 h 1327626"/>
              <a:gd name="connsiteX7" fmla="*/ 1869 w 753695"/>
              <a:gd name="connsiteY7" fmla="*/ 351309 h 1327626"/>
              <a:gd name="connsiteX0" fmla="*/ 1869 w 756764"/>
              <a:gd name="connsiteY0" fmla="*/ 351309 h 1324335"/>
              <a:gd name="connsiteX1" fmla="*/ 452216 w 756764"/>
              <a:gd name="connsiteY1" fmla="*/ 4983 h 1324335"/>
              <a:gd name="connsiteX2" fmla="*/ 742482 w 756764"/>
              <a:gd name="connsiteY2" fmla="*/ 0 h 1324335"/>
              <a:gd name="connsiteX3" fmla="*/ 756764 w 756764"/>
              <a:gd name="connsiteY3" fmla="*/ 1318420 h 1324335"/>
              <a:gd name="connsiteX4" fmla="*/ 388856 w 756764"/>
              <a:gd name="connsiteY4" fmla="*/ 1324335 h 1324335"/>
              <a:gd name="connsiteX5" fmla="*/ 383699 w 756764"/>
              <a:gd name="connsiteY5" fmla="*/ 453463 h 1324335"/>
              <a:gd name="connsiteX6" fmla="*/ 0 w 756764"/>
              <a:gd name="connsiteY6" fmla="*/ 652787 h 1324335"/>
              <a:gd name="connsiteX7" fmla="*/ 1869 w 756764"/>
              <a:gd name="connsiteY7" fmla="*/ 351309 h 1324335"/>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21266"/>
              <a:gd name="connsiteX1" fmla="*/ 452216 w 756764"/>
              <a:gd name="connsiteY1" fmla="*/ 4983 h 1321266"/>
              <a:gd name="connsiteX2" fmla="*/ 742482 w 756764"/>
              <a:gd name="connsiteY2" fmla="*/ 0 h 1321266"/>
              <a:gd name="connsiteX3" fmla="*/ 756764 w 756764"/>
              <a:gd name="connsiteY3" fmla="*/ 1318420 h 1321266"/>
              <a:gd name="connsiteX4" fmla="*/ 391925 w 756764"/>
              <a:gd name="connsiteY4" fmla="*/ 1321266 h 1321266"/>
              <a:gd name="connsiteX5" fmla="*/ 383699 w 756764"/>
              <a:gd name="connsiteY5" fmla="*/ 453463 h 1321266"/>
              <a:gd name="connsiteX6" fmla="*/ 0 w 756764"/>
              <a:gd name="connsiteY6" fmla="*/ 652787 h 1321266"/>
              <a:gd name="connsiteX7" fmla="*/ 1869 w 756764"/>
              <a:gd name="connsiteY7" fmla="*/ 351309 h 1321266"/>
              <a:gd name="connsiteX0" fmla="*/ 1869 w 756764"/>
              <a:gd name="connsiteY0" fmla="*/ 351309 h 1334351"/>
              <a:gd name="connsiteX1" fmla="*/ 452216 w 756764"/>
              <a:gd name="connsiteY1" fmla="*/ 4983 h 1334351"/>
              <a:gd name="connsiteX2" fmla="*/ 742482 w 756764"/>
              <a:gd name="connsiteY2" fmla="*/ 0 h 1334351"/>
              <a:gd name="connsiteX3" fmla="*/ 756764 w 756764"/>
              <a:gd name="connsiteY3" fmla="*/ 1334351 h 1334351"/>
              <a:gd name="connsiteX4" fmla="*/ 391925 w 756764"/>
              <a:gd name="connsiteY4" fmla="*/ 1321266 h 1334351"/>
              <a:gd name="connsiteX5" fmla="*/ 383699 w 756764"/>
              <a:gd name="connsiteY5" fmla="*/ 453463 h 1334351"/>
              <a:gd name="connsiteX6" fmla="*/ 0 w 756764"/>
              <a:gd name="connsiteY6" fmla="*/ 652787 h 1334351"/>
              <a:gd name="connsiteX7" fmla="*/ 1869 w 756764"/>
              <a:gd name="connsiteY7"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56764 w 756764"/>
              <a:gd name="connsiteY3" fmla="*/ 1334351 h 1334351"/>
              <a:gd name="connsiteX4" fmla="*/ 391925 w 756764"/>
              <a:gd name="connsiteY4" fmla="*/ 1321266 h 1334351"/>
              <a:gd name="connsiteX5" fmla="*/ 388177 w 756764"/>
              <a:gd name="connsiteY5" fmla="*/ 942906 h 1334351"/>
              <a:gd name="connsiteX6" fmla="*/ 383699 w 756764"/>
              <a:gd name="connsiteY6" fmla="*/ 453463 h 1334351"/>
              <a:gd name="connsiteX7" fmla="*/ 0 w 756764"/>
              <a:gd name="connsiteY7" fmla="*/ 652787 h 1334351"/>
              <a:gd name="connsiteX8" fmla="*/ 1869 w 756764"/>
              <a:gd name="connsiteY8"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38644 w 756764"/>
              <a:gd name="connsiteY3" fmla="*/ 565888 h 1334351"/>
              <a:gd name="connsiteX4" fmla="*/ 756764 w 756764"/>
              <a:gd name="connsiteY4" fmla="*/ 1334351 h 1334351"/>
              <a:gd name="connsiteX5" fmla="*/ 391925 w 756764"/>
              <a:gd name="connsiteY5" fmla="*/ 1321266 h 1334351"/>
              <a:gd name="connsiteX6" fmla="*/ 388177 w 756764"/>
              <a:gd name="connsiteY6" fmla="*/ 942906 h 1334351"/>
              <a:gd name="connsiteX7" fmla="*/ 383699 w 756764"/>
              <a:gd name="connsiteY7" fmla="*/ 453463 h 1334351"/>
              <a:gd name="connsiteX8" fmla="*/ 0 w 756764"/>
              <a:gd name="connsiteY8" fmla="*/ 652787 h 1334351"/>
              <a:gd name="connsiteX9" fmla="*/ 1869 w 756764"/>
              <a:gd name="connsiteY9" fmla="*/ 351309 h 1334351"/>
              <a:gd name="connsiteX0" fmla="*/ 1869 w 756764"/>
              <a:gd name="connsiteY0" fmla="*/ 351309 h 1334351"/>
              <a:gd name="connsiteX1" fmla="*/ 452216 w 756764"/>
              <a:gd name="connsiteY1" fmla="*/ 4983 h 1334351"/>
              <a:gd name="connsiteX2" fmla="*/ 742482 w 756764"/>
              <a:gd name="connsiteY2" fmla="*/ 0 h 1334351"/>
              <a:gd name="connsiteX3" fmla="*/ 738644 w 756764"/>
              <a:gd name="connsiteY3" fmla="*/ 565888 h 1334351"/>
              <a:gd name="connsiteX4" fmla="*/ 756764 w 756764"/>
              <a:gd name="connsiteY4" fmla="*/ 1334351 h 1334351"/>
              <a:gd name="connsiteX5" fmla="*/ 388177 w 756764"/>
              <a:gd name="connsiteY5" fmla="*/ 942906 h 1334351"/>
              <a:gd name="connsiteX6" fmla="*/ 383699 w 756764"/>
              <a:gd name="connsiteY6" fmla="*/ 453463 h 1334351"/>
              <a:gd name="connsiteX7" fmla="*/ 0 w 756764"/>
              <a:gd name="connsiteY7" fmla="*/ 652787 h 1334351"/>
              <a:gd name="connsiteX8" fmla="*/ 1869 w 756764"/>
              <a:gd name="connsiteY8" fmla="*/ 351309 h 1334351"/>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2482"/>
              <a:gd name="connsiteY0" fmla="*/ 351309 h 942906"/>
              <a:gd name="connsiteX1" fmla="*/ 452216 w 742482"/>
              <a:gd name="connsiteY1" fmla="*/ 4983 h 942906"/>
              <a:gd name="connsiteX2" fmla="*/ 742482 w 742482"/>
              <a:gd name="connsiteY2" fmla="*/ 0 h 942906"/>
              <a:gd name="connsiteX3" fmla="*/ 738644 w 742482"/>
              <a:gd name="connsiteY3" fmla="*/ 565888 h 942906"/>
              <a:gd name="connsiteX4" fmla="*/ 388177 w 742482"/>
              <a:gd name="connsiteY4" fmla="*/ 942906 h 942906"/>
              <a:gd name="connsiteX5" fmla="*/ 383699 w 742482"/>
              <a:gd name="connsiteY5" fmla="*/ 453463 h 942906"/>
              <a:gd name="connsiteX6" fmla="*/ 0 w 742482"/>
              <a:gd name="connsiteY6" fmla="*/ 652787 h 942906"/>
              <a:gd name="connsiteX7" fmla="*/ 1869 w 742482"/>
              <a:gd name="connsiteY7" fmla="*/ 351309 h 942906"/>
              <a:gd name="connsiteX0" fmla="*/ 1869 w 749024"/>
              <a:gd name="connsiteY0" fmla="*/ 354580 h 946177"/>
              <a:gd name="connsiteX1" fmla="*/ 452216 w 749024"/>
              <a:gd name="connsiteY1" fmla="*/ 8254 h 946177"/>
              <a:gd name="connsiteX2" fmla="*/ 749024 w 749024"/>
              <a:gd name="connsiteY2" fmla="*/ 0 h 946177"/>
              <a:gd name="connsiteX3" fmla="*/ 738644 w 749024"/>
              <a:gd name="connsiteY3" fmla="*/ 569159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2216 w 749024"/>
              <a:gd name="connsiteY1" fmla="*/ 8254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62030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5186 w 749024"/>
              <a:gd name="connsiteY3" fmla="*/ 57570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 name="connsiteX0" fmla="*/ 1869 w 749024"/>
              <a:gd name="connsiteY0" fmla="*/ 354580 h 946177"/>
              <a:gd name="connsiteX1" fmla="*/ 455489 w 749024"/>
              <a:gd name="connsiteY1" fmla="*/ 4983 h 946177"/>
              <a:gd name="connsiteX2" fmla="*/ 749024 w 749024"/>
              <a:gd name="connsiteY2" fmla="*/ 0 h 946177"/>
              <a:gd name="connsiteX3" fmla="*/ 748456 w 749024"/>
              <a:gd name="connsiteY3" fmla="*/ 578971 h 946177"/>
              <a:gd name="connsiteX4" fmla="*/ 388177 w 749024"/>
              <a:gd name="connsiteY4" fmla="*/ 946177 h 946177"/>
              <a:gd name="connsiteX5" fmla="*/ 383699 w 749024"/>
              <a:gd name="connsiteY5" fmla="*/ 456734 h 946177"/>
              <a:gd name="connsiteX6" fmla="*/ 0 w 749024"/>
              <a:gd name="connsiteY6" fmla="*/ 656058 h 946177"/>
              <a:gd name="connsiteX7" fmla="*/ 1869 w 749024"/>
              <a:gd name="connsiteY7" fmla="*/ 354580 h 94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024" h="946177">
                <a:moveTo>
                  <a:pt x="1869" y="354580"/>
                </a:moveTo>
                <a:cubicBezTo>
                  <a:pt x="221307" y="277805"/>
                  <a:pt x="315233" y="226362"/>
                  <a:pt x="455489" y="4983"/>
                </a:cubicBezTo>
                <a:lnTo>
                  <a:pt x="749024" y="0"/>
                </a:lnTo>
                <a:cubicBezTo>
                  <a:pt x="747745" y="188629"/>
                  <a:pt x="749735" y="390342"/>
                  <a:pt x="748456" y="578971"/>
                </a:cubicBezTo>
                <a:lnTo>
                  <a:pt x="388177" y="946177"/>
                </a:lnTo>
                <a:cubicBezTo>
                  <a:pt x="390855" y="809640"/>
                  <a:pt x="379573" y="598198"/>
                  <a:pt x="383699" y="456734"/>
                </a:cubicBezTo>
                <a:cubicBezTo>
                  <a:pt x="274954" y="581107"/>
                  <a:pt x="124628" y="609549"/>
                  <a:pt x="0" y="656058"/>
                </a:cubicBezTo>
                <a:lnTo>
                  <a:pt x="1869" y="354580"/>
                </a:lnTo>
                <a:close/>
              </a:path>
            </a:pathLst>
          </a:custGeom>
          <a:gradFill>
            <a:gsLst>
              <a:gs pos="0">
                <a:srgbClr val="FFFFFF">
                  <a:alpha val="6000"/>
                </a:srgbClr>
              </a:gs>
              <a:gs pos="100000">
                <a:srgbClr val="FFFFFF">
                  <a:alpha val="5000"/>
                </a:srgbClr>
              </a:gs>
            </a:gsLst>
            <a:lin ang="5400000" scaled="0"/>
          </a:gradFill>
          <a:ln w="25400" cap="flat" cmpd="sng" algn="ctr">
            <a:noFill/>
            <a:prstDash val="solid"/>
          </a:ln>
          <a:effectLst/>
          <a:scene3d>
            <a:camera prst="orthographicFront"/>
            <a:lightRig rig="flat" dir="t"/>
          </a:scene3d>
          <a:sp3d prstMaterial="plastic"/>
        </p:spPr>
        <p:txBody>
          <a:bodyPr rtlCol="0" anchor="ctr"/>
          <a:lstStyle/>
          <a:p>
            <a:pPr algn="ctr" defTabSz="1219170">
              <a:defRPr/>
            </a:pPr>
            <a:endParaRPr lang="en-US" sz="2400" kern="0" dirty="0">
              <a:solidFill>
                <a:prstClr val="white"/>
              </a:solidFill>
              <a:latin typeface="Calibri"/>
            </a:endParaRPr>
          </a:p>
        </p:txBody>
      </p:sp>
    </p:spTree>
    <p:extLst>
      <p:ext uri="{BB962C8B-B14F-4D97-AF65-F5344CB8AC3E}">
        <p14:creationId xmlns:p14="http://schemas.microsoft.com/office/powerpoint/2010/main" val="42425159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15687"/>
            <a:ext cx="7506821" cy="453342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23003"/>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28712"/>
            <a:ext cx="787400" cy="503936"/>
          </a:xfrm>
          <a:prstGeom prst="rect">
            <a:avLst/>
          </a:prstGeom>
        </p:spPr>
      </p:pic>
      <p:sp>
        <p:nvSpPr>
          <p:cNvPr id="10" name="Title 9"/>
          <p:cNvSpPr>
            <a:spLocks noGrp="1"/>
          </p:cNvSpPr>
          <p:nvPr>
            <p:ph type="title"/>
          </p:nvPr>
        </p:nvSpPr>
        <p:spPr/>
        <p:txBody>
          <a:bodyPr/>
          <a:lstStyle/>
          <a:p>
            <a:r>
              <a:rPr lang="en-US" dirty="0" smtClean="0"/>
              <a:t>Classic Approach to Off-Street Parking</a:t>
            </a:r>
            <a:endParaRPr lang="en-US"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703893"/>
            <a:ext cx="281163" cy="909645"/>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060867" y="2080153"/>
            <a:ext cx="220869" cy="101938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603978"/>
            <a:ext cx="787400" cy="503936"/>
          </a:xfrm>
          <a:prstGeom prst="rect">
            <a:avLst/>
          </a:prstGeom>
        </p:spPr>
      </p:pic>
    </p:spTree>
    <p:extLst>
      <p:ext uri="{BB962C8B-B14F-4D97-AF65-F5344CB8AC3E}">
        <p14:creationId xmlns:p14="http://schemas.microsoft.com/office/powerpoint/2010/main" val="35346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xit" presetSubtype="0" fill="hold" nodeType="withEffect">
                                  <p:stCondLst>
                                    <p:cond delay="1000"/>
                                  </p:stCondLst>
                                  <p:childTnLst>
                                    <p:set>
                                      <p:cBhvr>
                                        <p:cTn id="11" dur="1" fill="hold">
                                          <p:stCondLst>
                                            <p:cond delay="0"/>
                                          </p:stCondLst>
                                        </p:cTn>
                                        <p:tgtEl>
                                          <p:spTgt spid="13"/>
                                        </p:tgtEl>
                                        <p:attrNameLst>
                                          <p:attrName>style.visibility</p:attrName>
                                        </p:attrNameLst>
                                      </p:cBhvr>
                                      <p:to>
                                        <p:strVal val="hidden"/>
                                      </p:to>
                                    </p:set>
                                  </p:childTnLst>
                                </p:cTn>
                              </p:par>
                              <p:par>
                                <p:cTn id="12" presetID="1" presetClass="entr" presetSubtype="0" fill="hold" nodeType="withEffect">
                                  <p:stCondLst>
                                    <p:cond delay="100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15687"/>
            <a:ext cx="7506821" cy="4533427"/>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23003"/>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28712"/>
            <a:ext cx="787400" cy="503936"/>
          </a:xfrm>
          <a:prstGeom prst="rect">
            <a:avLst/>
          </a:prstGeom>
        </p:spPr>
      </p:pic>
      <p:sp>
        <p:nvSpPr>
          <p:cNvPr id="10" name="Title 9"/>
          <p:cNvSpPr>
            <a:spLocks noGrp="1"/>
          </p:cNvSpPr>
          <p:nvPr>
            <p:ph type="title"/>
          </p:nvPr>
        </p:nvSpPr>
        <p:spPr/>
        <p:txBody>
          <a:bodyPr/>
          <a:lstStyle/>
          <a:p>
            <a:r>
              <a:rPr lang="fr-CA" smtClean="0"/>
              <a:t>Challenges of the Gated solution </a:t>
            </a:r>
            <a:endParaRPr lang="en-US"/>
          </a:p>
        </p:txBody>
      </p:sp>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11482" y="4914811"/>
            <a:ext cx="1860551" cy="126642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703893"/>
            <a:ext cx="281163" cy="909645"/>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060867" y="2080153"/>
            <a:ext cx="220869" cy="101938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603978"/>
            <a:ext cx="787400" cy="503936"/>
          </a:xfrm>
          <a:prstGeom prst="rect">
            <a:avLst/>
          </a:prstGeom>
        </p:spPr>
      </p:pic>
      <p:pic>
        <p:nvPicPr>
          <p:cNvPr id="15" name="Picture 14"/>
          <p:cNvPicPr>
            <a:picLocks noChangeAspect="1"/>
          </p:cNvPicPr>
          <p:nvPr/>
        </p:nvPicPr>
        <p:blipFill>
          <a:blip r:embed="rId10" cstate="email">
            <a:clrChange>
              <a:clrFrom>
                <a:srgbClr val="787878"/>
              </a:clrFrom>
              <a:clrTo>
                <a:srgbClr val="787878">
                  <a:alpha val="0"/>
                </a:srgbClr>
              </a:clrTo>
            </a:clrChange>
            <a:lum bright="70000" contrast="-70000"/>
            <a:extLst>
              <a:ext uri="{28A0092B-C50C-407E-A947-70E740481C1C}">
                <a14:useLocalDpi xmlns:a14="http://schemas.microsoft.com/office/drawing/2010/main" val="0"/>
              </a:ext>
            </a:extLst>
          </a:blip>
          <a:stretch>
            <a:fillRect/>
          </a:stretch>
        </p:blipFill>
        <p:spPr>
          <a:xfrm flipH="1">
            <a:off x="4971611" y="3684075"/>
            <a:ext cx="1507143" cy="818881"/>
          </a:xfrm>
          <a:prstGeom prst="rect">
            <a:avLst/>
          </a:prstGeom>
          <a:noFill/>
        </p:spPr>
      </p:pic>
    </p:spTree>
    <p:extLst>
      <p:ext uri="{BB962C8B-B14F-4D97-AF65-F5344CB8AC3E}">
        <p14:creationId xmlns:p14="http://schemas.microsoft.com/office/powerpoint/2010/main" val="32559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42" presetClass="path" presetSubtype="0" decel="100000" fill="hold" nodeType="withEffect">
                                  <p:stCondLst>
                                    <p:cond delay="0"/>
                                  </p:stCondLst>
                                  <p:childTnLst>
                                    <p:animMotion origin="layout" path="M -1.04167E-6 2.22222E-6 L 0.27461 -0.28542 " pathEditMode="relative" rAng="0" ptsTypes="AA">
                                      <p:cBhvr>
                                        <p:cTn id="9" dur="2000" fill="hold"/>
                                        <p:tgtEl>
                                          <p:spTgt spid="9"/>
                                        </p:tgtEl>
                                        <p:attrNameLst>
                                          <p:attrName>ppt_x</p:attrName>
                                          <p:attrName>ppt_y</p:attrName>
                                        </p:attrNameLst>
                                      </p:cBhvr>
                                      <p:rCtr x="13724" y="-14282"/>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 presetClass="exit" presetSubtype="0" fill="hold" nodeType="withEffect">
                                  <p:stCondLst>
                                    <p:cond delay="50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2500"/>
                            </p:stCondLst>
                            <p:childTnLst>
                              <p:par>
                                <p:cTn id="20" presetID="42" presetClass="path" presetSubtype="0" accel="50000" decel="50000" fill="hold" nodeType="afterEffect">
                                  <p:stCondLst>
                                    <p:cond delay="0"/>
                                  </p:stCondLst>
                                  <p:childTnLst>
                                    <p:animMotion origin="layout" path="M 0.27461 -0.28542 L 0.46628 -0.47755 " pathEditMode="relative" rAng="0" ptsTypes="AA">
                                      <p:cBhvr>
                                        <p:cTn id="21" dur="2000" fill="hold"/>
                                        <p:tgtEl>
                                          <p:spTgt spid="9"/>
                                        </p:tgtEl>
                                        <p:attrNameLst>
                                          <p:attrName>ppt_x</p:attrName>
                                          <p:attrName>ppt_y</p:attrName>
                                        </p:attrNameLst>
                                      </p:cBhvr>
                                      <p:rCtr x="9583" y="-9606"/>
                                    </p:animMotion>
                                  </p:childTnLst>
                                </p:cTn>
                              </p:par>
                              <p:par>
                                <p:cTn id="22" presetID="10" presetClass="exit" presetSubtype="0" fill="hold"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xit" presetSubtype="0" fill="hold" nodeType="withEffect">
                                  <p:stCondLst>
                                    <p:cond delay="150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 presetClass="exit" presetSubtype="0" fill="hold" nodeType="withEffect">
                                  <p:stCondLst>
                                    <p:cond delay="1500"/>
                                  </p:stCondLst>
                                  <p:childTnLst>
                                    <p:set>
                                      <p:cBhvr>
                                        <p:cTn id="29" dur="1" fill="hold">
                                          <p:stCondLst>
                                            <p:cond delay="0"/>
                                          </p:stCondLst>
                                        </p:cTn>
                                        <p:tgtEl>
                                          <p:spTgt spid="13"/>
                                        </p:tgtEl>
                                        <p:attrNameLst>
                                          <p:attrName>style.visibility</p:attrName>
                                        </p:attrNameLst>
                                      </p:cBhvr>
                                      <p:to>
                                        <p:strVal val="hidden"/>
                                      </p:to>
                                    </p:set>
                                  </p:childTnLst>
                                </p:cTn>
                              </p:par>
                              <p:par>
                                <p:cTn id="30" presetID="1" presetClass="entr" presetSubtype="0" fill="hold" nodeType="withEffect">
                                  <p:stCondLst>
                                    <p:cond delay="150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5935" y="1604804"/>
            <a:ext cx="7506821" cy="4533427"/>
          </a:xfrm>
          <a:prstGeom prst="rect">
            <a:avLst/>
          </a:prstGeom>
        </p:spPr>
      </p:pic>
      <p:sp>
        <p:nvSpPr>
          <p:cNvPr id="4" name="Footer Placeholder 3"/>
          <p:cNvSpPr>
            <a:spLocks noGrp="1"/>
          </p:cNvSpPr>
          <p:nvPr>
            <p:ph type="ftr" sz="quarter" idx="11"/>
          </p:nvPr>
        </p:nvSpPr>
        <p:spPr/>
        <p:txBody>
          <a:bodyPr/>
          <a:lstStyle/>
          <a:p>
            <a:r>
              <a:rPr lang="fr-FR" smtClean="0"/>
              <a:t>│   COMPANY CONFIDENTIAL  </a:t>
            </a:r>
            <a:endParaRPr lang="en-CA" sz="1067"/>
          </a:p>
        </p:txBody>
      </p:sp>
      <p:sp>
        <p:nvSpPr>
          <p:cNvPr id="5" name="Slide Number Placeholder 4"/>
          <p:cNvSpPr>
            <a:spLocks noGrp="1"/>
          </p:cNvSpPr>
          <p:nvPr>
            <p:ph type="sldNum" sz="quarter" idx="12"/>
          </p:nvPr>
        </p:nvSpPr>
        <p:spPr/>
        <p:txBody>
          <a:bodyPr/>
          <a:lstStyle/>
          <a:p>
            <a:fld id="{0B6352C0-A9CA-B545-A438-FD1342207464}" type="slidenum">
              <a:rPr lang="en-CA" smtClean="0"/>
              <a:pPr/>
              <a:t>6</a:t>
            </a:fld>
            <a:endParaRPr lang="en-CA"/>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828" y="2693010"/>
            <a:ext cx="281163" cy="909645"/>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20428" y="2593095"/>
            <a:ext cx="787400" cy="503936"/>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8754" y="1912120"/>
            <a:ext cx="281163" cy="909645"/>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53100" y="2317829"/>
            <a:ext cx="787400" cy="503936"/>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7040" y="2060088"/>
            <a:ext cx="345873" cy="743280"/>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43011" y="2748496"/>
            <a:ext cx="317405" cy="67821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1657" y="5063769"/>
            <a:ext cx="1843775" cy="1259723"/>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11482" y="4903928"/>
            <a:ext cx="1860551" cy="1266425"/>
          </a:xfrm>
          <a:prstGeom prst="rect">
            <a:avLst/>
          </a:prstGeom>
        </p:spPr>
      </p:pic>
      <p:pic>
        <p:nvPicPr>
          <p:cNvPr id="28" name="Picture 27" descr="car-redish.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655058" y="4964663"/>
            <a:ext cx="2016975" cy="1368661"/>
          </a:xfrm>
          <a:prstGeom prst="rect">
            <a:avLst/>
          </a:prstGeom>
        </p:spPr>
      </p:pic>
      <p:pic>
        <p:nvPicPr>
          <p:cNvPr id="20" name="Picture 19"/>
          <p:cNvPicPr>
            <a:picLocks noChangeAspect="1"/>
          </p:cNvPicPr>
          <p:nvPr/>
        </p:nvPicPr>
        <p:blipFill>
          <a:blip r:embed="rId11" cstate="email">
            <a:lum bright="70000" contrast="-70000"/>
            <a:extLst>
              <a:ext uri="{28A0092B-C50C-407E-A947-70E740481C1C}">
                <a14:useLocalDpi xmlns:a14="http://schemas.microsoft.com/office/drawing/2010/main" val="0"/>
              </a:ext>
            </a:extLst>
          </a:blip>
          <a:stretch>
            <a:fillRect/>
          </a:stretch>
        </p:blipFill>
        <p:spPr>
          <a:xfrm flipH="1">
            <a:off x="5508117" y="3437666"/>
            <a:ext cx="1507143" cy="818881"/>
          </a:xfrm>
          <a:prstGeom prst="rect">
            <a:avLst/>
          </a:prstGeom>
          <a:noFill/>
          <a:ln>
            <a:noFill/>
          </a:ln>
        </p:spPr>
      </p:pic>
      <p:pic>
        <p:nvPicPr>
          <p:cNvPr id="21" name="Picture 20"/>
          <p:cNvPicPr>
            <a:picLocks noChangeAspect="1"/>
          </p:cNvPicPr>
          <p:nvPr/>
        </p:nvPicPr>
        <p:blipFill>
          <a:blip r:embed="rId12" cstate="email">
            <a:lum bright="70000" contrast="-70000"/>
            <a:extLst>
              <a:ext uri="{28A0092B-C50C-407E-A947-70E740481C1C}">
                <a14:useLocalDpi xmlns:a14="http://schemas.microsoft.com/office/drawing/2010/main" val="0"/>
              </a:ext>
            </a:extLst>
          </a:blip>
          <a:stretch>
            <a:fillRect/>
          </a:stretch>
        </p:blipFill>
        <p:spPr>
          <a:xfrm>
            <a:off x="4255912" y="4431979"/>
            <a:ext cx="1472748" cy="818881"/>
          </a:xfrm>
          <a:prstGeom prst="rect">
            <a:avLst/>
          </a:prstGeom>
          <a:noFill/>
          <a:ln>
            <a:noFill/>
          </a:ln>
        </p:spPr>
      </p:pic>
      <p:pic>
        <p:nvPicPr>
          <p:cNvPr id="22" name="Picture 21"/>
          <p:cNvPicPr>
            <a:picLocks noChangeAspect="1"/>
          </p:cNvPicPr>
          <p:nvPr/>
        </p:nvPicPr>
        <p:blipFill>
          <a:blip r:embed="rId11" cstate="email">
            <a:lum bright="70000" contrast="-70000"/>
            <a:extLst>
              <a:ext uri="{28A0092B-C50C-407E-A947-70E740481C1C}">
                <a14:useLocalDpi xmlns:a14="http://schemas.microsoft.com/office/drawing/2010/main" val="0"/>
              </a:ext>
            </a:extLst>
          </a:blip>
          <a:stretch>
            <a:fillRect/>
          </a:stretch>
        </p:blipFill>
        <p:spPr>
          <a:xfrm rot="7763538" flipH="1">
            <a:off x="2622791" y="4536087"/>
            <a:ext cx="1507143" cy="818881"/>
          </a:xfrm>
          <a:prstGeom prst="rect">
            <a:avLst/>
          </a:prstGeom>
          <a:noFill/>
          <a:ln>
            <a:noFill/>
          </a:ln>
        </p:spPr>
      </p:pic>
      <p:sp>
        <p:nvSpPr>
          <p:cNvPr id="24" name="Title 9"/>
          <p:cNvSpPr>
            <a:spLocks noGrp="1"/>
          </p:cNvSpPr>
          <p:nvPr>
            <p:ph type="title"/>
          </p:nvPr>
        </p:nvSpPr>
        <p:spPr>
          <a:xfrm>
            <a:off x="507996" y="118534"/>
            <a:ext cx="11142488" cy="1058333"/>
          </a:xfrm>
        </p:spPr>
        <p:txBody>
          <a:bodyPr/>
          <a:lstStyle/>
          <a:p>
            <a:r>
              <a:rPr lang="fr-CA" dirty="0" smtClean="0"/>
              <a:t>Challenges of the </a:t>
            </a:r>
            <a:r>
              <a:rPr lang="fr-CA" dirty="0" err="1" smtClean="0"/>
              <a:t>Gated</a:t>
            </a:r>
            <a:r>
              <a:rPr lang="fr-CA" dirty="0" smtClean="0"/>
              <a:t> solution </a:t>
            </a:r>
            <a:endParaRPr lang="en-US" dirty="0"/>
          </a:p>
        </p:txBody>
      </p:sp>
    </p:spTree>
    <p:extLst>
      <p:ext uri="{BB962C8B-B14F-4D97-AF65-F5344CB8AC3E}">
        <p14:creationId xmlns:p14="http://schemas.microsoft.com/office/powerpoint/2010/main" val="115917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decel="100000" fill="hold" nodeType="clickEffect">
                                  <p:stCondLst>
                                    <p:cond delay="0"/>
                                  </p:stCondLst>
                                  <p:childTnLst>
                                    <p:animMotion origin="layout" path="M -1.04167E-6 2.59259E-6 L 0.27461 -0.28542 " pathEditMode="relative" rAng="0" ptsTypes="AA">
                                      <p:cBhvr>
                                        <p:cTn id="11" dur="2000" fill="hold"/>
                                        <p:tgtEl>
                                          <p:spTgt spid="9"/>
                                        </p:tgtEl>
                                        <p:attrNameLst>
                                          <p:attrName>ppt_x</p:attrName>
                                          <p:attrName>ppt_y</p:attrName>
                                        </p:attrNameLst>
                                      </p:cBhvr>
                                      <p:rCtr x="13724" y="-14282"/>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42" presetClass="path" presetSubtype="0" accel="50000" decel="50000" fill="hold" nodeType="withEffect">
                                  <p:stCondLst>
                                    <p:cond delay="250"/>
                                  </p:stCondLst>
                                  <p:childTnLst>
                                    <p:animMotion origin="layout" path="M -6.25E-7 -2.59259E-6 L 0.14245 -0.16342 " pathEditMode="relative" rAng="0" ptsTypes="AA">
                                      <p:cBhvr>
                                        <p:cTn id="20" dur="1500" fill="hold"/>
                                        <p:tgtEl>
                                          <p:spTgt spid="3"/>
                                        </p:tgtEl>
                                        <p:attrNameLst>
                                          <p:attrName>ppt_x</p:attrName>
                                          <p:attrName>ppt_y</p:attrName>
                                        </p:attrNameLst>
                                      </p:cBhvr>
                                      <p:rCtr x="7122" y="-8171"/>
                                    </p:animMotion>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4500"/>
                            </p:stCondLst>
                            <p:childTnLst>
                              <p:par>
                                <p:cTn id="26" presetID="10" presetClass="entr" presetSubtype="0" fill="hold" nodeType="afterEffect">
                                  <p:stCondLst>
                                    <p:cond delay="25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5250"/>
                            </p:stCondLst>
                            <p:childTnLst>
                              <p:par>
                                <p:cTn id="30" presetID="10" presetClass="entr" presetSubtype="0" fill="hold"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dirty="0" smtClean="0"/>
              <a:t>Challenges </a:t>
            </a:r>
            <a:r>
              <a:rPr lang="en-US" dirty="0" smtClean="0"/>
              <a:t>Of </a:t>
            </a:r>
            <a:r>
              <a:rPr lang="en-US" dirty="0"/>
              <a:t>Classic Gate Entry</a:t>
            </a:r>
          </a:p>
        </p:txBody>
      </p:sp>
      <p:sp>
        <p:nvSpPr>
          <p:cNvPr id="16" name="Content Placeholder 2"/>
          <p:cNvSpPr>
            <a:spLocks noGrp="1"/>
          </p:cNvSpPr>
          <p:nvPr>
            <p:ph idx="1"/>
          </p:nvPr>
        </p:nvSpPr>
        <p:spPr>
          <a:xfrm>
            <a:off x="530924" y="2105891"/>
            <a:ext cx="4161149" cy="3939310"/>
          </a:xfrm>
        </p:spPr>
        <p:txBody>
          <a:bodyPr/>
          <a:lstStyle/>
          <a:p>
            <a:r>
              <a:rPr lang="en-US" sz="2400" b="0" dirty="0">
                <a:latin typeface="Segoe UI Light" panose="020B0502040204020203" pitchFamily="34" charset="0"/>
                <a:cs typeface="Segoe UI Light" panose="020B0502040204020203" pitchFamily="34" charset="0"/>
              </a:rPr>
              <a:t> Customer </a:t>
            </a:r>
            <a:r>
              <a:rPr lang="en-US" sz="2400" b="0" dirty="0" smtClean="0">
                <a:latin typeface="Segoe UI Light" panose="020B0502040204020203" pitchFamily="34" charset="0"/>
                <a:cs typeface="Segoe UI Light" panose="020B0502040204020203" pitchFamily="34" charset="0"/>
              </a:rPr>
              <a:t>Experience</a:t>
            </a:r>
          </a:p>
          <a:p>
            <a:r>
              <a:rPr lang="en-US" sz="2400" b="0" dirty="0" smtClean="0">
                <a:latin typeface="Segoe UI Light" panose="020B0502040204020203" pitchFamily="34" charset="0"/>
                <a:cs typeface="Segoe UI Light" panose="020B0502040204020203" pitchFamily="34" charset="0"/>
              </a:rPr>
              <a:t> Stacking at Peak </a:t>
            </a:r>
            <a:r>
              <a:rPr lang="en-US" sz="2400" b="0" dirty="0">
                <a:latin typeface="Segoe UI Light" panose="020B0502040204020203" pitchFamily="34" charset="0"/>
                <a:cs typeface="Segoe UI Light" panose="020B0502040204020203" pitchFamily="34" charset="0"/>
              </a:rPr>
              <a:t>H</a:t>
            </a:r>
            <a:r>
              <a:rPr lang="en-US" sz="2400" b="0" dirty="0" smtClean="0">
                <a:latin typeface="Segoe UI Light" panose="020B0502040204020203" pitchFamily="34" charset="0"/>
                <a:cs typeface="Segoe UI Light" panose="020B0502040204020203" pitchFamily="34" charset="0"/>
              </a:rPr>
              <a:t>ours</a:t>
            </a:r>
          </a:p>
          <a:p>
            <a:r>
              <a:rPr lang="en-US" sz="2400" b="0" dirty="0" smtClean="0">
                <a:latin typeface="Segoe UI Light" panose="020B0502040204020203" pitchFamily="34" charset="0"/>
                <a:cs typeface="Segoe UI Light" panose="020B0502040204020203" pitchFamily="34" charset="0"/>
              </a:rPr>
              <a:t> Maintenance</a:t>
            </a:r>
          </a:p>
          <a:p>
            <a:pPr marL="0" indent="0">
              <a:buNone/>
            </a:pPr>
            <a:endParaRPr lang="en-US" sz="2400" b="0" dirty="0">
              <a:latin typeface="Segoe UI Light" panose="020B0502040204020203" pitchFamily="34" charset="0"/>
              <a:cs typeface="Segoe UI Light" panose="020B0502040204020203" pitchFamily="34" charset="0"/>
            </a:endParaRPr>
          </a:p>
        </p:txBody>
      </p:sp>
      <p:sp>
        <p:nvSpPr>
          <p:cNvPr id="7" name="Content Placeholder 2"/>
          <p:cNvSpPr txBox="1">
            <a:spLocks/>
          </p:cNvSpPr>
          <p:nvPr/>
        </p:nvSpPr>
        <p:spPr>
          <a:xfrm>
            <a:off x="5735616" y="2687782"/>
            <a:ext cx="4161149" cy="3939310"/>
          </a:xfrm>
          <a:prstGeom prst="rect">
            <a:avLst/>
          </a:prstGeom>
        </p:spPr>
        <p:txBody>
          <a:bodyPr vert="horz" lIns="91440" tIns="45720" rIns="91440" bIns="45720" rtlCol="0">
            <a:noAutofit/>
          </a:bodyPr>
          <a:lstStyle>
            <a:lvl1pPr marL="154513" indent="-154513" algn="l" defTabSz="609585" rtl="0" eaLnBrk="1" latinLnBrk="0" hangingPunct="1">
              <a:spcBef>
                <a:spcPts val="1333"/>
              </a:spcBef>
              <a:spcAft>
                <a:spcPts val="533"/>
              </a:spcAft>
              <a:buFont typeface="Arial"/>
              <a:buChar char="•"/>
              <a:defRPr sz="2133" b="1" i="0" kern="1200" cap="none">
                <a:solidFill>
                  <a:schemeClr val="accent6"/>
                </a:solidFill>
                <a:latin typeface="Segoe UI Semibold" pitchFamily="34" charset="0"/>
                <a:ea typeface="+mn-ea"/>
                <a:cs typeface="Segoe UI Semibold" pitchFamily="34" charset="0"/>
              </a:defRPr>
            </a:lvl1pPr>
            <a:lvl2pPr marL="154513" indent="-154513" algn="l" defTabSz="609585" rtl="0" eaLnBrk="1" latinLnBrk="0" hangingPunct="1">
              <a:spcBef>
                <a:spcPts val="0"/>
              </a:spcBef>
              <a:spcAft>
                <a:spcPts val="400"/>
              </a:spcAft>
              <a:buClr>
                <a:schemeClr val="accent6"/>
              </a:buClr>
              <a:buFont typeface="Arial"/>
              <a:buChar char="•"/>
              <a:defRPr sz="2133" b="0" i="0" kern="1200" baseline="0">
                <a:solidFill>
                  <a:schemeClr val="tx2"/>
                </a:solidFill>
                <a:latin typeface="+mn-lt"/>
                <a:ea typeface="+mn-ea"/>
                <a:cs typeface="Segoe UI Semibold" pitchFamily="34" charset="0"/>
              </a:defRPr>
            </a:lvl2pPr>
            <a:lvl3pPr marL="539737" indent="-158747" algn="l" defTabSz="609585" rtl="0" eaLnBrk="1" latinLnBrk="0" hangingPunct="1">
              <a:spcBef>
                <a:spcPts val="0"/>
              </a:spcBef>
              <a:spcAft>
                <a:spcPts val="400"/>
              </a:spcAft>
              <a:buClr>
                <a:schemeClr val="tx2"/>
              </a:buClr>
              <a:buFont typeface="Arial"/>
              <a:buChar char="•"/>
              <a:defRPr sz="2133" kern="1200" baseline="0">
                <a:solidFill>
                  <a:schemeClr val="tx2"/>
                </a:solidFill>
                <a:latin typeface="+mn-lt"/>
                <a:ea typeface="+mn-ea"/>
                <a:cs typeface="Segoe Light"/>
              </a:defRPr>
            </a:lvl3pPr>
            <a:lvl4pPr marL="912261" indent="-148163" algn="l" defTabSz="609585" rtl="0" eaLnBrk="1" latinLnBrk="0" hangingPunct="1">
              <a:spcBef>
                <a:spcPts val="0"/>
              </a:spcBef>
              <a:spcAft>
                <a:spcPts val="400"/>
              </a:spcAft>
              <a:buClr>
                <a:schemeClr val="tx2"/>
              </a:buClr>
              <a:buFont typeface="Lucida Grande"/>
              <a:buChar char="∘"/>
              <a:defRPr sz="2133" kern="1200" baseline="0">
                <a:solidFill>
                  <a:schemeClr val="tx2"/>
                </a:solidFill>
                <a:latin typeface="+mn-lt"/>
                <a:ea typeface="+mn-ea"/>
                <a:cs typeface="Segoe Light"/>
              </a:defRPr>
            </a:lvl4pPr>
            <a:lvl5pPr marL="1212820" indent="-148163" algn="l" defTabSz="609585" rtl="0" eaLnBrk="1" latinLnBrk="0" hangingPunct="1">
              <a:spcBef>
                <a:spcPts val="0"/>
              </a:spcBef>
              <a:spcAft>
                <a:spcPts val="400"/>
              </a:spcAft>
              <a:buClr>
                <a:schemeClr val="tx2"/>
              </a:buClr>
              <a:buSzPct val="90000"/>
              <a:buFont typeface="Lucida Grande"/>
              <a:buChar char="∙"/>
              <a:defRPr sz="1867" kern="1200" spc="0" baseline="0">
                <a:solidFill>
                  <a:schemeClr val="tx2"/>
                </a:solidFill>
                <a:latin typeface="+mn-lt"/>
                <a:ea typeface="+mn-ea"/>
                <a:cs typeface="Segoe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400" b="0" dirty="0" smtClean="0">
                <a:latin typeface="Segoe UI Light" panose="020B0502040204020203" pitchFamily="34" charset="0"/>
                <a:cs typeface="Segoe UI Light" panose="020B0502040204020203" pitchFamily="34" charset="0"/>
              </a:rPr>
              <a:t>Not for everyone</a:t>
            </a:r>
            <a:endParaRPr lang="en-US" sz="2400" b="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2151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9"/>
          <p:cNvSpPr>
            <a:spLocks noGrp="1"/>
          </p:cNvSpPr>
          <p:nvPr>
            <p:ph type="title"/>
          </p:nvPr>
        </p:nvSpPr>
        <p:spPr/>
        <p:txBody>
          <a:bodyPr/>
          <a:lstStyle/>
          <a:p>
            <a:r>
              <a:rPr lang="fr-CA" smtClean="0"/>
              <a:t>Alternative: Free-Flow Parking</a:t>
            </a:r>
            <a:endParaRPr lang="en-US"/>
          </a:p>
        </p:txBody>
      </p:sp>
      <p:sp>
        <p:nvSpPr>
          <p:cNvPr id="4" name="Footer Placeholder 3"/>
          <p:cNvSpPr>
            <a:spLocks noGrp="1"/>
          </p:cNvSpPr>
          <p:nvPr>
            <p:ph type="ftr" sz="quarter" idx="11"/>
          </p:nvPr>
        </p:nvSpPr>
        <p:spPr/>
        <p:txBody>
          <a:bodyPr/>
          <a:lstStyle/>
          <a:p>
            <a:r>
              <a:rPr lang="fr-FR" smtClean="0"/>
              <a:t>│   COMPANY CONFIDENTIAL  </a:t>
            </a:r>
            <a:endParaRPr lang="en-CA" sz="1067"/>
          </a:p>
        </p:txBody>
      </p:sp>
      <p:sp>
        <p:nvSpPr>
          <p:cNvPr id="5" name="Slide Number Placeholder 4"/>
          <p:cNvSpPr>
            <a:spLocks noGrp="1"/>
          </p:cNvSpPr>
          <p:nvPr>
            <p:ph type="sldNum" sz="quarter" idx="12"/>
          </p:nvPr>
        </p:nvSpPr>
        <p:spPr/>
        <p:txBody>
          <a:bodyPr/>
          <a:lstStyle/>
          <a:p>
            <a:fld id="{0B6352C0-A9CA-B545-A438-FD1342207464}" type="slidenum">
              <a:rPr lang="en-CA" smtClean="0"/>
              <a:pPr/>
              <a:t>8</a:t>
            </a:fld>
            <a:endParaRPr lang="en-CA"/>
          </a:p>
        </p:txBody>
      </p:sp>
      <p:grpSp>
        <p:nvGrpSpPr>
          <p:cNvPr id="2" name="Group 1"/>
          <p:cNvGrpSpPr/>
          <p:nvPr/>
        </p:nvGrpSpPr>
        <p:grpSpPr>
          <a:xfrm>
            <a:off x="4173424" y="1395252"/>
            <a:ext cx="8018577" cy="4791977"/>
            <a:chOff x="4173424" y="1395252"/>
            <a:chExt cx="8018577" cy="4791977"/>
          </a:xfrm>
        </p:grpSpPr>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3424" y="1395252"/>
              <a:ext cx="8018577" cy="4791977"/>
            </a:xfrm>
            <a:prstGeom prst="rect">
              <a:avLst/>
            </a:prstGeom>
          </p:spPr>
        </p:pic>
        <p:pic>
          <p:nvPicPr>
            <p:cNvPr id="27" name="Picture 2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58148" y="1610088"/>
              <a:ext cx="502984" cy="938591"/>
            </a:xfrm>
            <a:prstGeom prst="rect">
              <a:avLst/>
            </a:prstGeom>
          </p:spPr>
        </p:pic>
      </p:grpSp>
      <p:graphicFrame>
        <p:nvGraphicFramePr>
          <p:cNvPr id="8" name="Content Placeholder 8"/>
          <p:cNvGraphicFramePr>
            <a:graphicFrameLocks noGrp="1"/>
          </p:cNvGraphicFramePr>
          <p:nvPr>
            <p:ph idx="1"/>
            <p:extLst/>
          </p:nvPr>
        </p:nvGraphicFramePr>
        <p:xfrm>
          <a:off x="-442380" y="1610088"/>
          <a:ext cx="5332379" cy="435133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20889" y="1738489"/>
            <a:ext cx="4064000" cy="341632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No gates</a:t>
            </a:r>
          </a:p>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Payment method or Permits</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Pay-and-Display</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Pay-by-Space</a:t>
            </a:r>
          </a:p>
          <a:p>
            <a:pPr marL="800100" lvl="1" indent="-342900">
              <a:spcAft>
                <a:spcPts val="600"/>
              </a:spcAft>
              <a:buFont typeface="Arial" panose="020B0604020202020204" pitchFamily="34" charset="0"/>
              <a:buChar char="•"/>
            </a:pPr>
            <a:r>
              <a:rPr lang="en-US" sz="2400" dirty="0">
                <a:solidFill>
                  <a:schemeClr val="accent6"/>
                </a:solidFill>
                <a:latin typeface="Segoe UI Light" panose="020B0502040204020203" pitchFamily="34" charset="0"/>
                <a:cs typeface="Segoe UI Light" panose="020B0502040204020203" pitchFamily="34" charset="0"/>
              </a:rPr>
              <a:t>	</a:t>
            </a:r>
            <a:r>
              <a:rPr lang="en-US" sz="2400" dirty="0" smtClean="0">
                <a:solidFill>
                  <a:schemeClr val="accent6"/>
                </a:solidFill>
                <a:latin typeface="Segoe UI Light" panose="020B0502040204020203" pitchFamily="34" charset="0"/>
                <a:cs typeface="Segoe UI Light" panose="020B0502040204020203" pitchFamily="34" charset="0"/>
              </a:rPr>
              <a:t>Meters</a:t>
            </a:r>
          </a:p>
          <a:p>
            <a:pPr marL="342900" indent="-342900">
              <a:spcAft>
                <a:spcPts val="600"/>
              </a:spcAft>
              <a:buFont typeface="Arial" panose="020B0604020202020204" pitchFamily="34" charset="0"/>
              <a:buChar char="•"/>
            </a:pPr>
            <a:r>
              <a:rPr lang="en-US" sz="2400" dirty="0" smtClean="0">
                <a:solidFill>
                  <a:schemeClr val="accent6"/>
                </a:solidFill>
                <a:latin typeface="Segoe UI Light" panose="020B0502040204020203" pitchFamily="34" charset="0"/>
                <a:cs typeface="Segoe UI Light" panose="020B0502040204020203" pitchFamily="34" charset="0"/>
              </a:rPr>
              <a:t>Enforcement ?</a:t>
            </a:r>
          </a:p>
          <a:p>
            <a:pPr>
              <a:spcAft>
                <a:spcPts val="600"/>
              </a:spcAft>
            </a:pPr>
            <a:endParaRPr lang="en-US" b="1" dirty="0" smtClean="0">
              <a:solidFill>
                <a:schemeClr val="accent3"/>
              </a:solidFill>
              <a:latin typeface="Segoe Light"/>
              <a:cs typeface="Segoe Light"/>
            </a:endParaRPr>
          </a:p>
        </p:txBody>
      </p:sp>
      <p:grpSp>
        <p:nvGrpSpPr>
          <p:cNvPr id="10" name="Group 9"/>
          <p:cNvGrpSpPr/>
          <p:nvPr/>
        </p:nvGrpSpPr>
        <p:grpSpPr>
          <a:xfrm>
            <a:off x="9782630" y="1786807"/>
            <a:ext cx="992361" cy="1009560"/>
            <a:chOff x="9782630" y="1786807"/>
            <a:chExt cx="992361" cy="1009560"/>
          </a:xfrm>
        </p:grpSpPr>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493828" y="1886722"/>
              <a:ext cx="281163" cy="90964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82630" y="1786807"/>
              <a:ext cx="787400" cy="503936"/>
            </a:xfrm>
            <a:prstGeom prst="rect">
              <a:avLst/>
            </a:prstGeom>
          </p:spPr>
        </p:pic>
      </p:grpSp>
      <p:grpSp>
        <p:nvGrpSpPr>
          <p:cNvPr id="9" name="Group 8"/>
          <p:cNvGrpSpPr/>
          <p:nvPr/>
        </p:nvGrpSpPr>
        <p:grpSpPr>
          <a:xfrm>
            <a:off x="5921311" y="4218073"/>
            <a:ext cx="1003247" cy="1009560"/>
            <a:chOff x="5921311" y="4218073"/>
            <a:chExt cx="1003247" cy="1009560"/>
          </a:xfrm>
        </p:grpSpPr>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43395" y="4317988"/>
              <a:ext cx="281163" cy="909645"/>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21311" y="4218073"/>
              <a:ext cx="787400" cy="503936"/>
            </a:xfrm>
            <a:prstGeom prst="rect">
              <a:avLst/>
            </a:prstGeom>
          </p:spPr>
        </p:pic>
      </p:grpSp>
      <p:sp>
        <p:nvSpPr>
          <p:cNvPr id="7" name="&quot;No&quot; Symbol 6"/>
          <p:cNvSpPr/>
          <p:nvPr/>
        </p:nvSpPr>
        <p:spPr>
          <a:xfrm>
            <a:off x="5677613" y="3884912"/>
            <a:ext cx="1806528" cy="1821438"/>
          </a:xfrm>
          <a:prstGeom prst="noSmoking">
            <a:avLst>
              <a:gd name="adj" fmla="val 1059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9590564" y="1356711"/>
            <a:ext cx="1806528" cy="1821438"/>
          </a:xfrm>
          <a:prstGeom prst="noSmoking">
            <a:avLst>
              <a:gd name="adj" fmla="val 10596"/>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15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10" presetClass="exit" presetSubtype="0" fill="hold" nodeType="withEffect">
                                  <p:stCondLst>
                                    <p:cond delay="150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xit" presetSubtype="0" fill="hold" nodeType="withEffect">
                                  <p:stCondLst>
                                    <p:cond delay="150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500"/>
                                        <p:tgtEl>
                                          <p:spTgt spid="3">
                                            <p:txEl>
                                              <p:pRg st="1" end="1"/>
                                            </p:txEl>
                                          </p:spTgt>
                                        </p:tgtEl>
                                      </p:cBhvr>
                                    </p:animEffec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500"/>
                                        <p:tgtEl>
                                          <p:spTgt spid="3">
                                            <p:txEl>
                                              <p:pRg st="2" end="2"/>
                                            </p:txEl>
                                          </p:spTgt>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500"/>
                                        <p:tgtEl>
                                          <p:spTgt spid="3">
                                            <p:txEl>
                                              <p:pRg st="3" end="3"/>
                                            </p:txEl>
                                          </p:spTgt>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fade">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46471"/>
            <a:ext cx="1096558" cy="457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1600" dirty="0">
              <a:solidFill>
                <a:prstClr val="white"/>
              </a:solidFill>
              <a:latin typeface="Segoe UI Light"/>
            </a:endParaRPr>
          </a:p>
        </p:txBody>
      </p:sp>
      <p:sp>
        <p:nvSpPr>
          <p:cNvPr id="8" name="Rectangle 7"/>
          <p:cNvSpPr/>
          <p:nvPr/>
        </p:nvSpPr>
        <p:spPr>
          <a:xfrm>
            <a:off x="1706160" y="3346471"/>
            <a:ext cx="4875868"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Paid Time</a:t>
            </a:r>
          </a:p>
        </p:txBody>
      </p:sp>
      <p:sp>
        <p:nvSpPr>
          <p:cNvPr id="9" name="Rectangle 8"/>
          <p:cNvSpPr/>
          <p:nvPr/>
        </p:nvSpPr>
        <p:spPr>
          <a:xfrm>
            <a:off x="6582030" y="3346471"/>
            <a:ext cx="2619636"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prstClr val="white"/>
                </a:solidFill>
                <a:latin typeface="Segoe UI Light"/>
              </a:rPr>
              <a:t>Violation</a:t>
            </a:r>
          </a:p>
        </p:txBody>
      </p:sp>
      <p:sp>
        <p:nvSpPr>
          <p:cNvPr id="10" name="Right Arrow 9"/>
          <p:cNvSpPr/>
          <p:nvPr/>
        </p:nvSpPr>
        <p:spPr>
          <a:xfrm>
            <a:off x="9201665" y="3112123"/>
            <a:ext cx="2908102" cy="924417"/>
          </a:xfrm>
          <a:prstGeom prst="rightArrow">
            <a:avLst>
              <a:gd name="adj1" fmla="val 50000"/>
              <a:gd name="adj2" fmla="val 6889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1600" dirty="0">
                <a:solidFill>
                  <a:srgbClr val="717272"/>
                </a:solidFill>
                <a:latin typeface="Segoe UI Light"/>
              </a:rPr>
              <a:t>Enforced</a:t>
            </a:r>
          </a:p>
        </p:txBody>
      </p:sp>
      <p:grpSp>
        <p:nvGrpSpPr>
          <p:cNvPr id="30" name="Group 29"/>
          <p:cNvGrpSpPr/>
          <p:nvPr/>
        </p:nvGrpSpPr>
        <p:grpSpPr>
          <a:xfrm>
            <a:off x="954319" y="4276113"/>
            <a:ext cx="3114042" cy="1275906"/>
            <a:chOff x="1317783" y="3171862"/>
            <a:chExt cx="2335531" cy="956929"/>
          </a:xfrm>
        </p:grpSpPr>
        <p:sp>
          <p:nvSpPr>
            <p:cNvPr id="16" name="Rectangular Callout 15"/>
            <p:cNvSpPr/>
            <p:nvPr/>
          </p:nvSpPr>
          <p:spPr>
            <a:xfrm>
              <a:off x="1317784" y="3171862"/>
              <a:ext cx="2335530" cy="800100"/>
            </a:xfrm>
            <a:prstGeom prst="wedgeRectCallout">
              <a:avLst>
                <a:gd name="adj1" fmla="val -25508"/>
                <a:gd name="adj2" fmla="val -90164"/>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Parking Time Purchase</a:t>
              </a:r>
            </a:p>
            <a:p>
              <a:pPr marL="803255" defTabSz="609585"/>
              <a:r>
                <a:rPr lang="en-US" sz="1400" dirty="0">
                  <a:solidFill>
                    <a:srgbClr val="717272"/>
                  </a:solidFill>
                  <a:latin typeface="Segoe UI Light"/>
                </a:rPr>
                <a:t>Customer purchases parking time at connected pay </a:t>
              </a:r>
              <a:r>
                <a:rPr lang="en-US" sz="1400" dirty="0" smtClean="0">
                  <a:solidFill>
                    <a:srgbClr val="717272"/>
                  </a:solidFill>
                  <a:latin typeface="Segoe UI Light"/>
                </a:rPr>
                <a:t>stations</a:t>
              </a:r>
              <a:endParaRPr lang="en-US" sz="1400" dirty="0">
                <a:solidFill>
                  <a:srgbClr val="717272"/>
                </a:solidFill>
                <a:latin typeface="Segoe UI Light"/>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783" y="3217848"/>
              <a:ext cx="488169" cy="910943"/>
            </a:xfrm>
            <a:prstGeom prst="rect">
              <a:avLst/>
            </a:prstGeom>
          </p:spPr>
        </p:pic>
      </p:grpSp>
      <p:grpSp>
        <p:nvGrpSpPr>
          <p:cNvPr id="2" name="Group 1"/>
          <p:cNvGrpSpPr/>
          <p:nvPr/>
        </p:nvGrpSpPr>
        <p:grpSpPr>
          <a:xfrm>
            <a:off x="8310536" y="4383216"/>
            <a:ext cx="3741421" cy="1171112"/>
            <a:chOff x="7302261" y="2896898"/>
            <a:chExt cx="3741421" cy="1066800"/>
          </a:xfrm>
          <a:solidFill>
            <a:schemeClr val="bg2">
              <a:lumMod val="40000"/>
              <a:lumOff val="60000"/>
            </a:schemeClr>
          </a:solidFill>
        </p:grpSpPr>
        <p:sp>
          <p:nvSpPr>
            <p:cNvPr id="18" name="Rectangular Callout 17"/>
            <p:cNvSpPr/>
            <p:nvPr/>
          </p:nvSpPr>
          <p:spPr>
            <a:xfrm>
              <a:off x="7302261" y="2896898"/>
              <a:ext cx="3741421" cy="1066800"/>
            </a:xfrm>
            <a:prstGeom prst="wedgeRectCallout">
              <a:avLst>
                <a:gd name="adj1" fmla="val -25703"/>
                <a:gd name="adj2" fmla="val -948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6773" defTabSz="609585"/>
              <a:r>
                <a:rPr lang="en-US" sz="1400" b="1" dirty="0">
                  <a:solidFill>
                    <a:srgbClr val="717272"/>
                  </a:solidFill>
                  <a:latin typeface="Segoe UI Light"/>
                </a:rPr>
                <a:t>Enforcement</a:t>
              </a:r>
            </a:p>
            <a:p>
              <a:pPr marL="1066773" defTabSz="609585"/>
              <a:r>
                <a:rPr lang="en-US" sz="1400" dirty="0">
                  <a:solidFill>
                    <a:srgbClr val="717272"/>
                  </a:solidFill>
                  <a:latin typeface="Segoe UI Light"/>
                </a:rPr>
                <a:t>Officer locates vehicle and issues violation ticket. </a:t>
              </a:r>
            </a:p>
          </p:txBody>
        </p:sp>
        <p:pic>
          <p:nvPicPr>
            <p:cNvPr id="19" name="Picture 18" descr="\\euclid\MarCom Graphic Library\2-Graphic Assets\Icons\GUI Icons\Large icons\parking-ticke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2262" y="2916583"/>
              <a:ext cx="1090295" cy="1047115"/>
            </a:xfrm>
            <a:prstGeom prst="rect">
              <a:avLst/>
            </a:prstGeom>
            <a:grpFill/>
            <a:ln>
              <a:noFill/>
            </a:ln>
          </p:spPr>
        </p:pic>
      </p:grpSp>
      <p:grpSp>
        <p:nvGrpSpPr>
          <p:cNvPr id="32" name="Group 31"/>
          <p:cNvGrpSpPr/>
          <p:nvPr/>
        </p:nvGrpSpPr>
        <p:grpSpPr>
          <a:xfrm>
            <a:off x="203200" y="1701800"/>
            <a:ext cx="3114040" cy="1066800"/>
            <a:chOff x="460534" y="1424003"/>
            <a:chExt cx="2335530" cy="800100"/>
          </a:xfrm>
        </p:grpSpPr>
        <p:sp>
          <p:nvSpPr>
            <p:cNvPr id="6" name="Rectangular Callout 5"/>
            <p:cNvSpPr/>
            <p:nvPr/>
          </p:nvSpPr>
          <p:spPr>
            <a:xfrm>
              <a:off x="460534" y="1424003"/>
              <a:ext cx="2335530" cy="800100"/>
            </a:xfrm>
            <a:prstGeom prst="wedgeRectCallout">
              <a:avLst>
                <a:gd name="adj1" fmla="val -33029"/>
                <a:gd name="adj2" fmla="val 7580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Vehicle </a:t>
              </a:r>
              <a:r>
                <a:rPr lang="en-US" sz="1400" b="1" dirty="0" smtClean="0">
                  <a:solidFill>
                    <a:srgbClr val="717272"/>
                  </a:solidFill>
                  <a:latin typeface="Segoe UI Light"/>
                </a:rPr>
                <a:t>Arrival</a:t>
              </a:r>
            </a:p>
            <a:p>
              <a:pPr marL="803255" defTabSz="609585"/>
              <a:r>
                <a:rPr lang="en-US" sz="1400" dirty="0" smtClean="0">
                  <a:solidFill>
                    <a:srgbClr val="717272"/>
                  </a:solidFill>
                  <a:latin typeface="Segoe UI Light"/>
                </a:rPr>
                <a:t>Vehicle enters lot and finds parking</a:t>
              </a:r>
              <a:endParaRPr lang="en-US" sz="1400" dirty="0">
                <a:solidFill>
                  <a:srgbClr val="717272"/>
                </a:solidFill>
                <a:latin typeface="Segoe UI Light"/>
              </a:endParaRPr>
            </a:p>
          </p:txBody>
        </p:sp>
        <p:sp>
          <p:nvSpPr>
            <p:cNvPr id="22" name="Right Arrow 21"/>
            <p:cNvSpPr/>
            <p:nvPr/>
          </p:nvSpPr>
          <p:spPr>
            <a:xfrm>
              <a:off x="612394" y="1468785"/>
              <a:ext cx="411480" cy="2674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grpSp>
        <p:nvGrpSpPr>
          <p:cNvPr id="34" name="Group 33"/>
          <p:cNvGrpSpPr/>
          <p:nvPr/>
        </p:nvGrpSpPr>
        <p:grpSpPr>
          <a:xfrm>
            <a:off x="4150739" y="1822081"/>
            <a:ext cx="3200705" cy="1066800"/>
            <a:chOff x="4068361" y="1822476"/>
            <a:chExt cx="3200705" cy="1066800"/>
          </a:xfrm>
        </p:grpSpPr>
        <p:sp>
          <p:nvSpPr>
            <p:cNvPr id="25" name="Rectangular Callout 24"/>
            <p:cNvSpPr/>
            <p:nvPr/>
          </p:nvSpPr>
          <p:spPr>
            <a:xfrm>
              <a:off x="4068361" y="1822476"/>
              <a:ext cx="3200705" cy="1066800"/>
            </a:xfrm>
            <a:prstGeom prst="wedgeRectCallout">
              <a:avLst>
                <a:gd name="adj1" fmla="val 25635"/>
                <a:gd name="adj2" fmla="val 81548"/>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Parking Time Expires</a:t>
              </a:r>
            </a:p>
            <a:p>
              <a:pPr marL="803255" defTabSz="609585"/>
              <a:r>
                <a:rPr lang="en-US" sz="1400" dirty="0">
                  <a:solidFill>
                    <a:srgbClr val="717272"/>
                  </a:solidFill>
                  <a:latin typeface="Segoe UI Light"/>
                </a:rPr>
                <a:t>Customers </a:t>
              </a:r>
              <a:r>
                <a:rPr lang="en-US" sz="1400" dirty="0" smtClean="0">
                  <a:solidFill>
                    <a:srgbClr val="717272"/>
                  </a:solidFill>
                  <a:latin typeface="Segoe UI Light"/>
                </a:rPr>
                <a:t>must exit </a:t>
              </a:r>
              <a:r>
                <a:rPr lang="en-US" sz="1400" dirty="0">
                  <a:solidFill>
                    <a:srgbClr val="717272"/>
                  </a:solidFill>
                  <a:latin typeface="Segoe UI Light"/>
                </a:rPr>
                <a:t>or purchase more time.</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149" y="1969027"/>
              <a:ext cx="776476" cy="776476"/>
            </a:xfrm>
            <a:prstGeom prst="rect">
              <a:avLst/>
            </a:prstGeom>
            <a:solidFill>
              <a:schemeClr val="bg2">
                <a:lumMod val="40000"/>
                <a:lumOff val="60000"/>
              </a:schemeClr>
            </a:solidFill>
            <a:ln>
              <a:noFill/>
            </a:ln>
          </p:spPr>
        </p:pic>
      </p:grpSp>
      <p:sp>
        <p:nvSpPr>
          <p:cNvPr id="36" name="Title 35"/>
          <p:cNvSpPr>
            <a:spLocks noGrp="1"/>
          </p:cNvSpPr>
          <p:nvPr>
            <p:ph type="title"/>
          </p:nvPr>
        </p:nvSpPr>
        <p:spPr/>
        <p:txBody>
          <a:bodyPr/>
          <a:lstStyle/>
          <a:p>
            <a:r>
              <a:rPr lang="en-US" dirty="0" smtClean="0"/>
              <a:t>Chronology of an Off-Street Parking Session</a:t>
            </a:r>
            <a:endParaRPr lang="en-US" dirty="0"/>
          </a:p>
        </p:txBody>
      </p:sp>
      <p:grpSp>
        <p:nvGrpSpPr>
          <p:cNvPr id="39" name="Group 38"/>
          <p:cNvGrpSpPr/>
          <p:nvPr/>
        </p:nvGrpSpPr>
        <p:grpSpPr>
          <a:xfrm>
            <a:off x="8479552" y="1734432"/>
            <a:ext cx="3114040" cy="1031015"/>
            <a:chOff x="8995727" y="4414913"/>
            <a:chExt cx="3114040" cy="1242097"/>
          </a:xfrm>
        </p:grpSpPr>
        <p:grpSp>
          <p:nvGrpSpPr>
            <p:cNvPr id="5" name="Group 4"/>
            <p:cNvGrpSpPr/>
            <p:nvPr/>
          </p:nvGrpSpPr>
          <p:grpSpPr>
            <a:xfrm>
              <a:off x="8995727" y="4414913"/>
              <a:ext cx="3114040" cy="1242097"/>
              <a:chOff x="8229600" y="621268"/>
              <a:chExt cx="3114040" cy="1066800"/>
            </a:xfrm>
            <a:solidFill>
              <a:schemeClr val="bg2">
                <a:lumMod val="40000"/>
                <a:lumOff val="60000"/>
              </a:schemeClr>
            </a:solidFill>
          </p:grpSpPr>
          <p:sp>
            <p:nvSpPr>
              <p:cNvPr id="11" name="Rectangular Callout 10"/>
              <p:cNvSpPr/>
              <p:nvPr/>
            </p:nvSpPr>
            <p:spPr>
              <a:xfrm>
                <a:off x="8229600" y="621268"/>
                <a:ext cx="3114040" cy="1066800"/>
              </a:xfrm>
              <a:prstGeom prst="wedgeRectCallout">
                <a:avLst>
                  <a:gd name="adj1" fmla="val 41172"/>
                  <a:gd name="adj2" fmla="val 888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55" defTabSz="609585"/>
                <a:r>
                  <a:rPr lang="en-US" sz="1400" b="1" dirty="0">
                    <a:solidFill>
                      <a:srgbClr val="717272"/>
                    </a:solidFill>
                    <a:latin typeface="Segoe UI Light"/>
                  </a:rPr>
                  <a:t>Vehicle </a:t>
                </a:r>
                <a:r>
                  <a:rPr lang="en-US" sz="1400" b="1" dirty="0" smtClean="0">
                    <a:solidFill>
                      <a:srgbClr val="717272"/>
                    </a:solidFill>
                    <a:latin typeface="Segoe UI Light"/>
                  </a:rPr>
                  <a:t>Exit</a:t>
                </a:r>
              </a:p>
              <a:p>
                <a:pPr marL="803255" defTabSz="609585"/>
                <a:r>
                  <a:rPr lang="en-US" sz="1400" dirty="0" smtClean="0">
                    <a:solidFill>
                      <a:srgbClr val="717272"/>
                    </a:solidFill>
                    <a:latin typeface="Segoe UI Light"/>
                  </a:rPr>
                  <a:t>Vehicle departs after the session is ended</a:t>
                </a:r>
                <a:endParaRPr lang="en-US" sz="1400" dirty="0">
                  <a:solidFill>
                    <a:srgbClr val="717272"/>
                  </a:solidFill>
                  <a:latin typeface="Segoe UI Light"/>
                </a:endParaRPr>
              </a:p>
            </p:txBody>
          </p:sp>
          <p:sp>
            <p:nvSpPr>
              <p:cNvPr id="23" name="Right Arrow 22"/>
              <p:cNvSpPr/>
              <p:nvPr/>
            </p:nvSpPr>
            <p:spPr>
              <a:xfrm rot="10800000">
                <a:off x="8602562" y="1278612"/>
                <a:ext cx="383958" cy="2667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717272"/>
                  </a:solidFill>
                  <a:latin typeface="Segoe UI Light"/>
                </a:endParaRPr>
              </a:p>
            </p:txBody>
          </p:sp>
        </p:grpSp>
        <p:sp>
          <p:nvSpPr>
            <p:cNvPr id="38" name="Right Arrow 37"/>
            <p:cNvSpPr/>
            <p:nvPr/>
          </p:nvSpPr>
          <p:spPr>
            <a:xfrm>
              <a:off x="9093198" y="4442860"/>
              <a:ext cx="550982" cy="42962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prstClr val="white"/>
                </a:solidFill>
              </a:endParaRPr>
            </a:p>
          </p:txBody>
        </p:sp>
      </p:grpSp>
      <p:sp>
        <p:nvSpPr>
          <p:cNvPr id="41" name="Slide Number Placeholder 4"/>
          <p:cNvSpPr>
            <a:spLocks noGrp="1"/>
          </p:cNvSpPr>
          <p:nvPr>
            <p:ph type="sldNum" sz="quarter" idx="12"/>
          </p:nvPr>
        </p:nvSpPr>
        <p:spPr>
          <a:xfrm>
            <a:off x="470633" y="6265159"/>
            <a:ext cx="584633" cy="365125"/>
          </a:xfrm>
        </p:spPr>
        <p:txBody>
          <a:bodyPr/>
          <a:lstStyle/>
          <a:p>
            <a:fld id="{EACD631D-1187-43E9-B3A2-BF944C061894}" type="slidenum">
              <a:rPr lang="en-CA" smtClean="0"/>
              <a:t>9</a:t>
            </a:fld>
            <a:endParaRPr lang="en-CA" dirty="0"/>
          </a:p>
        </p:txBody>
      </p:sp>
    </p:spTree>
    <p:extLst>
      <p:ext uri="{BB962C8B-B14F-4D97-AF65-F5344CB8AC3E}">
        <p14:creationId xmlns:p14="http://schemas.microsoft.com/office/powerpoint/2010/main" val="235453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53" presetClass="entr" presetSubtype="16" fill="hold" nodeType="withEffect">
                                  <p:stCondLst>
                                    <p:cond delay="20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theme/theme1.xml><?xml version="1.0" encoding="utf-8"?>
<a:theme xmlns:a="http://schemas.openxmlformats.org/drawingml/2006/main" name="Genetec Widescreen Template">
  <a:themeElements>
    <a:clrScheme name="Genetec 2">
      <a:dk1>
        <a:sysClr val="windowText" lastClr="000000"/>
      </a:dk1>
      <a:lt1>
        <a:sysClr val="window" lastClr="FFFFFF"/>
      </a:lt1>
      <a:dk2>
        <a:srgbClr val="717272"/>
      </a:dk2>
      <a:lt2>
        <a:srgbClr val="8CB8C6"/>
      </a:lt2>
      <a:accent1>
        <a:srgbClr val="00A2D8"/>
      </a:accent1>
      <a:accent2>
        <a:srgbClr val="00B2A9"/>
      </a:accent2>
      <a:accent3>
        <a:srgbClr val="DE4561"/>
      </a:accent3>
      <a:accent4>
        <a:srgbClr val="F0AB00"/>
      </a:accent4>
      <a:accent5>
        <a:srgbClr val="A2AD00"/>
      </a:accent5>
      <a:accent6>
        <a:srgbClr val="0073B0"/>
      </a:accent6>
      <a:hlink>
        <a:srgbClr val="0073B0"/>
      </a:hlink>
      <a:folHlink>
        <a:srgbClr val="9A9B9C"/>
      </a:folHlink>
    </a:clrScheme>
    <a:fontScheme name="Genetec">
      <a:majorFont>
        <a:latin typeface="Segoe UI Light"/>
        <a:ea typeface=""/>
        <a:cs typeface=""/>
      </a:majorFont>
      <a:minorFont>
        <a:latin typeface="Segoe U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accent3"/>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Aft>
            <a:spcPts val="600"/>
          </a:spcAft>
          <a:defRPr sz="1600" dirty="0" err="1" smtClean="0">
            <a:solidFill>
              <a:schemeClr val="tx2"/>
            </a:solidFill>
            <a:cs typeface="Segoe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d0e4603c-b046-42a5-b077-62e1ffbcd22c">EN</Language>
    <TaxCatchAll xmlns="53dc5e43-6b95-4608-9cb8-6f8186f80a79">
      <Value>134</Value>
      <Value>133</Value>
      <Value>132</Value>
      <Value>131</Value>
      <Value>44</Value>
      <Value>121</Value>
    </TaxCatchAll>
    <LikesCount xmlns="http://schemas.microsoft.com/sharepoint/v3" xsi:nil="true"/>
    <Ratings xmlns="http://schemas.microsoft.com/sharepoint/v3" xsi:nil="true"/>
    <LikedBy xmlns="http://schemas.microsoft.com/sharepoint/v3">
      <UserInfo>
        <DisplayName/>
        <AccountId xsi:nil="true"/>
        <AccountType/>
      </UserInfo>
    </LikedBy>
    <FileDescription xmlns="d0e4603c-b046-42a5-b077-62e1ffbcd22c">AutoVu Free-Flow - Track Off-Street Parking in Real-Time</FileDescription>
    <dd43724f7f0b4ee498691a170b1a48e5 xmlns="d0e4603c-b046-42a5-b077-62e1ffbcd22c">
      <Terms xmlns="http://schemas.microsoft.com/office/infopath/2007/PartnerControls">
        <TermInfo xmlns="http://schemas.microsoft.com/office/infopath/2007/PartnerControls">
          <TermName xmlns="http://schemas.microsoft.com/office/infopath/2007/PartnerControls">Webinars</TermName>
          <TermId xmlns="http://schemas.microsoft.com/office/infopath/2007/PartnerControls">c6058106-4f2d-4459-8886-3d768cf28e04</TermId>
        </TermInfo>
      </Terms>
    </dd43724f7f0b4ee498691a170b1a48e5>
    <g2a71dd3cc4949bdbba738b2057a5b9e xmlns="d0e4603c-b046-42a5-b077-62e1ffbcd22c">
      <Terms xmlns="http://schemas.microsoft.com/office/infopath/2007/PartnerControls">
        <TermInfo xmlns="http://schemas.microsoft.com/office/infopath/2007/PartnerControls">
          <TermName xmlns="http://schemas.microsoft.com/office/infopath/2007/PartnerControls">1.0</TermName>
          <TermId xmlns="http://schemas.microsoft.com/office/infopath/2007/PartnerControls">8a8a95f5-ed68-44ac-8f73-c768bdba3315</TermId>
        </TermInfo>
      </Terms>
    </g2a71dd3cc4949bdbba738b2057a5b9e>
    <TaxKeywordTaxHTField xmlns="53dc5e43-6b95-4608-9cb8-6f8186f80a79">
      <Terms xmlns="http://schemas.microsoft.com/office/infopath/2007/PartnerControls">
        <TermInfo xmlns="http://schemas.microsoft.com/office/infopath/2007/PartnerControls">
          <TermName xmlns="http://schemas.microsoft.com/office/infopath/2007/PartnerControls">Off-street</TermName>
          <TermId xmlns="http://schemas.microsoft.com/office/infopath/2007/PartnerControls">9eec670b-ba0b-4620-a00f-cbb479963963</TermId>
        </TermInfo>
        <TermInfo xmlns="http://schemas.microsoft.com/office/infopath/2007/PartnerControls">
          <TermName xmlns="http://schemas.microsoft.com/office/infopath/2007/PartnerControls">parking</TermName>
          <TermId xmlns="http://schemas.microsoft.com/office/infopath/2007/PartnerControls">b9001898-541b-42e2-bce1-411caf053d67</TermId>
        </TermInfo>
        <TermInfo xmlns="http://schemas.microsoft.com/office/infopath/2007/PartnerControls">
          <TermName xmlns="http://schemas.microsoft.com/office/infopath/2007/PartnerControls">Free Flow</TermName>
          <TermId xmlns="http://schemas.microsoft.com/office/infopath/2007/PartnerControls">59324b9b-4c1d-4ce3-974b-f87b54aa17b1</TermId>
        </TermInfo>
      </Terms>
    </TaxKeywordTaxHTField>
    <dc1924cb560745fab0c684ff024a1dda xmlns="d0e4603c-b046-42a5-b077-62e1ffbcd22c">
      <Terms xmlns="http://schemas.microsoft.com/office/infopath/2007/PartnerControls">
        <TermInfo xmlns="http://schemas.microsoft.com/office/infopath/2007/PartnerControls">
          <TermName xmlns="http://schemas.microsoft.com/office/infopath/2007/PartnerControls">ALPR (AutoVu™)</TermName>
          <TermId xmlns="http://schemas.microsoft.com/office/infopath/2007/PartnerControls">0ccd73ce-3e15-4fa3-bcd0-f4b203a32796</TermId>
        </TermInfo>
      </Terms>
    </dc1924cb560745fab0c684ff024a1dda>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C9527A37A37F4E8048DC30E3FC5F19" ma:contentTypeVersion="42" ma:contentTypeDescription="Create a new document." ma:contentTypeScope="" ma:versionID="87fd3a831e5ff6c03c54669007bfe516">
  <xsd:schema xmlns:xsd="http://www.w3.org/2001/XMLSchema" xmlns:xs="http://www.w3.org/2001/XMLSchema" xmlns:p="http://schemas.microsoft.com/office/2006/metadata/properties" xmlns:ns1="http://schemas.microsoft.com/sharepoint/v3" xmlns:ns2="d0e4603c-b046-42a5-b077-62e1ffbcd22c" xmlns:ns3="53dc5e43-6b95-4608-9cb8-6f8186f80a79" targetNamespace="http://schemas.microsoft.com/office/2006/metadata/properties" ma:root="true" ma:fieldsID="984fa76a70f9fafaf35e4fcb4c36b1d6" ns1:_="" ns2:_="" ns3:_="">
    <xsd:import namespace="http://schemas.microsoft.com/sharepoint/v3"/>
    <xsd:import namespace="d0e4603c-b046-42a5-b077-62e1ffbcd22c"/>
    <xsd:import namespace="53dc5e43-6b95-4608-9cb8-6f8186f80a79"/>
    <xsd:element name="properties">
      <xsd:complexType>
        <xsd:sequence>
          <xsd:element name="documentManagement">
            <xsd:complexType>
              <xsd:all>
                <xsd:element ref="ns2:Language"/>
                <xsd:element ref="ns3:TaxKeywordTaxHTField" minOccurs="0"/>
                <xsd:element ref="ns3:TaxCatchAll" minOccurs="0"/>
                <xsd:element ref="ns1:AverageRating" minOccurs="0"/>
                <xsd:element ref="ns1:RatingCount" minOccurs="0"/>
                <xsd:element ref="ns1:RatedBy" minOccurs="0"/>
                <xsd:element ref="ns1:Ratings" minOccurs="0"/>
                <xsd:element ref="ns1:LikesCount" minOccurs="0"/>
                <xsd:element ref="ns1:LikedBy" minOccurs="0"/>
                <xsd:element ref="ns3:SharedWithUsers" minOccurs="0"/>
                <xsd:element ref="ns3:SharedWithDetails" minOccurs="0"/>
                <xsd:element ref="ns2:FileDescription" minOccurs="0"/>
                <xsd:element ref="ns2:dc1924cb560745fab0c684ff024a1dda" minOccurs="0"/>
                <xsd:element ref="ns2:dd43724f7f0b4ee498691a170b1a48e5" minOccurs="0"/>
                <xsd:element ref="ns2:g2a71dd3cc4949bdbba738b2057a5b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2" nillable="true" ma:displayName="Rating (0-5)" ma:decimals="2" ma:description="Average value of all the ratings that have been submitted" ma:internalName="AverageRating" ma:readOnly="true">
      <xsd:simpleType>
        <xsd:restriction base="dms:Number"/>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atedBy" ma:index="14"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5" nillable="true" ma:displayName="User ratings" ma:description="User ratings for the item" ma:hidden="true" ma:internalName="Ratings">
      <xsd:simpleType>
        <xsd:restriction base="dms:Note"/>
      </xsd:simpleType>
    </xsd:element>
    <xsd:element name="LikesCount" ma:index="16" nillable="true" ma:displayName="Number of Likes" ma:internalName="LikesCount">
      <xsd:simpleType>
        <xsd:restriction base="dms:Unknown"/>
      </xsd:simpleType>
    </xsd:element>
    <xsd:element name="LikedBy" ma:index="17"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e4603c-b046-42a5-b077-62e1ffbcd22c" elementFormDefault="qualified">
    <xsd:import namespace="http://schemas.microsoft.com/office/2006/documentManagement/types"/>
    <xsd:import namespace="http://schemas.microsoft.com/office/infopath/2007/PartnerControls"/>
    <xsd:element name="Language" ma:index="8" ma:displayName="Language" ma:default="EN" ma:description="Document Language" ma:format="Dropdown" ma:indexed="true" ma:internalName="Language">
      <xsd:simpleType>
        <xsd:restriction base="dms:Choice">
          <xsd:enumeration value="EN"/>
          <xsd:enumeration value="FR"/>
          <xsd:enumeration value="ES"/>
          <xsd:enumeration value="DE"/>
          <xsd:enumeration value="IT"/>
          <xsd:enumeration value="KO"/>
          <xsd:enumeration value="BR"/>
          <xsd:enumeration value="PT"/>
          <xsd:enumeration value="PL"/>
          <xsd:enumeration value="AB"/>
          <xsd:enumeration value="CHS"/>
          <xsd:enumeration value="CHT"/>
        </xsd:restriction>
      </xsd:simpleType>
    </xsd:element>
    <xsd:element name="FileDescription" ma:index="20" nillable="true" ma:displayName="File Description" ma:description="A short file description." ma:internalName="FileDescription">
      <xsd:simpleType>
        <xsd:restriction base="dms:Note">
          <xsd:maxLength value="255"/>
        </xsd:restriction>
      </xsd:simpleType>
    </xsd:element>
    <xsd:element name="dc1924cb560745fab0c684ff024a1dda" ma:index="22" nillable="true" ma:taxonomy="true" ma:internalName="dc1924cb560745fab0c684ff024a1dda" ma:taxonomyFieldName="DocumentProduct" ma:displayName="Product Tags" ma:readOnly="false" ma:default="" ma:fieldId="{dc1924cb-5607-45fa-b0c6-84ff024a1dda}" ma:taxonomyMulti="true" ma:sspId="515916e8-9fa0-4175-bad4-bae1e4e5fd61" ma:termSetId="b9521e46-69ab-42d8-9377-a3008f0255b4" ma:anchorId="00000000-0000-0000-0000-000000000000" ma:open="false" ma:isKeyword="false">
      <xsd:complexType>
        <xsd:sequence>
          <xsd:element ref="pc:Terms" minOccurs="0" maxOccurs="1"/>
        </xsd:sequence>
      </xsd:complexType>
    </xsd:element>
    <xsd:element name="dd43724f7f0b4ee498691a170b1a48e5" ma:index="24" ma:taxonomy="true" ma:internalName="dd43724f7f0b4ee498691a170b1a48e5" ma:taxonomyFieldName="DocumentCategory" ma:displayName="Category" ma:readOnly="false" ma:default="" ma:fieldId="{dd43724f-7f0b-4ee4-9869-1a170b1a48e5}" ma:taxonomyMulti="true" ma:sspId="515916e8-9fa0-4175-bad4-bae1e4e5fd61" ma:termSetId="f6ef2262-9193-43cc-b6d9-a59a07f154f1" ma:anchorId="00000000-0000-0000-0000-000000000000" ma:open="false" ma:isKeyword="false">
      <xsd:complexType>
        <xsd:sequence>
          <xsd:element ref="pc:Terms" minOccurs="0" maxOccurs="1"/>
        </xsd:sequence>
      </xsd:complexType>
    </xsd:element>
    <xsd:element name="g2a71dd3cc4949bdbba738b2057a5b9e" ma:index="26" nillable="true" ma:taxonomy="true" ma:internalName="g2a71dd3cc4949bdbba738b2057a5b9e" ma:taxonomyFieldName="DocumentVersion" ma:displayName="Product Version" ma:readOnly="false" ma:default="" ma:fieldId="{02a71dd3-cc49-49bd-bba7-38b2057a5b9e}" ma:taxonomyMulti="true" ma:sspId="515916e8-9fa0-4175-bad4-bae1e4e5fd61" ma:termSetId="579edf0d-4d0c-4f30-b85a-64e6d284d4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dc5e43-6b95-4608-9cb8-6f8186f80a7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515916e8-9fa0-4175-bad4-bae1e4e5fd61"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2757664f-060a-46ce-b55f-f1f3e987544f}" ma:internalName="TaxCatchAll" ma:showField="CatchAllData" ma:web="53dc5e43-6b95-4608-9cb8-6f8186f80a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082594-A464-4BC7-923A-82CE1E6610C5}"/>
</file>

<file path=customXml/itemProps2.xml><?xml version="1.0" encoding="utf-8"?>
<ds:datastoreItem xmlns:ds="http://schemas.openxmlformats.org/officeDocument/2006/customXml" ds:itemID="{05C24AB5-B023-487F-9515-314FD0735D99}"/>
</file>

<file path=customXml/itemProps3.xml><?xml version="1.0" encoding="utf-8"?>
<ds:datastoreItem xmlns:ds="http://schemas.openxmlformats.org/officeDocument/2006/customXml" ds:itemID="{13AA92D7-F1B4-4331-A030-5FBAC0C09101}"/>
</file>

<file path=customXml/itemProps4.xml><?xml version="1.0" encoding="utf-8"?>
<ds:datastoreItem xmlns:ds="http://schemas.openxmlformats.org/officeDocument/2006/customXml" ds:itemID="{05C24AB5-B023-487F-9515-314FD0735D99}"/>
</file>

<file path=docProps/app.xml><?xml version="1.0" encoding="utf-8"?>
<Properties xmlns="http://schemas.openxmlformats.org/officeDocument/2006/extended-properties" xmlns:vt="http://schemas.openxmlformats.org/officeDocument/2006/docPropsVTypes">
  <TotalTime>10908</TotalTime>
  <Words>1361</Words>
  <Application>Microsoft Office PowerPoint</Application>
  <PresentationFormat>Widescreen</PresentationFormat>
  <Paragraphs>242</Paragraphs>
  <Slides>26</Slides>
  <Notes>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Lucida Grande</vt:lpstr>
      <vt:lpstr>Segoe</vt:lpstr>
      <vt:lpstr>Segoe Light</vt:lpstr>
      <vt:lpstr>Segoe Semibold</vt:lpstr>
      <vt:lpstr>Segoe UI</vt:lpstr>
      <vt:lpstr>Segoe UI Light</vt:lpstr>
      <vt:lpstr>Segoe UI Semibold</vt:lpstr>
      <vt:lpstr>Genetec Widescreen Template</vt:lpstr>
      <vt:lpstr>PowerPoint Presentation</vt:lpstr>
      <vt:lpstr>AutoVu™ Free-Flow</vt:lpstr>
      <vt:lpstr>Agenda for today</vt:lpstr>
      <vt:lpstr>Classic Approach to Off-Street Parking</vt:lpstr>
      <vt:lpstr>Challenges of the Gated solution </vt:lpstr>
      <vt:lpstr>Challenges of the Gated solution </vt:lpstr>
      <vt:lpstr>Challenges Of Classic Gate Entry</vt:lpstr>
      <vt:lpstr>Alternative: Free-Flow Parking</vt:lpstr>
      <vt:lpstr>Chronology of an Off-Street Parking Session</vt:lpstr>
      <vt:lpstr>What is AutoVu Free-Flow?</vt:lpstr>
      <vt:lpstr>Chronology of an Off-Street Parking Session</vt:lpstr>
      <vt:lpstr>   AutoVu™ Pay-by-Plate Sync </vt:lpstr>
      <vt:lpstr>Chronology of an Off-Street Parking Session</vt:lpstr>
      <vt:lpstr>What Free-Flow Includes</vt:lpstr>
      <vt:lpstr>Free-Flow Monitoring</vt:lpstr>
      <vt:lpstr>PowerPoint Presentation</vt:lpstr>
      <vt:lpstr>Free-Flow Reports</vt:lpstr>
      <vt:lpstr>PowerPoint Presentation</vt:lpstr>
      <vt:lpstr>Free-Flow Inventory</vt:lpstr>
      <vt:lpstr>PowerPoint Presentation</vt:lpstr>
      <vt:lpstr>Free-Flow Activities</vt:lpstr>
      <vt:lpstr>PowerPoint Presentation</vt:lpstr>
      <vt:lpstr>Benefits</vt:lpstr>
      <vt:lpstr>Benefits: Guidance in Real Time </vt:lpstr>
      <vt:lpstr>Free-Flow Limits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AutoVu Free-Flow Channel Webinar Presentation</dc:title>
  <dc:creator>Charles Pitman</dc:creator>
  <cp:keywords>Free Flow; Off-street; Parking; </cp:keywords>
  <cp:lastModifiedBy>Charles Pitman</cp:lastModifiedBy>
  <cp:revision>71</cp:revision>
  <dcterms:created xsi:type="dcterms:W3CDTF">2015-09-17T22:42:55Z</dcterms:created>
  <dcterms:modified xsi:type="dcterms:W3CDTF">2015-11-13T14:27:49Z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0x0101005BC9527A37A37F4E8048DC30E3FC5F19</vt:lpwstr>
  </property>
  <property fmtid="{D5CDD505-2E9C-101B-9397-08002B2CF9AE}" pid="3" name="Confidentiality">
    <vt:lpwstr>169;#Limited|351041b4-568a-43ad-ae89-5bab124dfd23</vt:lpwstr>
  </property>
  <property fmtid="{D5CDD505-2E9C-101B-9397-08002B2CF9AE}" pid="4" name="Related Product Line">
    <vt:lpwstr/>
  </property>
  <property fmtid="{D5CDD505-2E9C-101B-9397-08002B2CF9AE}" pid="5" name="TechnologyPartnerName">
    <vt:lpwstr/>
  </property>
  <property fmtid="{D5CDD505-2E9C-101B-9397-08002B2CF9AE}" pid="6" name="Order">
    <vt:r8>430600</vt:r8>
  </property>
  <property fmtid="{D5CDD505-2E9C-101B-9397-08002B2CF9AE}" pid="7" name="RDAssociatedProductPlugin">
    <vt:lpwstr/>
  </property>
  <property fmtid="{D5CDD505-2E9C-101B-9397-08002B2CF9AE}" pid="8" name="Sales Engineering Document Category">
    <vt:lpwstr/>
  </property>
  <property fmtid="{D5CDD505-2E9C-101B-9397-08002B2CF9AE}" pid="9" name="xd_ProgID">
    <vt:lpwstr/>
  </property>
  <property fmtid="{D5CDD505-2E9C-101B-9397-08002B2CF9AE}" pid="10" name="Collateral Type">
    <vt:lpwstr/>
  </property>
  <property fmtid="{D5CDD505-2E9C-101B-9397-08002B2CF9AE}" pid="11" name="RDProjectDocumentStatus">
    <vt:lpwstr/>
  </property>
  <property fmtid="{D5CDD505-2E9C-101B-9397-08002B2CF9AE}" pid="12" name="_SourceUrl">
    <vt:lpwstr/>
  </property>
  <property fmtid="{D5CDD505-2E9C-101B-9397-08002B2CF9AE}" pid="13" name="_SharedFileIndex">
    <vt:lpwstr/>
  </property>
  <property fmtid="{D5CDD505-2E9C-101B-9397-08002B2CF9AE}" pid="14" name="Competitive Report Document Type">
    <vt:lpwstr/>
  </property>
  <property fmtid="{D5CDD505-2E9C-101B-9397-08002B2CF9AE}" pid="15" name="RDProjectDocumentCategory">
    <vt:lpwstr/>
  </property>
  <property fmtid="{D5CDD505-2E9C-101B-9397-08002B2CF9AE}" pid="16" name="RDProductSubRelease">
    <vt:lpwstr/>
  </property>
  <property fmtid="{D5CDD505-2E9C-101B-9397-08002B2CF9AE}" pid="17" name="Media Type">
    <vt:lpwstr/>
  </property>
  <property fmtid="{D5CDD505-2E9C-101B-9397-08002B2CF9AE}" pid="18" name="Competitor">
    <vt:lpwstr/>
  </property>
  <property fmtid="{D5CDD505-2E9C-101B-9397-08002B2CF9AE}" pid="19" name="TemplateUrl">
    <vt:lpwstr/>
  </property>
  <property fmtid="{D5CDD505-2E9C-101B-9397-08002B2CF9AE}" pid="20" name="RDProductName">
    <vt:lpwstr/>
  </property>
  <property fmtid="{D5CDD505-2E9C-101B-9397-08002B2CF9AE}" pid="21" name="Resolution">
    <vt:lpwstr/>
  </property>
  <property fmtid="{D5CDD505-2E9C-101B-9397-08002B2CF9AE}" pid="22" name="_CopySource">
    <vt:lpwstr>http://wreckingcrew.genetec.com/salestools/DropOffLibrary/AutoVu FF Channel Webinar.pptx</vt:lpwstr>
  </property>
  <property fmtid="{D5CDD505-2E9C-101B-9397-08002B2CF9AE}" pid="23" name="TaxKeyword">
    <vt:lpwstr>132;#Off-street|9eec670b-ba0b-4620-a00f-cbb479963963;#131;#parking|b9001898-541b-42e2-bce1-411caf053d67;#133;#Free Flow|59324b9b-4c1d-4ce3-974b-f87b54aa17b1</vt:lpwstr>
  </property>
  <property fmtid="{D5CDD505-2E9C-101B-9397-08002B2CF9AE}" pid="24" name="DocumentVersion">
    <vt:lpwstr>134;#1.0|8a8a95f5-ed68-44ac-8f73-c768bdba3315</vt:lpwstr>
  </property>
  <property fmtid="{D5CDD505-2E9C-101B-9397-08002B2CF9AE}" pid="25" name="DocumentProduct">
    <vt:lpwstr>121;#ALPR (AutoVu™)|0ccd73ce-3e15-4fa3-bcd0-f4b203a32796</vt:lpwstr>
  </property>
  <property fmtid="{D5CDD505-2E9C-101B-9397-08002B2CF9AE}" pid="26" name="DocumentCategory">
    <vt:lpwstr>44;#Webinars|c6058106-4f2d-4459-8886-3d768cf28e04</vt:lpwstr>
  </property>
</Properties>
</file>