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8"/>
  </p:notesMasterIdLst>
  <p:sldIdLst>
    <p:sldId id="256" r:id="rId2"/>
    <p:sldId id="258" r:id="rId3"/>
    <p:sldId id="259" r:id="rId4"/>
    <p:sldId id="260" r:id="rId5"/>
    <p:sldId id="261" r:id="rId6"/>
    <p:sldId id="257" r:id="rId7"/>
  </p:sldIdLst>
  <p:sldSz cx="12192000" cy="16256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7322" autoAdjust="0"/>
    <p:restoredTop sz="94660"/>
  </p:normalViewPr>
  <p:slideViewPr>
    <p:cSldViewPr snapToGrid="0">
      <p:cViewPr>
        <p:scale>
          <a:sx n="80" d="100"/>
          <a:sy n="80" d="100"/>
        </p:scale>
        <p:origin x="900" y="-406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notesMaster" Target="notesMasters/notesMaster1.xml"/><Relationship Id="rId13" Type="http://schemas.microsoft.com/office/2015/10/relationships/revisionInfo" Target="revisionInfo.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BF82F0F-35D2-4DE9-B265-0669604832B6}" type="datetimeFigureOut">
              <a:rPr kumimoji="1" lang="ja-JP" altLang="en-US" smtClean="0"/>
              <a:t>2017/5/29</a:t>
            </a:fld>
            <a:endParaRPr kumimoji="1" lang="ja-JP" altLang="en-US"/>
          </a:p>
        </p:txBody>
      </p:sp>
      <p:sp>
        <p:nvSpPr>
          <p:cNvPr id="4" name="スライド イメージ プレースホルダー 3"/>
          <p:cNvSpPr>
            <a:spLocks noGrp="1" noRot="1" noChangeAspect="1"/>
          </p:cNvSpPr>
          <p:nvPr>
            <p:ph type="sldImg" idx="2"/>
          </p:nvPr>
        </p:nvSpPr>
        <p:spPr>
          <a:xfrm>
            <a:off x="2271713" y="1143000"/>
            <a:ext cx="2314575"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1B42195-654C-4767-948C-71C1CCAFC61A}" type="slidenum">
              <a:rPr kumimoji="1" lang="ja-JP" altLang="en-US" smtClean="0"/>
              <a:t>‹#›</a:t>
            </a:fld>
            <a:endParaRPr kumimoji="1" lang="ja-JP" altLang="en-US"/>
          </a:p>
        </p:txBody>
      </p:sp>
    </p:spTree>
    <p:extLst>
      <p:ext uri="{BB962C8B-B14F-4D97-AF65-F5344CB8AC3E}">
        <p14:creationId xmlns:p14="http://schemas.microsoft.com/office/powerpoint/2010/main" val="3014732297"/>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B1B42195-654C-4767-948C-71C1CCAFC61A}" type="slidenum">
              <a:rPr kumimoji="1" lang="ja-JP" altLang="en-US" smtClean="0"/>
              <a:t>1</a:t>
            </a:fld>
            <a:endParaRPr kumimoji="1" lang="ja-JP" altLang="en-US"/>
          </a:p>
        </p:txBody>
      </p:sp>
    </p:spTree>
    <p:extLst>
      <p:ext uri="{BB962C8B-B14F-4D97-AF65-F5344CB8AC3E}">
        <p14:creationId xmlns:p14="http://schemas.microsoft.com/office/powerpoint/2010/main" val="4310365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B1B42195-654C-4767-948C-71C1CCAFC61A}" type="slidenum">
              <a:rPr kumimoji="1" lang="ja-JP" altLang="en-US" smtClean="0"/>
              <a:t>2</a:t>
            </a:fld>
            <a:endParaRPr kumimoji="1" lang="ja-JP" altLang="en-US"/>
          </a:p>
        </p:txBody>
      </p:sp>
    </p:spTree>
    <p:extLst>
      <p:ext uri="{BB962C8B-B14F-4D97-AF65-F5344CB8AC3E}">
        <p14:creationId xmlns:p14="http://schemas.microsoft.com/office/powerpoint/2010/main" val="10312980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B1B42195-654C-4767-948C-71C1CCAFC61A}" type="slidenum">
              <a:rPr kumimoji="1" lang="ja-JP" altLang="en-US" smtClean="0"/>
              <a:t>3</a:t>
            </a:fld>
            <a:endParaRPr kumimoji="1" lang="ja-JP" altLang="en-US"/>
          </a:p>
        </p:txBody>
      </p:sp>
    </p:spTree>
    <p:extLst>
      <p:ext uri="{BB962C8B-B14F-4D97-AF65-F5344CB8AC3E}">
        <p14:creationId xmlns:p14="http://schemas.microsoft.com/office/powerpoint/2010/main" val="16394336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B1B42195-654C-4767-948C-71C1CCAFC61A}" type="slidenum">
              <a:rPr kumimoji="1" lang="ja-JP" altLang="en-US" smtClean="0"/>
              <a:t>4</a:t>
            </a:fld>
            <a:endParaRPr kumimoji="1" lang="ja-JP" altLang="en-US"/>
          </a:p>
        </p:txBody>
      </p:sp>
    </p:spTree>
    <p:extLst>
      <p:ext uri="{BB962C8B-B14F-4D97-AF65-F5344CB8AC3E}">
        <p14:creationId xmlns:p14="http://schemas.microsoft.com/office/powerpoint/2010/main" val="32448247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B1B42195-654C-4767-948C-71C1CCAFC61A}" type="slidenum">
              <a:rPr kumimoji="1" lang="ja-JP" altLang="en-US" smtClean="0"/>
              <a:t>5</a:t>
            </a:fld>
            <a:endParaRPr kumimoji="1" lang="ja-JP" altLang="en-US"/>
          </a:p>
        </p:txBody>
      </p:sp>
    </p:spTree>
    <p:extLst>
      <p:ext uri="{BB962C8B-B14F-4D97-AF65-F5344CB8AC3E}">
        <p14:creationId xmlns:p14="http://schemas.microsoft.com/office/powerpoint/2010/main" val="1769614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B1B42195-654C-4767-948C-71C1CCAFC61A}" type="slidenum">
              <a:rPr kumimoji="1" lang="ja-JP" altLang="en-US" smtClean="0"/>
              <a:t>6</a:t>
            </a:fld>
            <a:endParaRPr kumimoji="1" lang="ja-JP" altLang="en-US"/>
          </a:p>
        </p:txBody>
      </p:sp>
    </p:spTree>
    <p:extLst>
      <p:ext uri="{BB962C8B-B14F-4D97-AF65-F5344CB8AC3E}">
        <p14:creationId xmlns:p14="http://schemas.microsoft.com/office/powerpoint/2010/main" val="8783482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660416"/>
            <a:ext cx="10363200" cy="5659496"/>
          </a:xfrm>
        </p:spPr>
        <p:txBody>
          <a:bodyPr anchor="b"/>
          <a:lstStyle>
            <a:lvl1pPr algn="ctr">
              <a:defRPr sz="8000"/>
            </a:lvl1pPr>
          </a:lstStyle>
          <a:p>
            <a:r>
              <a:rPr lang="ja-JP" altLang="en-US"/>
              <a:t>マスター タイトルの書式設定</a:t>
            </a:r>
            <a:endParaRPr lang="en-US" dirty="0"/>
          </a:p>
        </p:txBody>
      </p:sp>
      <p:sp>
        <p:nvSpPr>
          <p:cNvPr id="3" name="Subtitle 2"/>
          <p:cNvSpPr>
            <a:spLocks noGrp="1"/>
          </p:cNvSpPr>
          <p:nvPr>
            <p:ph type="subTitle" idx="1"/>
          </p:nvPr>
        </p:nvSpPr>
        <p:spPr>
          <a:xfrm>
            <a:off x="1524000" y="8538164"/>
            <a:ext cx="9144000" cy="3924769"/>
          </a:xfrm>
        </p:spPr>
        <p:txBody>
          <a:bodyPr/>
          <a:lstStyle>
            <a:lvl1pPr marL="0" indent="0" algn="ctr">
              <a:buNone/>
              <a:defRPr sz="3200"/>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3480F305-C568-4213-9FBE-DD4B8E254DE6}" type="datetimeFigureOut">
              <a:rPr kumimoji="1" lang="ja-JP" altLang="en-US" smtClean="0"/>
              <a:t>2017/5/29</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1DE9C26F-07E3-49F5-8A69-E3AF9C512D55}" type="slidenum">
              <a:rPr kumimoji="1" lang="ja-JP" altLang="en-US" smtClean="0"/>
              <a:t>‹#›</a:t>
            </a:fld>
            <a:endParaRPr kumimoji="1" lang="ja-JP" altLang="en-US"/>
          </a:p>
        </p:txBody>
      </p:sp>
    </p:spTree>
    <p:extLst>
      <p:ext uri="{BB962C8B-B14F-4D97-AF65-F5344CB8AC3E}">
        <p14:creationId xmlns:p14="http://schemas.microsoft.com/office/powerpoint/2010/main" val="37156243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3480F305-C568-4213-9FBE-DD4B8E254DE6}" type="datetimeFigureOut">
              <a:rPr kumimoji="1" lang="ja-JP" altLang="en-US" smtClean="0"/>
              <a:t>2017/5/29</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1DE9C26F-07E3-49F5-8A69-E3AF9C512D55}" type="slidenum">
              <a:rPr kumimoji="1" lang="ja-JP" altLang="en-US" smtClean="0"/>
              <a:t>‹#›</a:t>
            </a:fld>
            <a:endParaRPr kumimoji="1" lang="ja-JP" altLang="en-US"/>
          </a:p>
        </p:txBody>
      </p:sp>
    </p:spTree>
    <p:extLst>
      <p:ext uri="{BB962C8B-B14F-4D97-AF65-F5344CB8AC3E}">
        <p14:creationId xmlns:p14="http://schemas.microsoft.com/office/powerpoint/2010/main" val="2775611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865481"/>
            <a:ext cx="2628900" cy="13776209"/>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838201" y="865481"/>
            <a:ext cx="7734300" cy="13776209"/>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3480F305-C568-4213-9FBE-DD4B8E254DE6}" type="datetimeFigureOut">
              <a:rPr kumimoji="1" lang="ja-JP" altLang="en-US" smtClean="0"/>
              <a:t>2017/5/29</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1DE9C26F-07E3-49F5-8A69-E3AF9C512D55}" type="slidenum">
              <a:rPr kumimoji="1" lang="ja-JP" altLang="en-US" smtClean="0"/>
              <a:t>‹#›</a:t>
            </a:fld>
            <a:endParaRPr kumimoji="1" lang="ja-JP" altLang="en-US"/>
          </a:p>
        </p:txBody>
      </p:sp>
    </p:spTree>
    <p:extLst>
      <p:ext uri="{BB962C8B-B14F-4D97-AF65-F5344CB8AC3E}">
        <p14:creationId xmlns:p14="http://schemas.microsoft.com/office/powerpoint/2010/main" val="34600260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3480F305-C568-4213-9FBE-DD4B8E254DE6}" type="datetimeFigureOut">
              <a:rPr kumimoji="1" lang="ja-JP" altLang="en-US" smtClean="0"/>
              <a:t>2017/5/29</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1DE9C26F-07E3-49F5-8A69-E3AF9C512D55}" type="slidenum">
              <a:rPr kumimoji="1" lang="ja-JP" altLang="en-US" smtClean="0"/>
              <a:t>‹#›</a:t>
            </a:fld>
            <a:endParaRPr kumimoji="1" lang="ja-JP" altLang="en-US"/>
          </a:p>
        </p:txBody>
      </p:sp>
    </p:spTree>
    <p:extLst>
      <p:ext uri="{BB962C8B-B14F-4D97-AF65-F5344CB8AC3E}">
        <p14:creationId xmlns:p14="http://schemas.microsoft.com/office/powerpoint/2010/main" val="38529120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831851" y="4052716"/>
            <a:ext cx="10515600" cy="6762043"/>
          </a:xfrm>
        </p:spPr>
        <p:txBody>
          <a:bodyPr anchor="b"/>
          <a:lstStyle>
            <a:lvl1pPr>
              <a:defRPr sz="8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831851" y="10878731"/>
            <a:ext cx="10515600" cy="3555999"/>
          </a:xfrm>
        </p:spPr>
        <p:txBody>
          <a:bodyPr/>
          <a:lstStyle>
            <a:lvl1pPr marL="0" indent="0">
              <a:buNone/>
              <a:defRPr sz="3200">
                <a:solidFill>
                  <a:schemeClr val="tx1"/>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3480F305-C568-4213-9FBE-DD4B8E254DE6}" type="datetimeFigureOut">
              <a:rPr kumimoji="1" lang="ja-JP" altLang="en-US" smtClean="0"/>
              <a:t>2017/5/29</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1DE9C26F-07E3-49F5-8A69-E3AF9C512D55}" type="slidenum">
              <a:rPr kumimoji="1" lang="ja-JP" altLang="en-US" smtClean="0"/>
              <a:t>‹#›</a:t>
            </a:fld>
            <a:endParaRPr kumimoji="1" lang="ja-JP" altLang="en-US"/>
          </a:p>
        </p:txBody>
      </p:sp>
    </p:spTree>
    <p:extLst>
      <p:ext uri="{BB962C8B-B14F-4D97-AF65-F5344CB8AC3E}">
        <p14:creationId xmlns:p14="http://schemas.microsoft.com/office/powerpoint/2010/main" val="38652588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838200" y="4327407"/>
            <a:ext cx="5181600" cy="10314283"/>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6172200" y="4327407"/>
            <a:ext cx="5181600" cy="10314283"/>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3480F305-C568-4213-9FBE-DD4B8E254DE6}" type="datetimeFigureOut">
              <a:rPr kumimoji="1" lang="ja-JP" altLang="en-US" smtClean="0"/>
              <a:t>2017/5/29</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1DE9C26F-07E3-49F5-8A69-E3AF9C512D55}" type="slidenum">
              <a:rPr kumimoji="1" lang="ja-JP" altLang="en-US" smtClean="0"/>
              <a:t>‹#›</a:t>
            </a:fld>
            <a:endParaRPr kumimoji="1" lang="ja-JP" altLang="en-US"/>
          </a:p>
        </p:txBody>
      </p:sp>
    </p:spTree>
    <p:extLst>
      <p:ext uri="{BB962C8B-B14F-4D97-AF65-F5344CB8AC3E}">
        <p14:creationId xmlns:p14="http://schemas.microsoft.com/office/powerpoint/2010/main" val="15806691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839788" y="865485"/>
            <a:ext cx="10515600" cy="3142075"/>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839789" y="3984979"/>
            <a:ext cx="5157787" cy="1952977"/>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ja-JP" altLang="en-US"/>
              <a:t>マスター テキストの書式設定</a:t>
            </a:r>
          </a:p>
        </p:txBody>
      </p:sp>
      <p:sp>
        <p:nvSpPr>
          <p:cNvPr id="4" name="Content Placeholder 3"/>
          <p:cNvSpPr>
            <a:spLocks noGrp="1"/>
          </p:cNvSpPr>
          <p:nvPr>
            <p:ph sz="half" idx="2"/>
          </p:nvPr>
        </p:nvSpPr>
        <p:spPr>
          <a:xfrm>
            <a:off x="839789" y="5937956"/>
            <a:ext cx="5157787" cy="87338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6172201" y="3984979"/>
            <a:ext cx="5183188" cy="1952977"/>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ja-JP" altLang="en-US"/>
              <a:t>マスター テキストの書式設定</a:t>
            </a:r>
          </a:p>
        </p:txBody>
      </p:sp>
      <p:sp>
        <p:nvSpPr>
          <p:cNvPr id="6" name="Content Placeholder 5"/>
          <p:cNvSpPr>
            <a:spLocks noGrp="1"/>
          </p:cNvSpPr>
          <p:nvPr>
            <p:ph sz="quarter" idx="4"/>
          </p:nvPr>
        </p:nvSpPr>
        <p:spPr>
          <a:xfrm>
            <a:off x="6172201" y="5937956"/>
            <a:ext cx="5183188" cy="87338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3480F305-C568-4213-9FBE-DD4B8E254DE6}" type="datetimeFigureOut">
              <a:rPr kumimoji="1" lang="ja-JP" altLang="en-US" smtClean="0"/>
              <a:t>2017/5/29</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1DE9C26F-07E3-49F5-8A69-E3AF9C512D55}" type="slidenum">
              <a:rPr kumimoji="1" lang="ja-JP" altLang="en-US" smtClean="0"/>
              <a:t>‹#›</a:t>
            </a:fld>
            <a:endParaRPr kumimoji="1" lang="ja-JP" altLang="en-US"/>
          </a:p>
        </p:txBody>
      </p:sp>
    </p:spTree>
    <p:extLst>
      <p:ext uri="{BB962C8B-B14F-4D97-AF65-F5344CB8AC3E}">
        <p14:creationId xmlns:p14="http://schemas.microsoft.com/office/powerpoint/2010/main" val="17671130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3480F305-C568-4213-9FBE-DD4B8E254DE6}" type="datetimeFigureOut">
              <a:rPr kumimoji="1" lang="ja-JP" altLang="en-US" smtClean="0"/>
              <a:t>2017/5/29</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1DE9C26F-07E3-49F5-8A69-E3AF9C512D55}" type="slidenum">
              <a:rPr kumimoji="1" lang="ja-JP" altLang="en-US" smtClean="0"/>
              <a:t>‹#›</a:t>
            </a:fld>
            <a:endParaRPr kumimoji="1" lang="ja-JP" altLang="en-US"/>
          </a:p>
        </p:txBody>
      </p:sp>
    </p:spTree>
    <p:extLst>
      <p:ext uri="{BB962C8B-B14F-4D97-AF65-F5344CB8AC3E}">
        <p14:creationId xmlns:p14="http://schemas.microsoft.com/office/powerpoint/2010/main" val="35389954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480F305-C568-4213-9FBE-DD4B8E254DE6}" type="datetimeFigureOut">
              <a:rPr kumimoji="1" lang="ja-JP" altLang="en-US" smtClean="0"/>
              <a:t>2017/5/29</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1DE9C26F-07E3-49F5-8A69-E3AF9C512D55}" type="slidenum">
              <a:rPr kumimoji="1" lang="ja-JP" altLang="en-US" smtClean="0"/>
              <a:t>‹#›</a:t>
            </a:fld>
            <a:endParaRPr kumimoji="1" lang="ja-JP" altLang="en-US"/>
          </a:p>
        </p:txBody>
      </p:sp>
    </p:spTree>
    <p:extLst>
      <p:ext uri="{BB962C8B-B14F-4D97-AF65-F5344CB8AC3E}">
        <p14:creationId xmlns:p14="http://schemas.microsoft.com/office/powerpoint/2010/main" val="30647489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839788" y="1083733"/>
            <a:ext cx="3932237" cy="3793067"/>
          </a:xfrm>
        </p:spPr>
        <p:txBody>
          <a:bodyPr anchor="b"/>
          <a:lstStyle>
            <a:lvl1pPr>
              <a:defRPr sz="4267"/>
            </a:lvl1pPr>
          </a:lstStyle>
          <a:p>
            <a:r>
              <a:rPr lang="ja-JP" altLang="en-US"/>
              <a:t>マスター タイトルの書式設定</a:t>
            </a:r>
            <a:endParaRPr lang="en-US" dirty="0"/>
          </a:p>
        </p:txBody>
      </p:sp>
      <p:sp>
        <p:nvSpPr>
          <p:cNvPr id="3" name="Content Placeholder 2"/>
          <p:cNvSpPr>
            <a:spLocks noGrp="1"/>
          </p:cNvSpPr>
          <p:nvPr>
            <p:ph idx="1"/>
          </p:nvPr>
        </p:nvSpPr>
        <p:spPr>
          <a:xfrm>
            <a:off x="5183188" y="2340567"/>
            <a:ext cx="6172200" cy="11552296"/>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839788" y="4876800"/>
            <a:ext cx="3932237" cy="9034875"/>
          </a:xfr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3480F305-C568-4213-9FBE-DD4B8E254DE6}" type="datetimeFigureOut">
              <a:rPr kumimoji="1" lang="ja-JP" altLang="en-US" smtClean="0"/>
              <a:t>2017/5/29</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1DE9C26F-07E3-49F5-8A69-E3AF9C512D55}" type="slidenum">
              <a:rPr kumimoji="1" lang="ja-JP" altLang="en-US" smtClean="0"/>
              <a:t>‹#›</a:t>
            </a:fld>
            <a:endParaRPr kumimoji="1" lang="ja-JP" altLang="en-US"/>
          </a:p>
        </p:txBody>
      </p:sp>
    </p:spTree>
    <p:extLst>
      <p:ext uri="{BB962C8B-B14F-4D97-AF65-F5344CB8AC3E}">
        <p14:creationId xmlns:p14="http://schemas.microsoft.com/office/powerpoint/2010/main" val="34336035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839788" y="1083733"/>
            <a:ext cx="3932237" cy="3793067"/>
          </a:xfrm>
        </p:spPr>
        <p:txBody>
          <a:bodyPr anchor="b"/>
          <a:lstStyle>
            <a:lvl1pPr>
              <a:defRPr sz="4267"/>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5183188" y="2340567"/>
            <a:ext cx="6172200" cy="11552296"/>
          </a:xfrm>
        </p:spPr>
        <p:txBody>
          <a:bodyPr anchor="t"/>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ja-JP" altLang="en-US"/>
              <a:t>図を追加</a:t>
            </a:r>
            <a:endParaRPr lang="en-US" dirty="0"/>
          </a:p>
        </p:txBody>
      </p:sp>
      <p:sp>
        <p:nvSpPr>
          <p:cNvPr id="4" name="Text Placeholder 3"/>
          <p:cNvSpPr>
            <a:spLocks noGrp="1"/>
          </p:cNvSpPr>
          <p:nvPr>
            <p:ph type="body" sz="half" idx="2"/>
          </p:nvPr>
        </p:nvSpPr>
        <p:spPr>
          <a:xfrm>
            <a:off x="839788" y="4876800"/>
            <a:ext cx="3932237" cy="9034875"/>
          </a:xfr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3480F305-C568-4213-9FBE-DD4B8E254DE6}" type="datetimeFigureOut">
              <a:rPr kumimoji="1" lang="ja-JP" altLang="en-US" smtClean="0"/>
              <a:t>2017/5/29</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1DE9C26F-07E3-49F5-8A69-E3AF9C512D55}" type="slidenum">
              <a:rPr kumimoji="1" lang="ja-JP" altLang="en-US" smtClean="0"/>
              <a:t>‹#›</a:t>
            </a:fld>
            <a:endParaRPr kumimoji="1" lang="ja-JP" altLang="en-US"/>
          </a:p>
        </p:txBody>
      </p:sp>
    </p:spTree>
    <p:extLst>
      <p:ext uri="{BB962C8B-B14F-4D97-AF65-F5344CB8AC3E}">
        <p14:creationId xmlns:p14="http://schemas.microsoft.com/office/powerpoint/2010/main" val="2947375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865485"/>
            <a:ext cx="10515600" cy="3142075"/>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838200" y="4327407"/>
            <a:ext cx="10515600" cy="10314283"/>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838200" y="15066908"/>
            <a:ext cx="2743200" cy="865481"/>
          </a:xfrm>
          <a:prstGeom prst="rect">
            <a:avLst/>
          </a:prstGeom>
        </p:spPr>
        <p:txBody>
          <a:bodyPr vert="horz" lIns="91440" tIns="45720" rIns="91440" bIns="45720" rtlCol="0" anchor="ctr"/>
          <a:lstStyle>
            <a:lvl1pPr algn="l">
              <a:defRPr sz="1600">
                <a:solidFill>
                  <a:schemeClr val="tx1">
                    <a:tint val="75000"/>
                  </a:schemeClr>
                </a:solidFill>
              </a:defRPr>
            </a:lvl1pPr>
          </a:lstStyle>
          <a:p>
            <a:fld id="{3480F305-C568-4213-9FBE-DD4B8E254DE6}" type="datetimeFigureOut">
              <a:rPr kumimoji="1" lang="ja-JP" altLang="en-US" smtClean="0"/>
              <a:t>2017/5/29</a:t>
            </a:fld>
            <a:endParaRPr kumimoji="1" lang="ja-JP" altLang="en-US"/>
          </a:p>
        </p:txBody>
      </p:sp>
      <p:sp>
        <p:nvSpPr>
          <p:cNvPr id="5" name="Footer Placeholder 4"/>
          <p:cNvSpPr>
            <a:spLocks noGrp="1"/>
          </p:cNvSpPr>
          <p:nvPr>
            <p:ph type="ftr" sz="quarter" idx="3"/>
          </p:nvPr>
        </p:nvSpPr>
        <p:spPr>
          <a:xfrm>
            <a:off x="4038600" y="15066908"/>
            <a:ext cx="4114800" cy="865481"/>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8610600" y="15066908"/>
            <a:ext cx="2743200" cy="865481"/>
          </a:xfrm>
          <a:prstGeom prst="rect">
            <a:avLst/>
          </a:prstGeom>
        </p:spPr>
        <p:txBody>
          <a:bodyPr vert="horz" lIns="91440" tIns="45720" rIns="91440" bIns="45720" rtlCol="0" anchor="ctr"/>
          <a:lstStyle>
            <a:lvl1pPr algn="r">
              <a:defRPr sz="1600">
                <a:solidFill>
                  <a:schemeClr val="tx1">
                    <a:tint val="75000"/>
                  </a:schemeClr>
                </a:solidFill>
              </a:defRPr>
            </a:lvl1pPr>
          </a:lstStyle>
          <a:p>
            <a:fld id="{1DE9C26F-07E3-49F5-8A69-E3AF9C512D55}" type="slidenum">
              <a:rPr kumimoji="1" lang="ja-JP" altLang="en-US" smtClean="0"/>
              <a:t>‹#›</a:t>
            </a:fld>
            <a:endParaRPr kumimoji="1" lang="ja-JP" altLang="en-US"/>
          </a:p>
        </p:txBody>
      </p:sp>
    </p:spTree>
    <p:extLst>
      <p:ext uri="{BB962C8B-B14F-4D97-AF65-F5344CB8AC3E}">
        <p14:creationId xmlns:p14="http://schemas.microsoft.com/office/powerpoint/2010/main" val="307234281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1219170" rtl="0" eaLnBrk="1" latinLnBrk="0" hangingPunct="1">
        <a:lnSpc>
          <a:spcPct val="90000"/>
        </a:lnSpc>
        <a:spcBef>
          <a:spcPct val="0"/>
        </a:spcBef>
        <a:buNone/>
        <a:defRPr kumimoji="1"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kumimoji="1"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kumimoji="1"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kumimoji="1"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kumimoji="1"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kumimoji="1"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kumimoji="1"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kumimoji="1"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kumimoji="1"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kumimoji="1" sz="2400" kern="1200">
          <a:solidFill>
            <a:schemeClr val="tx1"/>
          </a:solidFill>
          <a:latin typeface="+mn-lt"/>
          <a:ea typeface="+mn-ea"/>
          <a:cs typeface="+mn-cs"/>
        </a:defRPr>
      </a:lvl9pPr>
    </p:bodyStyle>
    <p:otherStyle>
      <a:defPPr>
        <a:defRPr lang="en-US"/>
      </a:defPPr>
      <a:lvl1pPr marL="0" algn="l" defTabSz="1219170" rtl="0" eaLnBrk="1" latinLnBrk="0" hangingPunct="1">
        <a:defRPr kumimoji="1" sz="2400" kern="1200">
          <a:solidFill>
            <a:schemeClr val="tx1"/>
          </a:solidFill>
          <a:latin typeface="+mn-lt"/>
          <a:ea typeface="+mn-ea"/>
          <a:cs typeface="+mn-cs"/>
        </a:defRPr>
      </a:lvl1pPr>
      <a:lvl2pPr marL="609585" algn="l" defTabSz="1219170" rtl="0" eaLnBrk="1" latinLnBrk="0" hangingPunct="1">
        <a:defRPr kumimoji="1" sz="2400" kern="1200">
          <a:solidFill>
            <a:schemeClr val="tx1"/>
          </a:solidFill>
          <a:latin typeface="+mn-lt"/>
          <a:ea typeface="+mn-ea"/>
          <a:cs typeface="+mn-cs"/>
        </a:defRPr>
      </a:lvl2pPr>
      <a:lvl3pPr marL="1219170" algn="l" defTabSz="1219170" rtl="0" eaLnBrk="1" latinLnBrk="0" hangingPunct="1">
        <a:defRPr kumimoji="1" sz="2400" kern="1200">
          <a:solidFill>
            <a:schemeClr val="tx1"/>
          </a:solidFill>
          <a:latin typeface="+mn-lt"/>
          <a:ea typeface="+mn-ea"/>
          <a:cs typeface="+mn-cs"/>
        </a:defRPr>
      </a:lvl3pPr>
      <a:lvl4pPr marL="1828754" algn="l" defTabSz="1219170" rtl="0" eaLnBrk="1" latinLnBrk="0" hangingPunct="1">
        <a:defRPr kumimoji="1" sz="2400" kern="1200">
          <a:solidFill>
            <a:schemeClr val="tx1"/>
          </a:solidFill>
          <a:latin typeface="+mn-lt"/>
          <a:ea typeface="+mn-ea"/>
          <a:cs typeface="+mn-cs"/>
        </a:defRPr>
      </a:lvl4pPr>
      <a:lvl5pPr marL="2438339" algn="l" defTabSz="1219170" rtl="0" eaLnBrk="1" latinLnBrk="0" hangingPunct="1">
        <a:defRPr kumimoji="1" sz="2400" kern="1200">
          <a:solidFill>
            <a:schemeClr val="tx1"/>
          </a:solidFill>
          <a:latin typeface="+mn-lt"/>
          <a:ea typeface="+mn-ea"/>
          <a:cs typeface="+mn-cs"/>
        </a:defRPr>
      </a:lvl5pPr>
      <a:lvl6pPr marL="3047924" algn="l" defTabSz="1219170" rtl="0" eaLnBrk="1" latinLnBrk="0" hangingPunct="1">
        <a:defRPr kumimoji="1" sz="2400" kern="1200">
          <a:solidFill>
            <a:schemeClr val="tx1"/>
          </a:solidFill>
          <a:latin typeface="+mn-lt"/>
          <a:ea typeface="+mn-ea"/>
          <a:cs typeface="+mn-cs"/>
        </a:defRPr>
      </a:lvl6pPr>
      <a:lvl7pPr marL="3657509" algn="l" defTabSz="1219170" rtl="0" eaLnBrk="1" latinLnBrk="0" hangingPunct="1">
        <a:defRPr kumimoji="1" sz="2400" kern="1200">
          <a:solidFill>
            <a:schemeClr val="tx1"/>
          </a:solidFill>
          <a:latin typeface="+mn-lt"/>
          <a:ea typeface="+mn-ea"/>
          <a:cs typeface="+mn-cs"/>
        </a:defRPr>
      </a:lvl7pPr>
      <a:lvl8pPr marL="4267093" algn="l" defTabSz="1219170" rtl="0" eaLnBrk="1" latinLnBrk="0" hangingPunct="1">
        <a:defRPr kumimoji="1" sz="2400" kern="1200">
          <a:solidFill>
            <a:schemeClr val="tx1"/>
          </a:solidFill>
          <a:latin typeface="+mn-lt"/>
          <a:ea typeface="+mn-ea"/>
          <a:cs typeface="+mn-cs"/>
        </a:defRPr>
      </a:lvl8pPr>
      <a:lvl9pPr marL="4876678" algn="l" defTabSz="1219170" rtl="0" eaLnBrk="1" latinLnBrk="0" hangingPunct="1">
        <a:defRPr kumimoji="1"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18" Type="http://schemas.openxmlformats.org/officeDocument/2006/relationships/image" Target="../media/image16.jpg"/><Relationship Id="rId3" Type="http://schemas.openxmlformats.org/officeDocument/2006/relationships/image" Target="../media/image1.png"/><Relationship Id="rId21" Type="http://schemas.openxmlformats.org/officeDocument/2006/relationships/image" Target="../media/image19.png"/><Relationship Id="rId7" Type="http://schemas.openxmlformats.org/officeDocument/2006/relationships/image" Target="../media/image5.png"/><Relationship Id="rId12" Type="http://schemas.openxmlformats.org/officeDocument/2006/relationships/image" Target="../media/image10.png"/><Relationship Id="rId17" Type="http://schemas.openxmlformats.org/officeDocument/2006/relationships/image" Target="../media/image15.png"/><Relationship Id="rId2" Type="http://schemas.openxmlformats.org/officeDocument/2006/relationships/notesSlide" Target="../notesSlides/notesSlide1.xml"/><Relationship Id="rId16" Type="http://schemas.openxmlformats.org/officeDocument/2006/relationships/image" Target="../media/image14.jpg"/><Relationship Id="rId20" Type="http://schemas.openxmlformats.org/officeDocument/2006/relationships/image" Target="../media/image18.jpg"/><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jpeg"/><Relationship Id="rId15" Type="http://schemas.openxmlformats.org/officeDocument/2006/relationships/image" Target="../media/image13.jpeg"/><Relationship Id="rId10" Type="http://schemas.openxmlformats.org/officeDocument/2006/relationships/image" Target="../media/image8.png"/><Relationship Id="rId19" Type="http://schemas.openxmlformats.org/officeDocument/2006/relationships/image" Target="../media/image17.jpg"/><Relationship Id="rId4" Type="http://schemas.openxmlformats.org/officeDocument/2006/relationships/image" Target="../media/image2.jpeg"/><Relationship Id="rId9" Type="http://schemas.openxmlformats.org/officeDocument/2006/relationships/image" Target="../media/image7.png"/><Relationship Id="rId14" Type="http://schemas.openxmlformats.org/officeDocument/2006/relationships/image" Target="../media/image12.png"/></Relationships>
</file>

<file path=ppt/slides/_rels/slide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8.jpg"/></Relationships>
</file>

<file path=ppt/slides/_rels/slide3.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18.jp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4.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2.png"/><Relationship Id="rId7"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8.jpg"/><Relationship Id="rId5" Type="http://schemas.openxmlformats.org/officeDocument/2006/relationships/image" Target="../media/image24.png"/><Relationship Id="rId4" Type="http://schemas.openxmlformats.org/officeDocument/2006/relationships/image" Target="../media/image23.png"/></Relationships>
</file>

<file path=ppt/slides/_rels/slide5.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31.jpg"/><Relationship Id="rId3" Type="http://schemas.openxmlformats.org/officeDocument/2006/relationships/image" Target="../media/image27.jpeg"/><Relationship Id="rId7" Type="http://schemas.openxmlformats.org/officeDocument/2006/relationships/image" Target="../media/image30.jp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9.jpg"/><Relationship Id="rId5" Type="http://schemas.openxmlformats.org/officeDocument/2006/relationships/image" Target="../media/image8.png"/><Relationship Id="rId10" Type="http://schemas.openxmlformats.org/officeDocument/2006/relationships/image" Target="../media/image33.jpg"/><Relationship Id="rId4" Type="http://schemas.openxmlformats.org/officeDocument/2006/relationships/image" Target="../media/image28.png"/><Relationship Id="rId9" Type="http://schemas.openxmlformats.org/officeDocument/2006/relationships/image" Target="../media/image32.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図 4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14127" y="7106921"/>
            <a:ext cx="738227" cy="8257123"/>
          </a:xfrm>
          <a:prstGeom prst="rect">
            <a:avLst/>
          </a:prstGeom>
        </p:spPr>
      </p:pic>
      <p:pic>
        <p:nvPicPr>
          <p:cNvPr id="1030" name="Picture 6" descr="2 つのディスクで NAS に孤立した白い背景のレンダリング 3 D 写真素材 - 5650713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92517" y="10530739"/>
            <a:ext cx="1637016" cy="1091344"/>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ttps://previews.123rf.com/images/torsakarin/torsakarin1507/torsakarin150700437/43259010-Tokyo-city-view-with-Tokyo-sky-tree-and-Mountain-Fuji-in-background-Stock-Photo.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2867"/>
            <a:ext cx="12192000" cy="7146925"/>
          </a:xfrm>
          <a:prstGeom prst="rect">
            <a:avLst/>
          </a:prstGeom>
          <a:noFill/>
          <a:extLst>
            <a:ext uri="{909E8E84-426E-40DD-AFC4-6F175D3DCCD1}">
              <a14:hiddenFill xmlns:a14="http://schemas.microsoft.com/office/drawing/2010/main">
                <a:solidFill>
                  <a:srgbClr val="FFFFFF"/>
                </a:solidFill>
              </a14:hiddenFill>
            </a:ext>
          </a:extLst>
        </p:spPr>
      </p:pic>
      <p:pic>
        <p:nvPicPr>
          <p:cNvPr id="5" name="図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5206175" cy="924096"/>
          </a:xfrm>
          <a:prstGeom prst="rect">
            <a:avLst/>
          </a:prstGeom>
        </p:spPr>
      </p:pic>
      <p:sp>
        <p:nvSpPr>
          <p:cNvPr id="4" name="テキスト ボックス 3"/>
          <p:cNvSpPr txBox="1"/>
          <p:nvPr/>
        </p:nvSpPr>
        <p:spPr>
          <a:xfrm>
            <a:off x="10257" y="3115042"/>
            <a:ext cx="5035946" cy="830997"/>
          </a:xfrm>
          <a:prstGeom prst="rect">
            <a:avLst/>
          </a:prstGeom>
          <a:noFill/>
        </p:spPr>
        <p:txBody>
          <a:bodyPr wrap="square" rtlCol="0">
            <a:spAutoFit/>
          </a:bodyPr>
          <a:lstStyle/>
          <a:p>
            <a:pPr algn="dist"/>
            <a:r>
              <a:rPr kumimoji="1" lang="ja-JP" altLang="en-US" sz="2400" b="1" dirty="0">
                <a:solidFill>
                  <a:schemeClr val="bg1"/>
                </a:solidFill>
              </a:rPr>
              <a:t>どれだけの</a:t>
            </a:r>
            <a:r>
              <a:rPr kumimoji="1" lang="ja-JP" altLang="en-US" sz="2400" b="1" dirty="0">
                <a:solidFill>
                  <a:srgbClr val="92D050"/>
                </a:solidFill>
              </a:rPr>
              <a:t>いのち</a:t>
            </a:r>
            <a:r>
              <a:rPr kumimoji="1" lang="ja-JP" altLang="en-US" sz="2400" b="1" dirty="0">
                <a:solidFill>
                  <a:schemeClr val="bg1"/>
                </a:solidFill>
              </a:rPr>
              <a:t>があるだろう</a:t>
            </a:r>
          </a:p>
          <a:p>
            <a:pPr algn="dist"/>
            <a:r>
              <a:rPr kumimoji="1" lang="ja-JP" altLang="en-US" sz="2400" b="1" dirty="0">
                <a:solidFill>
                  <a:schemeClr val="bg1"/>
                </a:solidFill>
              </a:rPr>
              <a:t>どれだけの</a:t>
            </a:r>
            <a:r>
              <a:rPr kumimoji="1" lang="en-US" altLang="ja-JP" sz="2400" b="1" dirty="0">
                <a:solidFill>
                  <a:schemeClr val="accent5">
                    <a:lumMod val="40000"/>
                    <a:lumOff val="60000"/>
                  </a:schemeClr>
                </a:solidFill>
              </a:rPr>
              <a:t>Genetec</a:t>
            </a:r>
            <a:r>
              <a:rPr kumimoji="1" lang="ja-JP" altLang="en-US" sz="2400" b="1" dirty="0">
                <a:solidFill>
                  <a:schemeClr val="bg1"/>
                </a:solidFill>
              </a:rPr>
              <a:t>があるだろう</a:t>
            </a:r>
          </a:p>
        </p:txBody>
      </p:sp>
      <p:pic>
        <p:nvPicPr>
          <p:cNvPr id="7" name="図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842644" y="1426472"/>
            <a:ext cx="1679881" cy="953221"/>
          </a:xfrm>
          <a:prstGeom prst="rect">
            <a:avLst/>
          </a:prstGeom>
        </p:spPr>
      </p:pic>
      <p:pic>
        <p:nvPicPr>
          <p:cNvPr id="8" name="図 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816934" y="377697"/>
            <a:ext cx="1136030" cy="1136030"/>
          </a:xfrm>
          <a:prstGeom prst="rect">
            <a:avLst/>
          </a:prstGeom>
        </p:spPr>
      </p:pic>
      <p:sp>
        <p:nvSpPr>
          <p:cNvPr id="9" name="テキスト ボックス 8"/>
          <p:cNvSpPr txBox="1"/>
          <p:nvPr/>
        </p:nvSpPr>
        <p:spPr>
          <a:xfrm>
            <a:off x="10775315" y="1496866"/>
            <a:ext cx="1416685" cy="1223412"/>
          </a:xfrm>
          <a:prstGeom prst="rect">
            <a:avLst/>
          </a:prstGeom>
          <a:noFill/>
        </p:spPr>
        <p:txBody>
          <a:bodyPr wrap="square" rtlCol="0">
            <a:spAutoFit/>
          </a:bodyPr>
          <a:lstStyle/>
          <a:p>
            <a:r>
              <a:rPr kumimoji="1" lang="ja-JP" altLang="en-US" sz="1050" b="1" dirty="0"/>
              <a:t>ミカミ社</a:t>
            </a:r>
          </a:p>
          <a:p>
            <a:r>
              <a:rPr kumimoji="1" lang="ja-JP" altLang="en-US" sz="1050" dirty="0"/>
              <a:t>高信頼高耐久</a:t>
            </a:r>
            <a:endParaRPr kumimoji="1" lang="en-US" altLang="ja-JP" sz="1050" dirty="0"/>
          </a:p>
          <a:p>
            <a:r>
              <a:rPr kumimoji="1" lang="en-US" altLang="ja-JP" sz="1050" dirty="0"/>
              <a:t>HD-SDI</a:t>
            </a:r>
            <a:r>
              <a:rPr kumimoji="1" lang="ja-JP" altLang="en-US" sz="1050" dirty="0"/>
              <a:t> </a:t>
            </a:r>
            <a:r>
              <a:rPr kumimoji="1" lang="en-US" altLang="ja-JP" sz="1050" dirty="0"/>
              <a:t>PTZ</a:t>
            </a:r>
            <a:r>
              <a:rPr kumimoji="1" lang="ja-JP" altLang="en-US" sz="1050" dirty="0"/>
              <a:t>カメラとインタフェースしてご利用頂けます。</a:t>
            </a:r>
            <a:endParaRPr kumimoji="1" lang="en-US" altLang="ja-JP" sz="1050" dirty="0"/>
          </a:p>
          <a:p>
            <a:r>
              <a:rPr kumimoji="1" lang="ja-JP" altLang="en-US" sz="1050" dirty="0"/>
              <a:t>圧倒的な滑らかさ体感ください。</a:t>
            </a:r>
          </a:p>
        </p:txBody>
      </p:sp>
      <p:sp>
        <p:nvSpPr>
          <p:cNvPr id="10" name="テキスト ボックス 9"/>
          <p:cNvSpPr txBox="1"/>
          <p:nvPr/>
        </p:nvSpPr>
        <p:spPr>
          <a:xfrm>
            <a:off x="5265315" y="1851059"/>
            <a:ext cx="1837234" cy="1084912"/>
          </a:xfrm>
          <a:prstGeom prst="rect">
            <a:avLst/>
          </a:prstGeom>
          <a:noFill/>
        </p:spPr>
        <p:txBody>
          <a:bodyPr wrap="square" rtlCol="0">
            <a:spAutoFit/>
          </a:bodyPr>
          <a:lstStyle/>
          <a:p>
            <a:r>
              <a:rPr kumimoji="1" lang="en-US" altLang="ja-JP" sz="1050" b="1" dirty="0"/>
              <a:t>Cellinx</a:t>
            </a:r>
            <a:r>
              <a:rPr kumimoji="1" lang="ja-JP" altLang="en-US" sz="1050" b="1" dirty="0"/>
              <a:t>社</a:t>
            </a:r>
            <a:endParaRPr kumimoji="1" lang="en-US" altLang="ja-JP" sz="1050" b="1" dirty="0"/>
          </a:p>
          <a:p>
            <a:r>
              <a:rPr kumimoji="1" lang="en-US" altLang="ja-JP" sz="1050" b="1" dirty="0"/>
              <a:t>URH900A</a:t>
            </a:r>
            <a:endParaRPr kumimoji="1" lang="ja-JP" altLang="en-US" sz="1050" b="1" dirty="0"/>
          </a:p>
          <a:p>
            <a:r>
              <a:rPr kumimoji="1" lang="en-US" altLang="ja-JP" sz="1050" dirty="0"/>
              <a:t>5MP /</a:t>
            </a:r>
            <a:r>
              <a:rPr kumimoji="1" lang="ja-JP" altLang="en-US" sz="1050" dirty="0"/>
              <a:t>フル</a:t>
            </a:r>
            <a:r>
              <a:rPr kumimoji="1" lang="en-US" altLang="ja-JP" sz="1050" dirty="0"/>
              <a:t>HD </a:t>
            </a:r>
          </a:p>
          <a:p>
            <a:r>
              <a:rPr kumimoji="1" lang="ja-JP" altLang="en-US" sz="1050" dirty="0"/>
              <a:t>エンコーダー 入力</a:t>
            </a:r>
            <a:r>
              <a:rPr kumimoji="1" lang="en-US" altLang="ja-JP" sz="1050" dirty="0"/>
              <a:t>HD-SDI H.264 / </a:t>
            </a:r>
            <a:r>
              <a:rPr kumimoji="1" lang="en-US" altLang="ja-JP" sz="1200" b="1" dirty="0">
                <a:solidFill>
                  <a:schemeClr val="accent1"/>
                </a:solidFill>
              </a:rPr>
              <a:t>H.265 </a:t>
            </a:r>
            <a:r>
              <a:rPr kumimoji="1" lang="ja-JP" altLang="en-US" sz="1050" dirty="0"/>
              <a:t>トリプルストリーム</a:t>
            </a:r>
          </a:p>
        </p:txBody>
      </p:sp>
      <p:pic>
        <p:nvPicPr>
          <p:cNvPr id="13" name="図 1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052541" y="1119136"/>
            <a:ext cx="518366" cy="361587"/>
          </a:xfrm>
          <a:prstGeom prst="rect">
            <a:avLst/>
          </a:prstGeom>
        </p:spPr>
      </p:pic>
      <p:pic>
        <p:nvPicPr>
          <p:cNvPr id="16" name="図 1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365272" y="110945"/>
            <a:ext cx="1850939" cy="503168"/>
          </a:xfrm>
          <a:prstGeom prst="rect">
            <a:avLst/>
          </a:prstGeom>
        </p:spPr>
      </p:pic>
      <p:sp>
        <p:nvSpPr>
          <p:cNvPr id="17" name="テキスト ボックス 16"/>
          <p:cNvSpPr txBox="1"/>
          <p:nvPr/>
        </p:nvSpPr>
        <p:spPr>
          <a:xfrm>
            <a:off x="5397802" y="594227"/>
            <a:ext cx="1785582" cy="307777"/>
          </a:xfrm>
          <a:prstGeom prst="rect">
            <a:avLst/>
          </a:prstGeom>
          <a:noFill/>
        </p:spPr>
        <p:txBody>
          <a:bodyPr wrap="square" rtlCol="0">
            <a:spAutoFit/>
          </a:bodyPr>
          <a:lstStyle/>
          <a:p>
            <a:r>
              <a:rPr kumimoji="1" lang="en-US" altLang="ja-JP" sz="1400" b="1" dirty="0">
                <a:solidFill>
                  <a:schemeClr val="bg1"/>
                </a:solidFill>
              </a:rPr>
              <a:t>GSC </a:t>
            </a:r>
            <a:r>
              <a:rPr kumimoji="1" lang="ja-JP" altLang="en-US" sz="1400" b="1" dirty="0">
                <a:solidFill>
                  <a:schemeClr val="bg1"/>
                </a:solidFill>
              </a:rPr>
              <a:t>アプライアンス</a:t>
            </a:r>
          </a:p>
        </p:txBody>
      </p:sp>
      <p:pic>
        <p:nvPicPr>
          <p:cNvPr id="18" name="図 17"/>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365272" y="1061380"/>
            <a:ext cx="1236837" cy="389019"/>
          </a:xfrm>
          <a:prstGeom prst="rect">
            <a:avLst/>
          </a:prstGeom>
        </p:spPr>
      </p:pic>
      <p:sp>
        <p:nvSpPr>
          <p:cNvPr id="19" name="テキスト ボックス 18"/>
          <p:cNvSpPr txBox="1"/>
          <p:nvPr/>
        </p:nvSpPr>
        <p:spPr>
          <a:xfrm>
            <a:off x="10748019" y="49309"/>
            <a:ext cx="1275658" cy="369332"/>
          </a:xfrm>
          <a:prstGeom prst="rect">
            <a:avLst/>
          </a:prstGeom>
          <a:noFill/>
        </p:spPr>
        <p:txBody>
          <a:bodyPr wrap="square" rtlCol="0">
            <a:spAutoFit/>
          </a:bodyPr>
          <a:lstStyle/>
          <a:p>
            <a:r>
              <a:rPr kumimoji="1" lang="en-US" altLang="ja-JP" b="1" dirty="0">
                <a:solidFill>
                  <a:schemeClr val="bg1"/>
                </a:solidFill>
                <a:latin typeface="Book Antiqua" panose="02040602050305030304" pitchFamily="18" charset="0"/>
              </a:rPr>
              <a:t>MIKAMI</a:t>
            </a:r>
            <a:endParaRPr kumimoji="1" lang="ja-JP" altLang="en-US" b="1" dirty="0">
              <a:solidFill>
                <a:schemeClr val="bg1"/>
              </a:solidFill>
              <a:latin typeface="Book Antiqua" panose="02040602050305030304" pitchFamily="18" charset="0"/>
            </a:endParaRPr>
          </a:p>
        </p:txBody>
      </p:sp>
      <p:pic>
        <p:nvPicPr>
          <p:cNvPr id="3" name="図 2"/>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67237" y="1018228"/>
            <a:ext cx="2846629" cy="619125"/>
          </a:xfrm>
          <a:prstGeom prst="rect">
            <a:avLst/>
          </a:prstGeom>
        </p:spPr>
      </p:pic>
      <p:pic>
        <p:nvPicPr>
          <p:cNvPr id="14" name="図 13"/>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22476" y="1679950"/>
            <a:ext cx="2582922" cy="711738"/>
          </a:xfrm>
          <a:prstGeom prst="rect">
            <a:avLst/>
          </a:prstGeom>
        </p:spPr>
      </p:pic>
      <p:sp>
        <p:nvSpPr>
          <p:cNvPr id="15" name="テキスト ボックス 14"/>
          <p:cNvSpPr txBox="1"/>
          <p:nvPr/>
        </p:nvSpPr>
        <p:spPr>
          <a:xfrm>
            <a:off x="-53164" y="7630977"/>
            <a:ext cx="3651026" cy="6163226"/>
          </a:xfrm>
          <a:prstGeom prst="rect">
            <a:avLst/>
          </a:prstGeom>
          <a:noFill/>
        </p:spPr>
        <p:txBody>
          <a:bodyPr wrap="square" rtlCol="0">
            <a:spAutoFit/>
          </a:bodyPr>
          <a:lstStyle/>
          <a:p>
            <a:r>
              <a:rPr kumimoji="1" lang="ja-JP" altLang="en-US" sz="1050" b="1" dirty="0">
                <a:solidFill>
                  <a:schemeClr val="tx1">
                    <a:lumMod val="50000"/>
                    <a:lumOff val="50000"/>
                  </a:schemeClr>
                </a:solidFill>
                <a:latin typeface="+mn-ea"/>
              </a:rPr>
              <a:t>組込 </a:t>
            </a:r>
            <a:r>
              <a:rPr kumimoji="1" lang="en-US" altLang="ja-JP" sz="1050" b="1" dirty="0">
                <a:solidFill>
                  <a:schemeClr val="tx1">
                    <a:lumMod val="50000"/>
                    <a:lumOff val="50000"/>
                  </a:schemeClr>
                </a:solidFill>
                <a:latin typeface="+mn-ea"/>
              </a:rPr>
              <a:t>Linux NVR</a:t>
            </a:r>
            <a:r>
              <a:rPr kumimoji="1" lang="ja-JP" altLang="en-US" sz="1050" b="1" dirty="0">
                <a:solidFill>
                  <a:schemeClr val="tx1">
                    <a:lumMod val="50000"/>
                    <a:lumOff val="50000"/>
                  </a:schemeClr>
                </a:solidFill>
                <a:latin typeface="+mn-ea"/>
              </a:rPr>
              <a:t> </a:t>
            </a:r>
            <a:r>
              <a:rPr kumimoji="1" lang="en-US" altLang="ja-JP" sz="1050" b="1" dirty="0">
                <a:solidFill>
                  <a:schemeClr val="tx1">
                    <a:lumMod val="50000"/>
                    <a:lumOff val="50000"/>
                  </a:schemeClr>
                </a:solidFill>
                <a:latin typeface="+mn-ea"/>
              </a:rPr>
              <a:t>/ NAS</a:t>
            </a:r>
            <a:r>
              <a:rPr kumimoji="1" lang="ja-JP" altLang="en-US" sz="1050" b="1" dirty="0">
                <a:solidFill>
                  <a:schemeClr val="tx1">
                    <a:lumMod val="50000"/>
                    <a:lumOff val="50000"/>
                  </a:schemeClr>
                </a:solidFill>
                <a:latin typeface="+mn-ea"/>
              </a:rPr>
              <a:t>ベース </a:t>
            </a:r>
            <a:r>
              <a:rPr kumimoji="1" lang="en-US" altLang="ja-JP" sz="1050" b="1" dirty="0">
                <a:solidFill>
                  <a:schemeClr val="tx1">
                    <a:lumMod val="50000"/>
                    <a:lumOff val="50000"/>
                  </a:schemeClr>
                </a:solidFill>
                <a:latin typeface="+mn-ea"/>
              </a:rPr>
              <a:t>NVR</a:t>
            </a:r>
            <a:r>
              <a:rPr kumimoji="1" lang="ja-JP" altLang="en-US" sz="1050" b="1" dirty="0">
                <a:solidFill>
                  <a:schemeClr val="tx1">
                    <a:lumMod val="50000"/>
                    <a:lumOff val="50000"/>
                  </a:schemeClr>
                </a:solidFill>
                <a:latin typeface="+mn-ea"/>
              </a:rPr>
              <a:t>と </a:t>
            </a:r>
            <a:r>
              <a:rPr kumimoji="1" lang="en-US" altLang="ja-JP" sz="1050" b="1" dirty="0">
                <a:solidFill>
                  <a:schemeClr val="tx1">
                    <a:lumMod val="50000"/>
                    <a:lumOff val="50000"/>
                  </a:schemeClr>
                </a:solidFill>
                <a:latin typeface="+mn-ea"/>
              </a:rPr>
              <a:t>CMS </a:t>
            </a:r>
            <a:r>
              <a:rPr kumimoji="1" lang="ja-JP" altLang="en-US" sz="1050" b="1" dirty="0">
                <a:solidFill>
                  <a:schemeClr val="tx1">
                    <a:lumMod val="50000"/>
                    <a:lumOff val="50000"/>
                  </a:schemeClr>
                </a:solidFill>
                <a:latin typeface="+mn-ea"/>
              </a:rPr>
              <a:t>では如何</a:t>
            </a:r>
            <a:r>
              <a:rPr kumimoji="1" lang="en-US" altLang="ja-JP" sz="1050" b="1" dirty="0">
                <a:solidFill>
                  <a:schemeClr val="tx1">
                    <a:lumMod val="50000"/>
                    <a:lumOff val="50000"/>
                  </a:schemeClr>
                </a:solidFill>
                <a:latin typeface="+mn-ea"/>
              </a:rPr>
              <a:t>?</a:t>
            </a:r>
          </a:p>
          <a:p>
            <a:endParaRPr kumimoji="1" lang="en-US" altLang="ja-JP" sz="1050" b="1" dirty="0">
              <a:solidFill>
                <a:schemeClr val="tx1">
                  <a:lumMod val="50000"/>
                  <a:lumOff val="50000"/>
                </a:schemeClr>
              </a:solidFill>
              <a:latin typeface="+mn-ea"/>
            </a:endParaRPr>
          </a:p>
          <a:p>
            <a:r>
              <a:rPr kumimoji="1" lang="ja-JP" altLang="en-US" sz="1050" b="1" dirty="0">
                <a:solidFill>
                  <a:schemeClr val="tx1">
                    <a:lumMod val="50000"/>
                    <a:lumOff val="50000"/>
                  </a:schemeClr>
                </a:solidFill>
                <a:latin typeface="+mn-ea"/>
              </a:rPr>
              <a:t>セキュリティのあるべき姿の再定義</a:t>
            </a:r>
          </a:p>
          <a:p>
            <a:endParaRPr kumimoji="1" lang="ja-JP" altLang="en-US" sz="1050" b="1" dirty="0">
              <a:solidFill>
                <a:schemeClr val="tx1">
                  <a:lumMod val="50000"/>
                  <a:lumOff val="50000"/>
                </a:schemeClr>
              </a:solidFill>
              <a:latin typeface="+mn-ea"/>
            </a:endParaRPr>
          </a:p>
          <a:p>
            <a:r>
              <a:rPr kumimoji="1" lang="en-US" altLang="ja-JP" sz="1050" b="1" dirty="0">
                <a:solidFill>
                  <a:schemeClr val="tx1">
                    <a:lumMod val="50000"/>
                    <a:lumOff val="50000"/>
                  </a:schemeClr>
                </a:solidFill>
                <a:latin typeface="+mn-ea"/>
              </a:rPr>
              <a:t>VMS(GSC)</a:t>
            </a:r>
            <a:r>
              <a:rPr kumimoji="1" lang="ja-JP" altLang="en-US" sz="1050" b="1" dirty="0">
                <a:solidFill>
                  <a:schemeClr val="tx1">
                    <a:lumMod val="50000"/>
                    <a:lumOff val="50000"/>
                  </a:schemeClr>
                </a:solidFill>
                <a:latin typeface="+mn-ea"/>
              </a:rPr>
              <a:t>ではこれが標準		　　　</a:t>
            </a:r>
            <a:r>
              <a:rPr kumimoji="1" lang="en-US" altLang="ja-JP" sz="1050" b="1" dirty="0">
                <a:solidFill>
                  <a:schemeClr val="tx1">
                    <a:lumMod val="50000"/>
                    <a:lumOff val="50000"/>
                  </a:schemeClr>
                </a:solidFill>
                <a:latin typeface="+mn-ea"/>
              </a:rPr>
              <a:t>NVR</a:t>
            </a:r>
          </a:p>
          <a:p>
            <a:endParaRPr kumimoji="1" lang="en-US" altLang="ja-JP" sz="900" b="1" dirty="0">
              <a:solidFill>
                <a:schemeClr val="tx1">
                  <a:lumMod val="50000"/>
                  <a:lumOff val="50000"/>
                </a:schemeClr>
              </a:solidFill>
              <a:latin typeface="+mn-ea"/>
            </a:endParaRPr>
          </a:p>
          <a:p>
            <a:r>
              <a:rPr kumimoji="1" lang="ja-JP" altLang="en-US" sz="900" b="1" dirty="0">
                <a:solidFill>
                  <a:schemeClr val="tx1">
                    <a:lumMod val="50000"/>
                    <a:lumOff val="50000"/>
                  </a:schemeClr>
                </a:solidFill>
                <a:latin typeface="+mn-ea"/>
              </a:rPr>
              <a:t>次世代レンダリングエンジン</a:t>
            </a:r>
            <a:endParaRPr kumimoji="1" lang="ja-JP" altLang="en-US" sz="900" b="1" dirty="0">
              <a:solidFill>
                <a:srgbClr val="FF0000"/>
              </a:solidFill>
              <a:latin typeface="+mn-ea"/>
            </a:endParaRPr>
          </a:p>
          <a:p>
            <a:r>
              <a:rPr kumimoji="1" lang="ja-JP" altLang="en-US" sz="900" dirty="0">
                <a:solidFill>
                  <a:schemeClr val="tx1">
                    <a:lumMod val="50000"/>
                    <a:lumOff val="50000"/>
                  </a:schemeClr>
                </a:solidFill>
                <a:latin typeface="+mn-ea"/>
              </a:rPr>
              <a:t>　</a:t>
            </a:r>
            <a:r>
              <a:rPr kumimoji="1" lang="en-US" altLang="ja-JP" sz="900" dirty="0">
                <a:solidFill>
                  <a:schemeClr val="tx1">
                    <a:lumMod val="50000"/>
                    <a:lumOff val="50000"/>
                  </a:schemeClr>
                </a:solidFill>
                <a:latin typeface="+mn-ea"/>
              </a:rPr>
              <a:t>GPU</a:t>
            </a:r>
            <a:r>
              <a:rPr kumimoji="1" lang="ja-JP" altLang="en-US" sz="900" dirty="0">
                <a:solidFill>
                  <a:schemeClr val="tx1">
                    <a:lumMod val="50000"/>
                    <a:lumOff val="50000"/>
                  </a:schemeClr>
                </a:solidFill>
                <a:latin typeface="+mn-ea"/>
              </a:rPr>
              <a:t>による跳躍した表示能力最大</a:t>
            </a:r>
            <a:r>
              <a:rPr kumimoji="1" lang="en-US" altLang="ja-JP" sz="900" dirty="0">
                <a:solidFill>
                  <a:schemeClr val="tx1">
                    <a:lumMod val="50000"/>
                    <a:lumOff val="50000"/>
                  </a:schemeClr>
                </a:solidFill>
                <a:latin typeface="+mn-ea"/>
              </a:rPr>
              <a:t>1000% up	</a:t>
            </a:r>
            <a:r>
              <a:rPr kumimoji="1" lang="en-US" altLang="ja-JP" sz="900" b="1" dirty="0">
                <a:solidFill>
                  <a:schemeClr val="tx1">
                    <a:lumMod val="50000"/>
                    <a:lumOff val="50000"/>
                  </a:schemeClr>
                </a:solidFill>
                <a:latin typeface="+mn-ea"/>
              </a:rPr>
              <a:t>×</a:t>
            </a:r>
            <a:endParaRPr kumimoji="1" lang="en-US" altLang="ja-JP" sz="900" dirty="0">
              <a:solidFill>
                <a:schemeClr val="tx1">
                  <a:lumMod val="50000"/>
                  <a:lumOff val="50000"/>
                </a:schemeClr>
              </a:solidFill>
              <a:latin typeface="+mn-ea"/>
            </a:endParaRPr>
          </a:p>
          <a:p>
            <a:r>
              <a:rPr kumimoji="1" lang="ja-JP" altLang="en-US" sz="900" dirty="0">
                <a:solidFill>
                  <a:schemeClr val="tx1">
                    <a:lumMod val="50000"/>
                    <a:lumOff val="50000"/>
                  </a:schemeClr>
                </a:solidFill>
                <a:latin typeface="+mn-ea"/>
              </a:rPr>
              <a:t>　　スムーズ逆再生</a:t>
            </a:r>
            <a:r>
              <a:rPr kumimoji="1" lang="en-US" altLang="ja-JP" sz="900" dirty="0">
                <a:solidFill>
                  <a:schemeClr val="tx1">
                    <a:lumMod val="50000"/>
                    <a:lumOff val="50000"/>
                  </a:schemeClr>
                </a:solidFill>
                <a:latin typeface="+mn-ea"/>
              </a:rPr>
              <a:t>/</a:t>
            </a:r>
            <a:r>
              <a:rPr kumimoji="1" lang="ja-JP" altLang="en-US" sz="900" dirty="0">
                <a:solidFill>
                  <a:schemeClr val="tx1">
                    <a:lumMod val="50000"/>
                    <a:lumOff val="50000"/>
                  </a:schemeClr>
                </a:solidFill>
                <a:latin typeface="+mn-ea"/>
              </a:rPr>
              <a:t>倍速</a:t>
            </a:r>
            <a:r>
              <a:rPr kumimoji="1" lang="en-US" altLang="ja-JP" sz="900" dirty="0">
                <a:solidFill>
                  <a:schemeClr val="tx1">
                    <a:lumMod val="50000"/>
                    <a:lumOff val="50000"/>
                  </a:schemeClr>
                </a:solidFill>
                <a:latin typeface="+mn-ea"/>
              </a:rPr>
              <a:t>(x2x4</a:t>
            </a:r>
            <a:r>
              <a:rPr kumimoji="1" lang="ja-JP" altLang="en-US" sz="900" dirty="0">
                <a:solidFill>
                  <a:schemeClr val="tx1">
                    <a:lumMod val="50000"/>
                    <a:lumOff val="50000"/>
                  </a:schemeClr>
                </a:solidFill>
                <a:latin typeface="+mn-ea"/>
              </a:rPr>
              <a:t>～</a:t>
            </a:r>
            <a:r>
              <a:rPr kumimoji="1" lang="en-US" altLang="ja-JP" sz="900" dirty="0">
                <a:solidFill>
                  <a:schemeClr val="tx1">
                    <a:lumMod val="50000"/>
                    <a:lumOff val="50000"/>
                  </a:schemeClr>
                </a:solidFill>
                <a:latin typeface="+mn-ea"/>
              </a:rPr>
              <a:t>x100)</a:t>
            </a:r>
            <a:r>
              <a:rPr kumimoji="1" lang="ja-JP" altLang="en-US" sz="900" dirty="0">
                <a:solidFill>
                  <a:schemeClr val="tx1">
                    <a:lumMod val="50000"/>
                    <a:lumOff val="50000"/>
                  </a:schemeClr>
                </a:solidFill>
                <a:latin typeface="+mn-ea"/>
              </a:rPr>
              <a:t>逆再生</a:t>
            </a:r>
            <a:r>
              <a:rPr kumimoji="1" lang="en-US" altLang="ja-JP" sz="900" dirty="0">
                <a:solidFill>
                  <a:schemeClr val="tx1">
                    <a:lumMod val="50000"/>
                    <a:lumOff val="50000"/>
                  </a:schemeClr>
                </a:solidFill>
                <a:latin typeface="+mn-ea"/>
              </a:rPr>
              <a:t>	×</a:t>
            </a:r>
            <a:endParaRPr kumimoji="1" lang="ja-JP" altLang="en-US" sz="900" dirty="0">
              <a:solidFill>
                <a:schemeClr val="tx1">
                  <a:lumMod val="50000"/>
                  <a:lumOff val="50000"/>
                </a:schemeClr>
              </a:solidFill>
              <a:latin typeface="+mn-ea"/>
            </a:endParaRPr>
          </a:p>
          <a:p>
            <a:r>
              <a:rPr kumimoji="1" lang="ja-JP" altLang="en-US" sz="900" dirty="0">
                <a:solidFill>
                  <a:schemeClr val="tx1">
                    <a:lumMod val="50000"/>
                    <a:lumOff val="50000"/>
                  </a:schemeClr>
                </a:solidFill>
                <a:latin typeface="+mn-ea"/>
              </a:rPr>
              <a:t>　　スムーズ倍速</a:t>
            </a:r>
            <a:r>
              <a:rPr kumimoji="1" lang="en-US" altLang="ja-JP" sz="900" dirty="0">
                <a:solidFill>
                  <a:schemeClr val="tx1">
                    <a:lumMod val="50000"/>
                    <a:lumOff val="50000"/>
                  </a:schemeClr>
                </a:solidFill>
                <a:latin typeface="+mn-ea"/>
              </a:rPr>
              <a:t>(x2x4</a:t>
            </a:r>
            <a:r>
              <a:rPr kumimoji="1" lang="ja-JP" altLang="en-US" sz="900" dirty="0">
                <a:solidFill>
                  <a:schemeClr val="tx1">
                    <a:lumMod val="50000"/>
                    <a:lumOff val="50000"/>
                  </a:schemeClr>
                </a:solidFill>
                <a:latin typeface="+mn-ea"/>
              </a:rPr>
              <a:t>～</a:t>
            </a:r>
            <a:r>
              <a:rPr kumimoji="1" lang="en-US" altLang="ja-JP" sz="900" dirty="0">
                <a:solidFill>
                  <a:schemeClr val="tx1">
                    <a:lumMod val="50000"/>
                    <a:lumOff val="50000"/>
                  </a:schemeClr>
                </a:solidFill>
                <a:latin typeface="+mn-ea"/>
              </a:rPr>
              <a:t>x100)</a:t>
            </a:r>
            <a:r>
              <a:rPr kumimoji="1" lang="ja-JP" altLang="en-US" sz="900" dirty="0">
                <a:solidFill>
                  <a:schemeClr val="tx1">
                    <a:lumMod val="50000"/>
                    <a:lumOff val="50000"/>
                  </a:schemeClr>
                </a:solidFill>
                <a:latin typeface="+mn-ea"/>
              </a:rPr>
              <a:t>再生		△</a:t>
            </a:r>
          </a:p>
          <a:p>
            <a:r>
              <a:rPr kumimoji="1" lang="ja-JP" altLang="en-US" sz="900" dirty="0">
                <a:solidFill>
                  <a:schemeClr val="tx1">
                    <a:lumMod val="50000"/>
                    <a:lumOff val="50000"/>
                  </a:schemeClr>
                </a:solidFill>
                <a:latin typeface="+mn-ea"/>
              </a:rPr>
              <a:t>　　スムーズスロー再生</a:t>
            </a:r>
            <a:r>
              <a:rPr kumimoji="1" lang="en-US" altLang="ja-JP" sz="900" dirty="0">
                <a:solidFill>
                  <a:schemeClr val="tx1">
                    <a:lumMod val="50000"/>
                    <a:lumOff val="50000"/>
                  </a:schemeClr>
                </a:solidFill>
                <a:latin typeface="+mn-ea"/>
              </a:rPr>
              <a:t>/</a:t>
            </a:r>
            <a:r>
              <a:rPr kumimoji="1" lang="ja-JP" altLang="en-US" sz="900" dirty="0">
                <a:solidFill>
                  <a:schemeClr val="tx1">
                    <a:lumMod val="50000"/>
                    <a:lumOff val="50000"/>
                  </a:schemeClr>
                </a:solidFill>
                <a:latin typeface="+mn-ea"/>
              </a:rPr>
              <a:t>逆再生			</a:t>
            </a:r>
            <a:r>
              <a:rPr kumimoji="1" lang="en-US" altLang="ja-JP" sz="900" dirty="0">
                <a:solidFill>
                  <a:schemeClr val="tx1">
                    <a:lumMod val="50000"/>
                    <a:lumOff val="50000"/>
                  </a:schemeClr>
                </a:solidFill>
                <a:latin typeface="+mn-ea"/>
              </a:rPr>
              <a:t>×</a:t>
            </a:r>
            <a:endParaRPr kumimoji="1" lang="ja-JP" altLang="en-US" sz="900" dirty="0">
              <a:solidFill>
                <a:schemeClr val="tx1">
                  <a:lumMod val="50000"/>
                  <a:lumOff val="50000"/>
                </a:schemeClr>
              </a:solidFill>
              <a:latin typeface="+mn-ea"/>
            </a:endParaRPr>
          </a:p>
          <a:p>
            <a:r>
              <a:rPr kumimoji="1" lang="ja-JP" altLang="en-US" sz="900" dirty="0">
                <a:solidFill>
                  <a:schemeClr val="tx1">
                    <a:lumMod val="50000"/>
                    <a:lumOff val="50000"/>
                  </a:schemeClr>
                </a:solidFill>
                <a:latin typeface="+mn-ea"/>
              </a:rPr>
              <a:t>　　完全にシームレスなライブとプレイバック</a:t>
            </a:r>
            <a:r>
              <a:rPr kumimoji="1" lang="en-US" altLang="ja-JP" sz="900" b="1" dirty="0">
                <a:solidFill>
                  <a:schemeClr val="tx1">
                    <a:lumMod val="50000"/>
                    <a:lumOff val="50000"/>
                  </a:schemeClr>
                </a:solidFill>
                <a:latin typeface="+mn-ea"/>
              </a:rPr>
              <a:t>	×</a:t>
            </a:r>
          </a:p>
          <a:p>
            <a:r>
              <a:rPr kumimoji="1" lang="ja-JP" altLang="en-US" sz="900" dirty="0">
                <a:solidFill>
                  <a:schemeClr val="tx1">
                    <a:lumMod val="50000"/>
                    <a:lumOff val="50000"/>
                  </a:schemeClr>
                </a:solidFill>
                <a:latin typeface="+mn-ea"/>
              </a:rPr>
              <a:t>　　タイムシフトプレイバック			</a:t>
            </a:r>
            <a:r>
              <a:rPr kumimoji="1" lang="en-US" altLang="ja-JP" sz="900" dirty="0">
                <a:solidFill>
                  <a:schemeClr val="tx1">
                    <a:lumMod val="50000"/>
                    <a:lumOff val="50000"/>
                  </a:schemeClr>
                </a:solidFill>
                <a:latin typeface="+mn-ea"/>
              </a:rPr>
              <a:t>×</a:t>
            </a:r>
            <a:endParaRPr kumimoji="1" lang="ja-JP" altLang="en-US" sz="900" dirty="0">
              <a:solidFill>
                <a:schemeClr val="tx1">
                  <a:lumMod val="50000"/>
                  <a:lumOff val="50000"/>
                </a:schemeClr>
              </a:solidFill>
              <a:latin typeface="+mn-ea"/>
            </a:endParaRPr>
          </a:p>
          <a:p>
            <a:r>
              <a:rPr kumimoji="1" lang="ja-JP" altLang="en-US" sz="900" dirty="0">
                <a:solidFill>
                  <a:schemeClr val="tx1">
                    <a:lumMod val="50000"/>
                    <a:lumOff val="50000"/>
                  </a:schemeClr>
                </a:solidFill>
                <a:latin typeface="+mn-ea"/>
              </a:rPr>
              <a:t>　　ダイナミックサムネイル			</a:t>
            </a:r>
            <a:r>
              <a:rPr kumimoji="1" lang="en-US" altLang="ja-JP" sz="900" dirty="0">
                <a:solidFill>
                  <a:schemeClr val="tx1">
                    <a:lumMod val="50000"/>
                    <a:lumOff val="50000"/>
                  </a:schemeClr>
                </a:solidFill>
                <a:latin typeface="+mn-ea"/>
              </a:rPr>
              <a:t>×</a:t>
            </a:r>
            <a:endParaRPr kumimoji="1" lang="ja-JP" altLang="en-US" sz="900" dirty="0">
              <a:solidFill>
                <a:schemeClr val="tx1">
                  <a:lumMod val="50000"/>
                  <a:lumOff val="50000"/>
                </a:schemeClr>
              </a:solidFill>
              <a:latin typeface="+mn-ea"/>
            </a:endParaRPr>
          </a:p>
          <a:p>
            <a:r>
              <a:rPr kumimoji="1" lang="ja-JP" altLang="en-US" sz="900" dirty="0">
                <a:solidFill>
                  <a:schemeClr val="tx1">
                    <a:lumMod val="50000"/>
                    <a:lumOff val="50000"/>
                  </a:schemeClr>
                </a:solidFill>
                <a:latin typeface="+mn-ea"/>
              </a:rPr>
              <a:t>　　メタデータ囲み線ビューイング		</a:t>
            </a:r>
            <a:r>
              <a:rPr kumimoji="1" lang="en-US" altLang="ja-JP" sz="900" dirty="0">
                <a:solidFill>
                  <a:schemeClr val="tx1">
                    <a:lumMod val="50000"/>
                    <a:lumOff val="50000"/>
                  </a:schemeClr>
                </a:solidFill>
                <a:latin typeface="+mn-ea"/>
              </a:rPr>
              <a:t>×</a:t>
            </a:r>
            <a:endParaRPr kumimoji="1" lang="ja-JP" altLang="en-US" sz="900" dirty="0">
              <a:solidFill>
                <a:schemeClr val="tx1">
                  <a:lumMod val="50000"/>
                  <a:lumOff val="50000"/>
                </a:schemeClr>
              </a:solidFill>
              <a:latin typeface="+mn-ea"/>
            </a:endParaRPr>
          </a:p>
          <a:p>
            <a:r>
              <a:rPr kumimoji="1" lang="ja-JP" altLang="en-US" sz="900" dirty="0">
                <a:solidFill>
                  <a:schemeClr val="tx1">
                    <a:lumMod val="50000"/>
                    <a:lumOff val="50000"/>
                  </a:schemeClr>
                </a:solidFill>
                <a:latin typeface="+mn-ea"/>
              </a:rPr>
              <a:t>　　欠落しないシーケンス表示			</a:t>
            </a:r>
            <a:r>
              <a:rPr kumimoji="1" lang="en-US" altLang="ja-JP" sz="900" dirty="0">
                <a:solidFill>
                  <a:schemeClr val="tx1">
                    <a:lumMod val="50000"/>
                    <a:lumOff val="50000"/>
                  </a:schemeClr>
                </a:solidFill>
                <a:latin typeface="+mn-ea"/>
              </a:rPr>
              <a:t>×</a:t>
            </a:r>
            <a:endParaRPr kumimoji="1" lang="ja-JP" altLang="en-US" sz="900" dirty="0">
              <a:solidFill>
                <a:schemeClr val="tx1">
                  <a:lumMod val="50000"/>
                  <a:lumOff val="50000"/>
                </a:schemeClr>
              </a:solidFill>
              <a:latin typeface="+mn-ea"/>
            </a:endParaRPr>
          </a:p>
          <a:p>
            <a:r>
              <a:rPr kumimoji="1" lang="ja-JP" altLang="en-US" sz="900" b="1" dirty="0">
                <a:solidFill>
                  <a:schemeClr val="tx1">
                    <a:lumMod val="50000"/>
                    <a:lumOff val="50000"/>
                  </a:schemeClr>
                </a:solidFill>
                <a:latin typeface="+mn-ea"/>
              </a:rPr>
              <a:t>セキュリティワークフロー</a:t>
            </a:r>
            <a:endParaRPr kumimoji="1" lang="ja-JP" altLang="en-US" sz="900" dirty="0">
              <a:solidFill>
                <a:schemeClr val="tx1">
                  <a:lumMod val="50000"/>
                  <a:lumOff val="50000"/>
                </a:schemeClr>
              </a:solidFill>
              <a:latin typeface="+mn-ea"/>
            </a:endParaRPr>
          </a:p>
          <a:p>
            <a:r>
              <a:rPr kumimoji="1" lang="ja-JP" altLang="en-US" sz="900" dirty="0">
                <a:solidFill>
                  <a:schemeClr val="tx1">
                    <a:lumMod val="50000"/>
                    <a:lumOff val="50000"/>
                  </a:schemeClr>
                </a:solidFill>
              </a:rPr>
              <a:t>　脅威レベル管理				</a:t>
            </a:r>
            <a:r>
              <a:rPr kumimoji="1" lang="en-US" altLang="ja-JP" sz="900" dirty="0">
                <a:solidFill>
                  <a:schemeClr val="tx1">
                    <a:lumMod val="50000"/>
                    <a:lumOff val="50000"/>
                  </a:schemeClr>
                </a:solidFill>
              </a:rPr>
              <a:t>×</a:t>
            </a:r>
            <a:endParaRPr kumimoji="1" lang="ja-JP" altLang="en-US" sz="900" b="1" dirty="0">
              <a:solidFill>
                <a:schemeClr val="tx1">
                  <a:lumMod val="50000"/>
                  <a:lumOff val="50000"/>
                </a:schemeClr>
              </a:solidFill>
              <a:latin typeface="+mn-ea"/>
            </a:endParaRPr>
          </a:p>
          <a:p>
            <a:r>
              <a:rPr kumimoji="1" lang="ja-JP" altLang="en-US" sz="900" b="1" dirty="0">
                <a:solidFill>
                  <a:schemeClr val="tx1">
                    <a:lumMod val="50000"/>
                    <a:lumOff val="50000"/>
                  </a:schemeClr>
                </a:solidFill>
                <a:latin typeface="+mn-ea"/>
              </a:rPr>
              <a:t>　</a:t>
            </a:r>
            <a:r>
              <a:rPr kumimoji="1" lang="ja-JP" altLang="en-US" sz="900" dirty="0">
                <a:solidFill>
                  <a:schemeClr val="tx1">
                    <a:lumMod val="50000"/>
                    <a:lumOff val="50000"/>
                  </a:schemeClr>
                </a:solidFill>
                <a:latin typeface="+mn-ea"/>
              </a:rPr>
              <a:t>ビジュアルトラッキングワンクリック追尾	</a:t>
            </a:r>
            <a:r>
              <a:rPr kumimoji="1" lang="en-US" altLang="ja-JP" sz="900" dirty="0">
                <a:solidFill>
                  <a:schemeClr val="tx1">
                    <a:lumMod val="50000"/>
                    <a:lumOff val="50000"/>
                  </a:schemeClr>
                </a:solidFill>
                <a:latin typeface="+mn-ea"/>
              </a:rPr>
              <a:t>×</a:t>
            </a:r>
            <a:endParaRPr kumimoji="1" lang="ja-JP" altLang="en-US" sz="900" dirty="0">
              <a:solidFill>
                <a:schemeClr val="tx1">
                  <a:lumMod val="50000"/>
                  <a:lumOff val="50000"/>
                </a:schemeClr>
              </a:solidFill>
              <a:latin typeface="+mn-ea"/>
            </a:endParaRPr>
          </a:p>
          <a:p>
            <a:r>
              <a:rPr kumimoji="1" lang="ja-JP" altLang="en-US" sz="900" dirty="0">
                <a:solidFill>
                  <a:schemeClr val="tx1">
                    <a:lumMod val="50000"/>
                    <a:lumOff val="50000"/>
                  </a:schemeClr>
                </a:solidFill>
                <a:latin typeface="+mn-ea"/>
              </a:rPr>
              <a:t>　高度に拡張された報告書			</a:t>
            </a:r>
            <a:r>
              <a:rPr kumimoji="1" lang="en-US" altLang="ja-JP" sz="900" dirty="0">
                <a:solidFill>
                  <a:schemeClr val="tx1">
                    <a:lumMod val="50000"/>
                    <a:lumOff val="50000"/>
                  </a:schemeClr>
                </a:solidFill>
                <a:latin typeface="+mn-ea"/>
              </a:rPr>
              <a:t>×</a:t>
            </a:r>
          </a:p>
          <a:p>
            <a:r>
              <a:rPr kumimoji="1" lang="ja-JP" altLang="en-US" sz="900" dirty="0">
                <a:solidFill>
                  <a:schemeClr val="tx1">
                    <a:lumMod val="50000"/>
                    <a:lumOff val="50000"/>
                  </a:schemeClr>
                </a:solidFill>
              </a:rPr>
              <a:t>　リモート・セキュリティ・デスク		</a:t>
            </a:r>
            <a:r>
              <a:rPr kumimoji="1" lang="en-US" altLang="ja-JP" sz="900" dirty="0">
                <a:solidFill>
                  <a:schemeClr val="tx1">
                    <a:lumMod val="50000"/>
                    <a:lumOff val="50000"/>
                  </a:schemeClr>
                </a:solidFill>
              </a:rPr>
              <a:t>×</a:t>
            </a:r>
            <a:endParaRPr kumimoji="1" lang="ja-JP" altLang="en-US" sz="900" dirty="0">
              <a:solidFill>
                <a:schemeClr val="tx1">
                  <a:lumMod val="50000"/>
                  <a:lumOff val="50000"/>
                </a:schemeClr>
              </a:solidFill>
            </a:endParaRPr>
          </a:p>
          <a:p>
            <a:r>
              <a:rPr kumimoji="1" lang="ja-JP" altLang="en-US" sz="900" dirty="0">
                <a:solidFill>
                  <a:schemeClr val="tx1">
                    <a:lumMod val="50000"/>
                    <a:lumOff val="50000"/>
                  </a:schemeClr>
                </a:solidFill>
                <a:latin typeface="+mn-ea"/>
              </a:rPr>
              <a:t>　アラームエスカレーション </a:t>
            </a:r>
            <a:r>
              <a:rPr kumimoji="1" lang="en-US" altLang="ja-JP" sz="900" dirty="0">
                <a:solidFill>
                  <a:schemeClr val="tx1">
                    <a:lumMod val="50000"/>
                    <a:lumOff val="50000"/>
                  </a:schemeClr>
                </a:solidFill>
                <a:latin typeface="+mn-ea"/>
              </a:rPr>
              <a:t>(</a:t>
            </a:r>
            <a:r>
              <a:rPr kumimoji="1" lang="ja-JP" altLang="en-US" sz="900" dirty="0">
                <a:solidFill>
                  <a:schemeClr val="tx1">
                    <a:lumMod val="50000"/>
                    <a:lumOff val="50000"/>
                  </a:schemeClr>
                </a:solidFill>
                <a:latin typeface="+mn-ea"/>
              </a:rPr>
              <a:t>統一アラーム管理</a:t>
            </a:r>
            <a:r>
              <a:rPr kumimoji="1" lang="en-US" altLang="ja-JP" sz="900" dirty="0">
                <a:solidFill>
                  <a:schemeClr val="tx1">
                    <a:lumMod val="50000"/>
                    <a:lumOff val="50000"/>
                  </a:schemeClr>
                </a:solidFill>
                <a:latin typeface="+mn-ea"/>
              </a:rPr>
              <a:t>)	×</a:t>
            </a:r>
            <a:r>
              <a:rPr kumimoji="1" lang="ja-JP" altLang="en-US" sz="900" dirty="0">
                <a:solidFill>
                  <a:schemeClr val="tx1">
                    <a:lumMod val="50000"/>
                    <a:lumOff val="50000"/>
                  </a:schemeClr>
                </a:solidFill>
                <a:latin typeface="+mn-ea"/>
              </a:rPr>
              <a:t>	</a:t>
            </a:r>
            <a:endParaRPr kumimoji="1" lang="ja-JP" altLang="en-US" sz="900" b="1" dirty="0">
              <a:solidFill>
                <a:schemeClr val="tx1">
                  <a:lumMod val="50000"/>
                  <a:lumOff val="50000"/>
                </a:schemeClr>
              </a:solidFill>
              <a:latin typeface="+mn-ea"/>
            </a:endParaRPr>
          </a:p>
          <a:p>
            <a:r>
              <a:rPr kumimoji="1" lang="ja-JP" altLang="en-US" sz="900" dirty="0">
                <a:solidFill>
                  <a:schemeClr val="tx1">
                    <a:lumMod val="50000"/>
                    <a:lumOff val="50000"/>
                  </a:schemeClr>
                </a:solidFill>
                <a:latin typeface="+mn-ea"/>
              </a:rPr>
              <a:t>　最高度プリ</a:t>
            </a:r>
            <a:r>
              <a:rPr kumimoji="1" lang="en-US" altLang="ja-JP" sz="900" dirty="0">
                <a:solidFill>
                  <a:schemeClr val="tx1">
                    <a:lumMod val="50000"/>
                    <a:lumOff val="50000"/>
                  </a:schemeClr>
                </a:solidFill>
                <a:latin typeface="+mn-ea"/>
              </a:rPr>
              <a:t>/</a:t>
            </a:r>
            <a:r>
              <a:rPr kumimoji="1" lang="ja-JP" altLang="en-US" sz="900" dirty="0">
                <a:solidFill>
                  <a:schemeClr val="tx1">
                    <a:lumMod val="50000"/>
                    <a:lumOff val="50000"/>
                  </a:schemeClr>
                </a:solidFill>
                <a:latin typeface="+mn-ea"/>
              </a:rPr>
              <a:t>ポストアラーム</a:t>
            </a:r>
            <a:r>
              <a:rPr kumimoji="1" lang="en-US" altLang="ja-JP" sz="900" dirty="0">
                <a:solidFill>
                  <a:schemeClr val="tx1">
                    <a:lumMod val="50000"/>
                    <a:lumOff val="50000"/>
                  </a:schemeClr>
                </a:solidFill>
                <a:latin typeface="+mn-ea"/>
              </a:rPr>
              <a:t>			×</a:t>
            </a:r>
            <a:endParaRPr kumimoji="1" lang="ja-JP" altLang="en-US" sz="900" dirty="0">
              <a:solidFill>
                <a:schemeClr val="tx1">
                  <a:lumMod val="50000"/>
                  <a:lumOff val="50000"/>
                </a:schemeClr>
              </a:solidFill>
              <a:latin typeface="+mn-ea"/>
            </a:endParaRPr>
          </a:p>
          <a:p>
            <a:r>
              <a:rPr kumimoji="1" lang="ja-JP" altLang="en-US" sz="900" dirty="0">
                <a:solidFill>
                  <a:schemeClr val="tx1">
                    <a:lumMod val="50000"/>
                    <a:lumOff val="50000"/>
                  </a:schemeClr>
                </a:solidFill>
                <a:latin typeface="+mn-ea"/>
              </a:rPr>
              <a:t>　プランマネージャーインターラクティブマップ	</a:t>
            </a:r>
            <a:r>
              <a:rPr kumimoji="1" lang="en-US" altLang="ja-JP" sz="900" b="1" dirty="0">
                <a:solidFill>
                  <a:schemeClr val="tx1">
                    <a:lumMod val="50000"/>
                    <a:lumOff val="50000"/>
                  </a:schemeClr>
                </a:solidFill>
                <a:latin typeface="+mn-ea"/>
              </a:rPr>
              <a:t>×</a:t>
            </a:r>
            <a:endParaRPr kumimoji="1" lang="ja-JP" altLang="en-US" sz="900" b="1" dirty="0">
              <a:solidFill>
                <a:schemeClr val="tx1">
                  <a:lumMod val="50000"/>
                  <a:lumOff val="50000"/>
                </a:schemeClr>
              </a:solidFill>
              <a:latin typeface="+mn-ea"/>
            </a:endParaRPr>
          </a:p>
          <a:p>
            <a:r>
              <a:rPr kumimoji="1" lang="ja-JP" altLang="en-US" sz="900" b="1" dirty="0">
                <a:solidFill>
                  <a:schemeClr val="tx1">
                    <a:lumMod val="50000"/>
                    <a:lumOff val="50000"/>
                  </a:schemeClr>
                </a:solidFill>
                <a:latin typeface="+mn-ea"/>
              </a:rPr>
              <a:t>　 　</a:t>
            </a:r>
            <a:r>
              <a:rPr kumimoji="1" lang="en-US" altLang="ja-JP" sz="900" dirty="0">
                <a:solidFill>
                  <a:schemeClr val="tx1">
                    <a:lumMod val="50000"/>
                    <a:lumOff val="50000"/>
                  </a:schemeClr>
                </a:solidFill>
                <a:latin typeface="+mn-ea"/>
              </a:rPr>
              <a:t>PTZ</a:t>
            </a:r>
            <a:r>
              <a:rPr kumimoji="1" lang="ja-JP" altLang="en-US" sz="900" dirty="0">
                <a:solidFill>
                  <a:schemeClr val="tx1">
                    <a:lumMod val="50000"/>
                    <a:lumOff val="50000"/>
                  </a:schemeClr>
                </a:solidFill>
                <a:latin typeface="+mn-ea"/>
              </a:rPr>
              <a:t>カメラ方角、</a:t>
            </a:r>
            <a:r>
              <a:rPr kumimoji="1" lang="en-US" altLang="ja-JP" sz="900" dirty="0">
                <a:solidFill>
                  <a:schemeClr val="tx1">
                    <a:lumMod val="50000"/>
                    <a:lumOff val="50000"/>
                  </a:schemeClr>
                </a:solidFill>
                <a:latin typeface="+mn-ea"/>
              </a:rPr>
              <a:t>FOV(</a:t>
            </a:r>
            <a:r>
              <a:rPr kumimoji="1" lang="ja-JP" altLang="en-US" sz="900" dirty="0">
                <a:solidFill>
                  <a:schemeClr val="tx1">
                    <a:lumMod val="50000"/>
                    <a:lumOff val="50000"/>
                  </a:schemeClr>
                </a:solidFill>
                <a:latin typeface="+mn-ea"/>
              </a:rPr>
              <a:t>画角</a:t>
            </a:r>
            <a:r>
              <a:rPr kumimoji="1" lang="en-US" altLang="ja-JP" sz="900" dirty="0">
                <a:solidFill>
                  <a:schemeClr val="tx1">
                    <a:lumMod val="50000"/>
                    <a:lumOff val="50000"/>
                  </a:schemeClr>
                </a:solidFill>
                <a:latin typeface="+mn-ea"/>
              </a:rPr>
              <a:t>)</a:t>
            </a:r>
            <a:r>
              <a:rPr kumimoji="1" lang="ja-JP" altLang="en-US" sz="900" dirty="0">
                <a:solidFill>
                  <a:schemeClr val="tx1">
                    <a:lumMod val="50000"/>
                    <a:lumOff val="50000"/>
                  </a:schemeClr>
                </a:solidFill>
                <a:latin typeface="+mn-ea"/>
              </a:rPr>
              <a:t>の動的表示		</a:t>
            </a:r>
            <a:r>
              <a:rPr kumimoji="1" lang="en-US" altLang="ja-JP" sz="900" dirty="0">
                <a:solidFill>
                  <a:schemeClr val="tx1">
                    <a:lumMod val="50000"/>
                    <a:lumOff val="50000"/>
                  </a:schemeClr>
                </a:solidFill>
                <a:latin typeface="+mn-ea"/>
              </a:rPr>
              <a:t>×</a:t>
            </a:r>
          </a:p>
          <a:p>
            <a:r>
              <a:rPr kumimoji="1" lang="ja-JP" altLang="en-US" sz="900" b="1" dirty="0">
                <a:solidFill>
                  <a:schemeClr val="tx1">
                    <a:lumMod val="50000"/>
                    <a:lumOff val="50000"/>
                  </a:schemeClr>
                </a:solidFill>
                <a:latin typeface="+mn-ea"/>
              </a:rPr>
              <a:t>　　</a:t>
            </a:r>
            <a:r>
              <a:rPr kumimoji="1" lang="ja-JP" altLang="en-US" sz="900" dirty="0">
                <a:solidFill>
                  <a:schemeClr val="tx1">
                    <a:lumMod val="50000"/>
                    <a:lumOff val="50000"/>
                  </a:schemeClr>
                </a:solidFill>
                <a:latin typeface="+mn-ea"/>
              </a:rPr>
              <a:t> </a:t>
            </a:r>
            <a:r>
              <a:rPr kumimoji="1" lang="en-US" altLang="ja-JP" sz="900" dirty="0">
                <a:solidFill>
                  <a:schemeClr val="tx1">
                    <a:lumMod val="50000"/>
                    <a:lumOff val="50000"/>
                  </a:schemeClr>
                </a:solidFill>
                <a:latin typeface="+mn-ea"/>
              </a:rPr>
              <a:t>GIS</a:t>
            </a:r>
            <a:r>
              <a:rPr kumimoji="1" lang="ja-JP" altLang="en-US" sz="900" dirty="0">
                <a:solidFill>
                  <a:schemeClr val="tx1">
                    <a:lumMod val="50000"/>
                    <a:lumOff val="50000"/>
                  </a:schemeClr>
                </a:solidFill>
                <a:latin typeface="+mn-ea"/>
              </a:rPr>
              <a:t>グランドマップ				</a:t>
            </a:r>
            <a:r>
              <a:rPr kumimoji="1" lang="en-US" altLang="ja-JP" sz="900" dirty="0">
                <a:solidFill>
                  <a:schemeClr val="tx1">
                    <a:lumMod val="50000"/>
                    <a:lumOff val="50000"/>
                  </a:schemeClr>
                </a:solidFill>
                <a:latin typeface="+mn-ea"/>
              </a:rPr>
              <a:t>×</a:t>
            </a:r>
            <a:endParaRPr kumimoji="1" lang="ja-JP" altLang="en-US" sz="900" dirty="0">
              <a:solidFill>
                <a:schemeClr val="tx1">
                  <a:lumMod val="50000"/>
                  <a:lumOff val="50000"/>
                </a:schemeClr>
              </a:solidFill>
              <a:latin typeface="+mn-ea"/>
            </a:endParaRPr>
          </a:p>
          <a:p>
            <a:r>
              <a:rPr kumimoji="1" lang="ja-JP" altLang="en-US" sz="900" b="1" dirty="0">
                <a:solidFill>
                  <a:schemeClr val="tx1">
                    <a:lumMod val="50000"/>
                    <a:lumOff val="50000"/>
                  </a:schemeClr>
                </a:solidFill>
                <a:latin typeface="+mn-ea"/>
              </a:rPr>
              <a:t>　</a:t>
            </a:r>
            <a:r>
              <a:rPr kumimoji="1" lang="ja-JP" altLang="en-US" sz="900" dirty="0">
                <a:solidFill>
                  <a:schemeClr val="tx1">
                    <a:lumMod val="50000"/>
                    <a:lumOff val="50000"/>
                  </a:schemeClr>
                </a:solidFill>
                <a:latin typeface="+mn-ea"/>
              </a:rPr>
              <a:t>ブックマークインサート			</a:t>
            </a:r>
            <a:r>
              <a:rPr kumimoji="1" lang="en-US" altLang="ja-JP" sz="900" dirty="0">
                <a:solidFill>
                  <a:schemeClr val="tx1">
                    <a:lumMod val="50000"/>
                    <a:lumOff val="50000"/>
                  </a:schemeClr>
                </a:solidFill>
                <a:latin typeface="+mn-ea"/>
              </a:rPr>
              <a:t>×</a:t>
            </a:r>
            <a:endParaRPr kumimoji="1" lang="ja-JP" altLang="en-US" sz="900" dirty="0">
              <a:solidFill>
                <a:schemeClr val="tx1">
                  <a:lumMod val="50000"/>
                  <a:lumOff val="50000"/>
                </a:schemeClr>
              </a:solidFill>
              <a:latin typeface="+mn-ea"/>
            </a:endParaRPr>
          </a:p>
          <a:p>
            <a:r>
              <a:rPr kumimoji="1" lang="ja-JP" altLang="en-US" sz="900" dirty="0">
                <a:solidFill>
                  <a:schemeClr val="tx1">
                    <a:lumMod val="50000"/>
                    <a:lumOff val="50000"/>
                  </a:schemeClr>
                </a:solidFill>
                <a:latin typeface="+mn-ea"/>
              </a:rPr>
              <a:t>　</a:t>
            </a:r>
            <a:r>
              <a:rPr kumimoji="1" lang="en-US" altLang="ja-JP" sz="900" dirty="0">
                <a:solidFill>
                  <a:schemeClr val="tx1">
                    <a:lumMod val="50000"/>
                    <a:lumOff val="50000"/>
                  </a:schemeClr>
                </a:solidFill>
                <a:latin typeface="+mn-ea"/>
              </a:rPr>
              <a:t>PTZ</a:t>
            </a:r>
            <a:r>
              <a:rPr kumimoji="1" lang="ja-JP" altLang="en-US" sz="900" dirty="0">
                <a:solidFill>
                  <a:schemeClr val="tx1">
                    <a:lumMod val="50000"/>
                    <a:lumOff val="50000"/>
                  </a:schemeClr>
                </a:solidFill>
                <a:latin typeface="+mn-ea"/>
              </a:rPr>
              <a:t>ジョイスティック				△</a:t>
            </a:r>
          </a:p>
          <a:p>
            <a:r>
              <a:rPr kumimoji="1" lang="ja-JP" altLang="en-US" sz="900" dirty="0">
                <a:solidFill>
                  <a:schemeClr val="tx1">
                    <a:lumMod val="50000"/>
                    <a:lumOff val="50000"/>
                  </a:schemeClr>
                </a:solidFill>
                <a:latin typeface="+mn-ea"/>
              </a:rPr>
              <a:t>　ジョグダイヤル </a:t>
            </a:r>
            <a:r>
              <a:rPr kumimoji="1" lang="en-US" altLang="ja-JP" sz="900" dirty="0">
                <a:solidFill>
                  <a:schemeClr val="tx1">
                    <a:lumMod val="50000"/>
                    <a:lumOff val="50000"/>
                  </a:schemeClr>
                </a:solidFill>
                <a:latin typeface="+mn-ea"/>
              </a:rPr>
              <a:t>(</a:t>
            </a:r>
            <a:r>
              <a:rPr kumimoji="1" lang="ja-JP" altLang="en-US" sz="900" dirty="0">
                <a:solidFill>
                  <a:schemeClr val="tx1">
                    <a:lumMod val="50000"/>
                    <a:lumOff val="50000"/>
                  </a:schemeClr>
                </a:solidFill>
                <a:latin typeface="+mn-ea"/>
              </a:rPr>
              <a:t>プロ用編集機のフィール</a:t>
            </a:r>
            <a:r>
              <a:rPr kumimoji="1" lang="en-US" altLang="ja-JP" sz="900" dirty="0">
                <a:solidFill>
                  <a:schemeClr val="tx1">
                    <a:lumMod val="50000"/>
                    <a:lumOff val="50000"/>
                  </a:schemeClr>
                </a:solidFill>
                <a:latin typeface="+mn-ea"/>
              </a:rPr>
              <a:t>)	×</a:t>
            </a:r>
            <a:endParaRPr kumimoji="1" lang="ja-JP" altLang="en-US" sz="900" dirty="0">
              <a:solidFill>
                <a:schemeClr val="tx1">
                  <a:lumMod val="50000"/>
                  <a:lumOff val="50000"/>
                </a:schemeClr>
              </a:solidFill>
              <a:latin typeface="+mn-ea"/>
            </a:endParaRPr>
          </a:p>
          <a:p>
            <a:r>
              <a:rPr kumimoji="1" lang="ja-JP" altLang="en-US" sz="900" b="1" dirty="0">
                <a:solidFill>
                  <a:schemeClr val="tx1">
                    <a:lumMod val="50000"/>
                    <a:lumOff val="50000"/>
                  </a:schemeClr>
                </a:solidFill>
                <a:latin typeface="+mn-ea"/>
              </a:rPr>
              <a:t>アーカイブテクノロジー</a:t>
            </a:r>
            <a:r>
              <a:rPr kumimoji="1" lang="en-US" altLang="ja-JP" sz="900" b="1" dirty="0">
                <a:solidFill>
                  <a:schemeClr val="tx1">
                    <a:lumMod val="50000"/>
                    <a:lumOff val="50000"/>
                  </a:schemeClr>
                </a:solidFill>
                <a:latin typeface="+mn-ea"/>
              </a:rPr>
              <a:t>/</a:t>
            </a:r>
            <a:r>
              <a:rPr kumimoji="1" lang="ja-JP" altLang="en-US" sz="900" b="1" dirty="0">
                <a:solidFill>
                  <a:schemeClr val="tx1">
                    <a:lumMod val="50000"/>
                    <a:lumOff val="50000"/>
                  </a:schemeClr>
                </a:solidFill>
                <a:latin typeface="+mn-ea"/>
              </a:rPr>
              <a:t>他</a:t>
            </a:r>
            <a:endParaRPr kumimoji="1" lang="ja-JP" altLang="en-US" sz="900" dirty="0">
              <a:solidFill>
                <a:schemeClr val="tx1">
                  <a:lumMod val="50000"/>
                  <a:lumOff val="50000"/>
                </a:schemeClr>
              </a:solidFill>
              <a:latin typeface="+mn-ea"/>
            </a:endParaRPr>
          </a:p>
          <a:p>
            <a:r>
              <a:rPr kumimoji="1" lang="ja-JP" altLang="en-US" sz="900" dirty="0">
                <a:solidFill>
                  <a:schemeClr val="tx1">
                    <a:lumMod val="50000"/>
                    <a:lumOff val="50000"/>
                  </a:schemeClr>
                </a:solidFill>
                <a:latin typeface="+mn-ea"/>
              </a:rPr>
              <a:t>　暗号化録画</a:t>
            </a:r>
            <a:r>
              <a:rPr kumimoji="1" lang="en-US" altLang="ja-JP" sz="900" dirty="0">
                <a:solidFill>
                  <a:schemeClr val="tx1">
                    <a:lumMod val="50000"/>
                    <a:lumOff val="50000"/>
                  </a:schemeClr>
                </a:solidFill>
                <a:latin typeface="+mn-ea"/>
              </a:rPr>
              <a:t>(AES-128)/</a:t>
            </a:r>
            <a:r>
              <a:rPr kumimoji="1" lang="ja-JP" altLang="en-US" sz="900" dirty="0">
                <a:solidFill>
                  <a:schemeClr val="tx1">
                    <a:lumMod val="50000"/>
                    <a:lumOff val="50000"/>
                  </a:schemeClr>
                </a:solidFill>
                <a:latin typeface="+mn-ea"/>
              </a:rPr>
              <a:t>暗号化接続</a:t>
            </a:r>
            <a:r>
              <a:rPr kumimoji="1" lang="en-US" altLang="ja-JP" sz="900" dirty="0">
                <a:solidFill>
                  <a:schemeClr val="tx1">
                    <a:lumMod val="50000"/>
                    <a:lumOff val="50000"/>
                  </a:schemeClr>
                </a:solidFill>
                <a:latin typeface="+mn-ea"/>
              </a:rPr>
              <a:t>(SSL)		×</a:t>
            </a:r>
          </a:p>
          <a:p>
            <a:r>
              <a:rPr kumimoji="1" lang="ja-JP" altLang="en-US" sz="900" dirty="0">
                <a:solidFill>
                  <a:schemeClr val="tx1">
                    <a:lumMod val="50000"/>
                    <a:lumOff val="50000"/>
                  </a:schemeClr>
                </a:solidFill>
                <a:latin typeface="+mn-ea"/>
              </a:rPr>
              <a:t>　暗号化ストリーミング</a:t>
            </a:r>
            <a:r>
              <a:rPr kumimoji="1" lang="en-US" altLang="ja-JP" sz="900" dirty="0">
                <a:solidFill>
                  <a:schemeClr val="tx1">
                    <a:lumMod val="50000"/>
                    <a:lumOff val="50000"/>
                  </a:schemeClr>
                </a:solidFill>
                <a:latin typeface="+mn-ea"/>
              </a:rPr>
              <a:t>(SRTP)	</a:t>
            </a:r>
            <a:r>
              <a:rPr kumimoji="1" lang="ja-JP" altLang="en-US" sz="900" dirty="0">
                <a:solidFill>
                  <a:schemeClr val="tx1">
                    <a:lumMod val="50000"/>
                    <a:lumOff val="50000"/>
                  </a:schemeClr>
                </a:solidFill>
                <a:latin typeface="+mn-ea"/>
              </a:rPr>
              <a:t>		</a:t>
            </a:r>
            <a:r>
              <a:rPr kumimoji="1" lang="en-US" altLang="ja-JP" sz="900" dirty="0">
                <a:solidFill>
                  <a:schemeClr val="tx1">
                    <a:lumMod val="50000"/>
                    <a:lumOff val="50000"/>
                  </a:schemeClr>
                </a:solidFill>
                <a:latin typeface="+mn-ea"/>
              </a:rPr>
              <a:t>×</a:t>
            </a:r>
            <a:r>
              <a:rPr kumimoji="1" lang="ja-JP" altLang="en-US" sz="900" dirty="0">
                <a:solidFill>
                  <a:schemeClr val="tx1">
                    <a:lumMod val="50000"/>
                    <a:lumOff val="50000"/>
                  </a:schemeClr>
                </a:solidFill>
                <a:latin typeface="+mn-ea"/>
              </a:rPr>
              <a:t>	</a:t>
            </a:r>
            <a:endParaRPr kumimoji="1" lang="en-US" altLang="ja-JP" sz="900" dirty="0">
              <a:solidFill>
                <a:schemeClr val="tx1">
                  <a:lumMod val="50000"/>
                  <a:lumOff val="50000"/>
                </a:schemeClr>
              </a:solidFill>
              <a:latin typeface="+mn-ea"/>
            </a:endParaRPr>
          </a:p>
          <a:p>
            <a:r>
              <a:rPr kumimoji="1" lang="ja-JP" altLang="en-US" sz="900" dirty="0">
                <a:solidFill>
                  <a:schemeClr val="tx1">
                    <a:lumMod val="50000"/>
                    <a:lumOff val="50000"/>
                  </a:schemeClr>
                </a:solidFill>
                <a:latin typeface="+mn-ea"/>
              </a:rPr>
              <a:t>　証拠レコーディング、ドラマのシナリオの様に	</a:t>
            </a:r>
            <a:r>
              <a:rPr kumimoji="1" lang="en-US" altLang="ja-JP" sz="900" dirty="0">
                <a:solidFill>
                  <a:schemeClr val="tx1">
                    <a:lumMod val="50000"/>
                    <a:lumOff val="50000"/>
                  </a:schemeClr>
                </a:solidFill>
                <a:latin typeface="+mn-ea"/>
              </a:rPr>
              <a:t>×</a:t>
            </a:r>
            <a:endParaRPr kumimoji="1" lang="ja-JP" altLang="en-US" sz="900" dirty="0">
              <a:solidFill>
                <a:schemeClr val="tx1">
                  <a:lumMod val="50000"/>
                  <a:lumOff val="50000"/>
                </a:schemeClr>
              </a:solidFill>
              <a:latin typeface="+mn-ea"/>
            </a:endParaRPr>
          </a:p>
          <a:p>
            <a:r>
              <a:rPr kumimoji="1" lang="ja-JP" altLang="en-US" sz="900" dirty="0">
                <a:solidFill>
                  <a:schemeClr val="tx1">
                    <a:lumMod val="50000"/>
                    <a:lumOff val="50000"/>
                  </a:schemeClr>
                </a:solidFill>
                <a:latin typeface="+mn-ea"/>
              </a:rPr>
              <a:t>　アーカイブ転送バックアップリストア		</a:t>
            </a:r>
            <a:r>
              <a:rPr kumimoji="1" lang="en-US" altLang="ja-JP" sz="900" dirty="0">
                <a:solidFill>
                  <a:schemeClr val="tx1">
                    <a:lumMod val="50000"/>
                    <a:lumOff val="50000"/>
                  </a:schemeClr>
                </a:solidFill>
                <a:latin typeface="+mn-ea"/>
              </a:rPr>
              <a:t>×</a:t>
            </a:r>
            <a:endParaRPr kumimoji="1" lang="ja-JP" altLang="en-US" sz="900" dirty="0">
              <a:solidFill>
                <a:schemeClr val="tx1">
                  <a:lumMod val="50000"/>
                  <a:lumOff val="50000"/>
                </a:schemeClr>
              </a:solidFill>
              <a:latin typeface="+mn-ea"/>
            </a:endParaRPr>
          </a:p>
          <a:p>
            <a:r>
              <a:rPr kumimoji="1" lang="ja-JP" altLang="en-US" sz="900" dirty="0">
                <a:solidFill>
                  <a:schemeClr val="tx1">
                    <a:lumMod val="50000"/>
                    <a:lumOff val="50000"/>
                  </a:schemeClr>
                </a:solidFill>
                <a:latin typeface="+mn-ea"/>
              </a:rPr>
              <a:t>　先進的な開発キット </a:t>
            </a:r>
            <a:r>
              <a:rPr kumimoji="1" lang="en-US" altLang="ja-JP" sz="900" dirty="0" err="1">
                <a:solidFill>
                  <a:schemeClr val="tx1">
                    <a:lumMod val="50000"/>
                    <a:lumOff val="50000"/>
                  </a:schemeClr>
                </a:solidFill>
                <a:latin typeface="+mn-ea"/>
              </a:rPr>
              <a:t>.net</a:t>
            </a:r>
            <a:r>
              <a:rPr kumimoji="1" lang="ja-JP" altLang="en-US" sz="900" dirty="0">
                <a:solidFill>
                  <a:schemeClr val="tx1">
                    <a:lumMod val="50000"/>
                    <a:lumOff val="50000"/>
                  </a:schemeClr>
                </a:solidFill>
                <a:latin typeface="+mn-ea"/>
              </a:rPr>
              <a:t>マクロ</a:t>
            </a:r>
            <a:r>
              <a:rPr kumimoji="1" lang="en-US" altLang="ja-JP" sz="900" dirty="0">
                <a:solidFill>
                  <a:schemeClr val="tx1">
                    <a:lumMod val="50000"/>
                    <a:lumOff val="50000"/>
                  </a:schemeClr>
                </a:solidFill>
                <a:latin typeface="+mn-ea"/>
              </a:rPr>
              <a:t>&amp;</a:t>
            </a:r>
            <a:r>
              <a:rPr kumimoji="1" lang="ja-JP" altLang="en-US" sz="900" dirty="0">
                <a:solidFill>
                  <a:schemeClr val="tx1">
                    <a:lumMod val="50000"/>
                    <a:lumOff val="50000"/>
                  </a:schemeClr>
                </a:solidFill>
                <a:latin typeface="+mn-ea"/>
              </a:rPr>
              <a:t>ネイティブ	</a:t>
            </a:r>
            <a:r>
              <a:rPr kumimoji="1" lang="en-US" altLang="ja-JP" sz="900" dirty="0">
                <a:solidFill>
                  <a:schemeClr val="tx1">
                    <a:lumMod val="50000"/>
                    <a:lumOff val="50000"/>
                  </a:schemeClr>
                </a:solidFill>
                <a:latin typeface="+mn-ea"/>
              </a:rPr>
              <a:t>×</a:t>
            </a:r>
            <a:endParaRPr kumimoji="1" lang="ja-JP" altLang="en-US" sz="900" dirty="0">
              <a:solidFill>
                <a:schemeClr val="tx1">
                  <a:lumMod val="50000"/>
                  <a:lumOff val="50000"/>
                </a:schemeClr>
              </a:solidFill>
              <a:latin typeface="+mn-ea"/>
            </a:endParaRPr>
          </a:p>
          <a:p>
            <a:r>
              <a:rPr kumimoji="1" lang="ja-JP" altLang="en-US" sz="900" dirty="0">
                <a:solidFill>
                  <a:schemeClr val="tx1">
                    <a:lumMod val="50000"/>
                    <a:lumOff val="50000"/>
                  </a:schemeClr>
                </a:solidFill>
              </a:rPr>
              <a:t>　ビデオトリクリング </a:t>
            </a:r>
            <a:r>
              <a:rPr kumimoji="1" lang="en-US" altLang="ja-JP" sz="900" dirty="0">
                <a:solidFill>
                  <a:schemeClr val="tx1">
                    <a:lumMod val="50000"/>
                    <a:lumOff val="50000"/>
                  </a:schemeClr>
                </a:solidFill>
              </a:rPr>
              <a:t>SD</a:t>
            </a:r>
            <a:r>
              <a:rPr kumimoji="1" lang="ja-JP" altLang="en-US" sz="900" dirty="0">
                <a:solidFill>
                  <a:schemeClr val="tx1">
                    <a:lumMod val="50000"/>
                    <a:lumOff val="50000"/>
                  </a:schemeClr>
                </a:solidFill>
              </a:rPr>
              <a:t>記録のインテグレーション	</a:t>
            </a:r>
            <a:r>
              <a:rPr kumimoji="1" lang="en-US" altLang="ja-JP" sz="900" dirty="0">
                <a:solidFill>
                  <a:schemeClr val="tx1">
                    <a:lumMod val="50000"/>
                    <a:lumOff val="50000"/>
                  </a:schemeClr>
                </a:solidFill>
              </a:rPr>
              <a:t>×</a:t>
            </a:r>
            <a:endParaRPr kumimoji="1" lang="ja-JP" altLang="en-US" sz="900" dirty="0">
              <a:solidFill>
                <a:schemeClr val="tx1">
                  <a:lumMod val="50000"/>
                  <a:lumOff val="50000"/>
                </a:schemeClr>
              </a:solidFill>
            </a:endParaRPr>
          </a:p>
          <a:p>
            <a:r>
              <a:rPr kumimoji="1" lang="ja-JP" altLang="en-US" sz="900" dirty="0">
                <a:solidFill>
                  <a:schemeClr val="tx1">
                    <a:lumMod val="50000"/>
                    <a:lumOff val="50000"/>
                  </a:schemeClr>
                </a:solidFill>
              </a:rPr>
              <a:t>　フェイルオーバーアーカイブ			</a:t>
            </a:r>
            <a:r>
              <a:rPr kumimoji="1" lang="en-US" altLang="ja-JP" sz="900" dirty="0">
                <a:solidFill>
                  <a:schemeClr val="tx1">
                    <a:lumMod val="50000"/>
                    <a:lumOff val="50000"/>
                  </a:schemeClr>
                </a:solidFill>
              </a:rPr>
              <a:t>×</a:t>
            </a:r>
            <a:endParaRPr kumimoji="1" lang="ja-JP" altLang="en-US" sz="900" dirty="0">
              <a:solidFill>
                <a:schemeClr val="tx1">
                  <a:lumMod val="50000"/>
                  <a:lumOff val="50000"/>
                </a:schemeClr>
              </a:solidFill>
            </a:endParaRPr>
          </a:p>
          <a:p>
            <a:r>
              <a:rPr kumimoji="1" lang="ja-JP" altLang="en-US" sz="900" dirty="0">
                <a:solidFill>
                  <a:schemeClr val="tx1">
                    <a:lumMod val="50000"/>
                    <a:lumOff val="50000"/>
                  </a:schemeClr>
                </a:solidFill>
              </a:rPr>
              <a:t>　アウトサイドフェイルオーバーアーカイブ	</a:t>
            </a:r>
            <a:r>
              <a:rPr kumimoji="1" lang="en-US" altLang="ja-JP" sz="900" dirty="0">
                <a:solidFill>
                  <a:schemeClr val="tx1">
                    <a:lumMod val="50000"/>
                    <a:lumOff val="50000"/>
                  </a:schemeClr>
                </a:solidFill>
              </a:rPr>
              <a:t>×</a:t>
            </a:r>
            <a:endParaRPr kumimoji="1" lang="ja-JP" altLang="en-US" sz="900" dirty="0">
              <a:solidFill>
                <a:schemeClr val="tx1">
                  <a:lumMod val="50000"/>
                  <a:lumOff val="50000"/>
                </a:schemeClr>
              </a:solidFill>
            </a:endParaRPr>
          </a:p>
          <a:p>
            <a:r>
              <a:rPr kumimoji="1" lang="ja-JP" altLang="en-US" sz="900" dirty="0">
                <a:solidFill>
                  <a:schemeClr val="tx1">
                    <a:lumMod val="50000"/>
                    <a:lumOff val="50000"/>
                  </a:schemeClr>
                </a:solidFill>
                <a:latin typeface="+mn-ea"/>
              </a:rPr>
              <a:t>　マルチキャスト</a:t>
            </a:r>
            <a:r>
              <a:rPr kumimoji="1" lang="en-US" altLang="ja-JP" sz="900" dirty="0">
                <a:solidFill>
                  <a:schemeClr val="tx1">
                    <a:lumMod val="50000"/>
                    <a:lumOff val="50000"/>
                  </a:schemeClr>
                </a:solidFill>
                <a:latin typeface="+mn-ea"/>
              </a:rPr>
              <a:t>by</a:t>
            </a:r>
            <a:r>
              <a:rPr kumimoji="1" lang="ja-JP" altLang="en-US" sz="900" dirty="0">
                <a:solidFill>
                  <a:schemeClr val="tx1">
                    <a:lumMod val="50000"/>
                    <a:lumOff val="50000"/>
                  </a:schemeClr>
                </a:solidFill>
                <a:latin typeface="+mn-ea"/>
              </a:rPr>
              <a:t>アーカイバー			</a:t>
            </a:r>
            <a:r>
              <a:rPr kumimoji="1" lang="en-US" altLang="ja-JP" sz="900" dirty="0">
                <a:solidFill>
                  <a:schemeClr val="tx1">
                    <a:lumMod val="50000"/>
                    <a:lumOff val="50000"/>
                  </a:schemeClr>
                </a:solidFill>
                <a:latin typeface="+mn-ea"/>
              </a:rPr>
              <a:t>×</a:t>
            </a:r>
            <a:endParaRPr kumimoji="1" lang="ja-JP" altLang="en-US" sz="900" dirty="0">
              <a:solidFill>
                <a:schemeClr val="tx1">
                  <a:lumMod val="50000"/>
                  <a:lumOff val="50000"/>
                </a:schemeClr>
              </a:solidFill>
              <a:latin typeface="+mn-ea"/>
            </a:endParaRPr>
          </a:p>
          <a:p>
            <a:r>
              <a:rPr kumimoji="1" lang="ja-JP" altLang="en-US" sz="900" dirty="0">
                <a:solidFill>
                  <a:schemeClr val="tx1">
                    <a:lumMod val="50000"/>
                    <a:lumOff val="50000"/>
                  </a:schemeClr>
                </a:solidFill>
                <a:latin typeface="+mn-ea"/>
              </a:rPr>
              <a:t>　メタデータ録画				</a:t>
            </a:r>
            <a:r>
              <a:rPr kumimoji="1" lang="en-US" altLang="ja-JP" sz="900" dirty="0">
                <a:solidFill>
                  <a:schemeClr val="tx1">
                    <a:lumMod val="50000"/>
                    <a:lumOff val="50000"/>
                  </a:schemeClr>
                </a:solidFill>
                <a:latin typeface="+mn-ea"/>
              </a:rPr>
              <a:t>×</a:t>
            </a:r>
          </a:p>
          <a:p>
            <a:r>
              <a:rPr kumimoji="1" lang="ja-JP" altLang="en-US" sz="900" dirty="0">
                <a:solidFill>
                  <a:schemeClr val="tx1">
                    <a:lumMod val="50000"/>
                    <a:lumOff val="50000"/>
                  </a:schemeClr>
                </a:solidFill>
                <a:latin typeface="+mn-ea"/>
              </a:rPr>
              <a:t>　投下資産継承性　				</a:t>
            </a:r>
            <a:r>
              <a:rPr kumimoji="1" lang="en-US" altLang="ja-JP" sz="900" dirty="0">
                <a:solidFill>
                  <a:schemeClr val="tx1">
                    <a:lumMod val="50000"/>
                    <a:lumOff val="50000"/>
                  </a:schemeClr>
                </a:solidFill>
                <a:latin typeface="+mn-ea"/>
              </a:rPr>
              <a:t>×</a:t>
            </a:r>
            <a:endParaRPr kumimoji="1" lang="ja-JP" altLang="en-US" sz="900" dirty="0">
              <a:solidFill>
                <a:schemeClr val="tx1">
                  <a:lumMod val="50000"/>
                  <a:lumOff val="50000"/>
                </a:schemeClr>
              </a:solidFill>
              <a:latin typeface="+mn-ea"/>
            </a:endParaRPr>
          </a:p>
          <a:p>
            <a:r>
              <a:rPr kumimoji="1" lang="ja-JP" altLang="en-US" sz="900" dirty="0">
                <a:solidFill>
                  <a:schemeClr val="tx1">
                    <a:lumMod val="50000"/>
                    <a:lumOff val="50000"/>
                  </a:schemeClr>
                </a:solidFill>
                <a:latin typeface="+mn-ea"/>
              </a:rPr>
              <a:t>　広範な拡張性					</a:t>
            </a:r>
            <a:r>
              <a:rPr kumimoji="1" lang="en-US" altLang="ja-JP" sz="900" dirty="0">
                <a:solidFill>
                  <a:schemeClr val="tx1">
                    <a:lumMod val="50000"/>
                    <a:lumOff val="50000"/>
                  </a:schemeClr>
                </a:solidFill>
                <a:latin typeface="+mn-ea"/>
              </a:rPr>
              <a:t>×</a:t>
            </a:r>
            <a:endParaRPr kumimoji="1" lang="ja-JP" altLang="en-US" sz="900" dirty="0">
              <a:solidFill>
                <a:schemeClr val="tx1">
                  <a:lumMod val="50000"/>
                  <a:lumOff val="50000"/>
                </a:schemeClr>
              </a:solidFill>
              <a:latin typeface="+mn-ea"/>
            </a:endParaRPr>
          </a:p>
        </p:txBody>
      </p:sp>
      <p:sp>
        <p:nvSpPr>
          <p:cNvPr id="22" name="テキスト ボックス 21"/>
          <p:cNvSpPr txBox="1"/>
          <p:nvPr/>
        </p:nvSpPr>
        <p:spPr>
          <a:xfrm>
            <a:off x="3083766" y="10741181"/>
            <a:ext cx="3311367" cy="3162404"/>
          </a:xfrm>
          <a:prstGeom prst="rect">
            <a:avLst/>
          </a:prstGeom>
          <a:noFill/>
        </p:spPr>
        <p:txBody>
          <a:bodyPr wrap="square" rtlCol="0">
            <a:spAutoFit/>
          </a:bodyPr>
          <a:lstStyle/>
          <a:p>
            <a:r>
              <a:rPr kumimoji="1" lang="ja-JP" altLang="en-US" sz="900" b="1" dirty="0">
                <a:solidFill>
                  <a:schemeClr val="tx1">
                    <a:lumMod val="50000"/>
                    <a:lumOff val="50000"/>
                  </a:schemeClr>
                </a:solidFill>
                <a:latin typeface="+mn-ea"/>
              </a:rPr>
              <a:t>信頼性</a:t>
            </a:r>
            <a:r>
              <a:rPr kumimoji="1" lang="en-US" altLang="ja-JP" sz="900" b="1" dirty="0">
                <a:solidFill>
                  <a:schemeClr val="tx1">
                    <a:lumMod val="50000"/>
                    <a:lumOff val="50000"/>
                  </a:schemeClr>
                </a:solidFill>
                <a:latin typeface="+mn-ea"/>
              </a:rPr>
              <a:t>/</a:t>
            </a:r>
            <a:r>
              <a:rPr kumimoji="1" lang="ja-JP" altLang="en-US" sz="900" b="1" dirty="0">
                <a:solidFill>
                  <a:schemeClr val="tx1">
                    <a:lumMod val="50000"/>
                    <a:lumOff val="50000"/>
                  </a:schemeClr>
                </a:solidFill>
                <a:latin typeface="+mn-ea"/>
              </a:rPr>
              <a:t>拡張性</a:t>
            </a:r>
            <a:r>
              <a:rPr kumimoji="1" lang="en-US" altLang="ja-JP" sz="900" b="1" dirty="0">
                <a:solidFill>
                  <a:schemeClr val="tx1">
                    <a:lumMod val="50000"/>
                    <a:lumOff val="50000"/>
                  </a:schemeClr>
                </a:solidFill>
                <a:latin typeface="+mn-ea"/>
              </a:rPr>
              <a:t>/</a:t>
            </a:r>
            <a:r>
              <a:rPr kumimoji="1" lang="ja-JP" altLang="en-US" sz="900" b="1" dirty="0">
                <a:solidFill>
                  <a:schemeClr val="tx1">
                    <a:lumMod val="50000"/>
                    <a:lumOff val="50000"/>
                  </a:schemeClr>
                </a:solidFill>
                <a:latin typeface="+mn-ea"/>
              </a:rPr>
              <a:t>高度なインテグレーション</a:t>
            </a:r>
            <a:r>
              <a:rPr kumimoji="1" lang="en-US" altLang="ja-JP" sz="900" b="1" dirty="0">
                <a:solidFill>
                  <a:schemeClr val="tx1">
                    <a:lumMod val="50000"/>
                    <a:lumOff val="50000"/>
                  </a:schemeClr>
                </a:solidFill>
                <a:latin typeface="+mn-ea"/>
              </a:rPr>
              <a:t>	           </a:t>
            </a:r>
            <a:r>
              <a:rPr kumimoji="1" lang="en-US" altLang="ja-JP" sz="1050" b="1" dirty="0">
                <a:solidFill>
                  <a:schemeClr val="tx1">
                    <a:lumMod val="50000"/>
                    <a:lumOff val="50000"/>
                  </a:schemeClr>
                </a:solidFill>
                <a:latin typeface="+mn-ea"/>
              </a:rPr>
              <a:t>NVR</a:t>
            </a:r>
            <a:endParaRPr kumimoji="1" lang="ja-JP" altLang="en-US" sz="900" dirty="0">
              <a:solidFill>
                <a:schemeClr val="tx1">
                  <a:lumMod val="50000"/>
                  <a:lumOff val="50000"/>
                </a:schemeClr>
              </a:solidFill>
            </a:endParaRPr>
          </a:p>
          <a:p>
            <a:endParaRPr kumimoji="1" lang="ja-JP" altLang="en-US" sz="900" dirty="0">
              <a:solidFill>
                <a:schemeClr val="tx1">
                  <a:lumMod val="50000"/>
                  <a:lumOff val="50000"/>
                </a:schemeClr>
              </a:solidFill>
            </a:endParaRPr>
          </a:p>
          <a:p>
            <a:r>
              <a:rPr kumimoji="1" lang="ja-JP" altLang="en-US" sz="900" dirty="0">
                <a:solidFill>
                  <a:schemeClr val="tx1">
                    <a:lumMod val="50000"/>
                    <a:lumOff val="50000"/>
                  </a:schemeClr>
                </a:solidFill>
                <a:latin typeface="+mn-ea"/>
              </a:rPr>
              <a:t>フェイルオーバー				</a:t>
            </a:r>
            <a:r>
              <a:rPr kumimoji="1" lang="en-US" altLang="ja-JP" sz="900" dirty="0">
                <a:solidFill>
                  <a:schemeClr val="tx1">
                    <a:lumMod val="50000"/>
                    <a:lumOff val="50000"/>
                  </a:schemeClr>
                </a:solidFill>
                <a:latin typeface="+mn-ea"/>
              </a:rPr>
              <a:t>×</a:t>
            </a:r>
          </a:p>
          <a:p>
            <a:r>
              <a:rPr kumimoji="1" lang="ja-JP" altLang="en-US" sz="900" dirty="0">
                <a:solidFill>
                  <a:schemeClr val="tx1">
                    <a:lumMod val="50000"/>
                    <a:lumOff val="50000"/>
                  </a:schemeClr>
                </a:solidFill>
                <a:latin typeface="+mn-ea"/>
              </a:rPr>
              <a:t>アクティブ・ディレクトリー・インテグレーション　</a:t>
            </a:r>
            <a:r>
              <a:rPr kumimoji="1" lang="en-US" altLang="ja-JP" sz="900" dirty="0">
                <a:solidFill>
                  <a:schemeClr val="tx1">
                    <a:lumMod val="50000"/>
                    <a:lumOff val="50000"/>
                  </a:schemeClr>
                </a:solidFill>
                <a:latin typeface="+mn-ea"/>
              </a:rPr>
              <a:t>×</a:t>
            </a:r>
            <a:endParaRPr kumimoji="1" lang="ja-JP" altLang="en-US" sz="900" dirty="0">
              <a:solidFill>
                <a:schemeClr val="tx1">
                  <a:lumMod val="50000"/>
                  <a:lumOff val="50000"/>
                </a:schemeClr>
              </a:solidFill>
              <a:latin typeface="+mn-ea"/>
            </a:endParaRPr>
          </a:p>
          <a:p>
            <a:r>
              <a:rPr kumimoji="1" lang="ja-JP" altLang="en-US" sz="900" dirty="0">
                <a:solidFill>
                  <a:schemeClr val="tx1">
                    <a:lumMod val="50000"/>
                    <a:lumOff val="50000"/>
                  </a:schemeClr>
                </a:solidFill>
              </a:rPr>
              <a:t>システム可用性モニター				</a:t>
            </a:r>
            <a:r>
              <a:rPr kumimoji="1" lang="en-US" altLang="ja-JP" sz="900" dirty="0">
                <a:solidFill>
                  <a:schemeClr val="tx1">
                    <a:lumMod val="50000"/>
                    <a:lumOff val="50000"/>
                  </a:schemeClr>
                </a:solidFill>
              </a:rPr>
              <a:t>×</a:t>
            </a:r>
            <a:endParaRPr kumimoji="1" lang="ja-JP" altLang="en-US" sz="900" dirty="0">
              <a:solidFill>
                <a:schemeClr val="tx1">
                  <a:lumMod val="50000"/>
                  <a:lumOff val="50000"/>
                </a:schemeClr>
              </a:solidFill>
            </a:endParaRPr>
          </a:p>
          <a:p>
            <a:r>
              <a:rPr kumimoji="1" lang="ja-JP" altLang="en-US" sz="900" dirty="0">
                <a:solidFill>
                  <a:schemeClr val="tx1">
                    <a:lumMod val="50000"/>
                    <a:lumOff val="50000"/>
                  </a:schemeClr>
                </a:solidFill>
              </a:rPr>
              <a:t>システムヘルスとメンテナンス			</a:t>
            </a:r>
            <a:r>
              <a:rPr kumimoji="1" lang="en-US" altLang="ja-JP" sz="900" dirty="0">
                <a:solidFill>
                  <a:schemeClr val="tx1">
                    <a:lumMod val="50000"/>
                    <a:lumOff val="50000"/>
                  </a:schemeClr>
                </a:solidFill>
              </a:rPr>
              <a:t>×</a:t>
            </a:r>
            <a:endParaRPr kumimoji="1" lang="ja-JP" altLang="en-US" sz="900" dirty="0">
              <a:solidFill>
                <a:schemeClr val="tx1">
                  <a:lumMod val="50000"/>
                  <a:lumOff val="50000"/>
                </a:schemeClr>
              </a:solidFill>
            </a:endParaRPr>
          </a:p>
          <a:p>
            <a:r>
              <a:rPr kumimoji="1" lang="ja-JP" altLang="en-US" sz="900" dirty="0">
                <a:solidFill>
                  <a:schemeClr val="tx1">
                    <a:lumMod val="50000"/>
                    <a:lumOff val="50000"/>
                  </a:schemeClr>
                </a:solidFill>
                <a:latin typeface="+mn-ea"/>
              </a:rPr>
              <a:t>フェデレーション</a:t>
            </a:r>
            <a:r>
              <a:rPr kumimoji="1" lang="en-US" altLang="ja-JP" sz="900" dirty="0">
                <a:solidFill>
                  <a:schemeClr val="tx1">
                    <a:lumMod val="50000"/>
                    <a:lumOff val="50000"/>
                  </a:schemeClr>
                </a:solidFill>
                <a:latin typeface="+mn-ea"/>
              </a:rPr>
              <a:t>(</a:t>
            </a:r>
            <a:r>
              <a:rPr kumimoji="1" lang="ja-JP" altLang="en-US" sz="900" dirty="0">
                <a:solidFill>
                  <a:schemeClr val="tx1">
                    <a:lumMod val="50000"/>
                    <a:lumOff val="50000"/>
                  </a:schemeClr>
                </a:solidFill>
                <a:latin typeface="+mn-ea"/>
              </a:rPr>
              <a:t>連合</a:t>
            </a:r>
            <a:r>
              <a:rPr kumimoji="1" lang="en-US" altLang="ja-JP" sz="900" dirty="0">
                <a:solidFill>
                  <a:schemeClr val="tx1">
                    <a:lumMod val="50000"/>
                    <a:lumOff val="50000"/>
                  </a:schemeClr>
                </a:solidFill>
                <a:latin typeface="+mn-ea"/>
              </a:rPr>
              <a:t>)</a:t>
            </a:r>
            <a:r>
              <a:rPr kumimoji="1" lang="ja-JP" altLang="en-US" sz="900" dirty="0">
                <a:solidFill>
                  <a:schemeClr val="tx1">
                    <a:lumMod val="50000"/>
                    <a:lumOff val="50000"/>
                  </a:schemeClr>
                </a:solidFill>
                <a:latin typeface="+mn-ea"/>
              </a:rPr>
              <a:t>独立サイトの論理統合</a:t>
            </a:r>
            <a:r>
              <a:rPr kumimoji="1" lang="en-US" altLang="ja-JP" sz="900" dirty="0">
                <a:solidFill>
                  <a:schemeClr val="tx1">
                    <a:lumMod val="50000"/>
                    <a:lumOff val="50000"/>
                  </a:schemeClr>
                </a:solidFill>
                <a:latin typeface="+mn-ea"/>
              </a:rPr>
              <a:t>	×</a:t>
            </a:r>
            <a:endParaRPr kumimoji="1" lang="ja-JP" altLang="en-US" sz="900" dirty="0">
              <a:solidFill>
                <a:schemeClr val="tx1">
                  <a:lumMod val="50000"/>
                  <a:lumOff val="50000"/>
                </a:schemeClr>
              </a:solidFill>
            </a:endParaRPr>
          </a:p>
          <a:p>
            <a:r>
              <a:rPr kumimoji="1" lang="ja-JP" altLang="en-US" sz="900" dirty="0">
                <a:solidFill>
                  <a:schemeClr val="tx1">
                    <a:lumMod val="50000"/>
                    <a:lumOff val="50000"/>
                  </a:schemeClr>
                </a:solidFill>
              </a:rPr>
              <a:t>リダイレクター					</a:t>
            </a:r>
            <a:r>
              <a:rPr kumimoji="1" lang="en-US" altLang="ja-JP" sz="900" dirty="0">
                <a:solidFill>
                  <a:schemeClr val="tx1">
                    <a:lumMod val="50000"/>
                    <a:lumOff val="50000"/>
                  </a:schemeClr>
                </a:solidFill>
              </a:rPr>
              <a:t>×</a:t>
            </a:r>
            <a:endParaRPr kumimoji="1" lang="ja-JP" altLang="en-US" sz="900" dirty="0">
              <a:solidFill>
                <a:schemeClr val="tx1">
                  <a:lumMod val="50000"/>
                  <a:lumOff val="50000"/>
                </a:schemeClr>
              </a:solidFill>
            </a:endParaRPr>
          </a:p>
          <a:p>
            <a:r>
              <a:rPr kumimoji="1" lang="ja-JP" altLang="en-US" sz="900" dirty="0">
                <a:solidFill>
                  <a:schemeClr val="tx1">
                    <a:lumMod val="50000"/>
                    <a:lumOff val="50000"/>
                  </a:schemeClr>
                </a:solidFill>
                <a:latin typeface="+mn-ea"/>
              </a:rPr>
              <a:t>モバイルストリーミング</a:t>
            </a:r>
            <a:r>
              <a:rPr kumimoji="1" lang="ja-JP" altLang="en-US" sz="900" dirty="0">
                <a:solidFill>
                  <a:schemeClr val="tx1">
                    <a:lumMod val="50000"/>
                    <a:lumOff val="50000"/>
                  </a:schemeClr>
                </a:solidFill>
              </a:rPr>
              <a:t>				</a:t>
            </a:r>
            <a:r>
              <a:rPr kumimoji="1" lang="en-US" altLang="ja-JP" sz="900" dirty="0">
                <a:solidFill>
                  <a:schemeClr val="tx1">
                    <a:lumMod val="50000"/>
                    <a:lumOff val="50000"/>
                  </a:schemeClr>
                </a:solidFill>
              </a:rPr>
              <a:t>×</a:t>
            </a:r>
            <a:endParaRPr kumimoji="1" lang="ja-JP" altLang="en-US" sz="900" dirty="0">
              <a:solidFill>
                <a:schemeClr val="tx1">
                  <a:lumMod val="50000"/>
                  <a:lumOff val="50000"/>
                </a:schemeClr>
              </a:solidFill>
            </a:endParaRPr>
          </a:p>
          <a:p>
            <a:r>
              <a:rPr kumimoji="1" lang="en-US" altLang="ja-JP" sz="900" dirty="0">
                <a:solidFill>
                  <a:schemeClr val="tx1">
                    <a:lumMod val="50000"/>
                    <a:lumOff val="50000"/>
                  </a:schemeClr>
                </a:solidFill>
              </a:rPr>
              <a:t>Synergis</a:t>
            </a:r>
            <a:r>
              <a:rPr kumimoji="1" lang="ja-JP" altLang="en-US" sz="900" dirty="0">
                <a:solidFill>
                  <a:schemeClr val="tx1">
                    <a:lumMod val="50000"/>
                    <a:lumOff val="50000"/>
                  </a:schemeClr>
                </a:solidFill>
              </a:rPr>
              <a:t> アクセスコントロール			 </a:t>
            </a:r>
            <a:r>
              <a:rPr kumimoji="1" lang="en-US" altLang="ja-JP" sz="900" dirty="0">
                <a:solidFill>
                  <a:schemeClr val="tx1">
                    <a:lumMod val="50000"/>
                    <a:lumOff val="50000"/>
                  </a:schemeClr>
                </a:solidFill>
              </a:rPr>
              <a:t>‐</a:t>
            </a:r>
            <a:endParaRPr kumimoji="1" lang="ja-JP" altLang="en-US" sz="900" dirty="0">
              <a:solidFill>
                <a:schemeClr val="tx1">
                  <a:lumMod val="50000"/>
                  <a:lumOff val="50000"/>
                </a:schemeClr>
              </a:solidFill>
            </a:endParaRPr>
          </a:p>
          <a:p>
            <a:r>
              <a:rPr kumimoji="1" lang="ja-JP" altLang="en-US" sz="900" dirty="0">
                <a:solidFill>
                  <a:schemeClr val="tx1">
                    <a:lumMod val="50000"/>
                    <a:lumOff val="50000"/>
                  </a:schemeClr>
                </a:solidFill>
              </a:rPr>
              <a:t>　ビジター管理、セキュアバッジのデザインと発行	 </a:t>
            </a:r>
            <a:r>
              <a:rPr kumimoji="1" lang="en-US" altLang="ja-JP" sz="900" dirty="0">
                <a:solidFill>
                  <a:schemeClr val="tx1">
                    <a:lumMod val="50000"/>
                    <a:lumOff val="50000"/>
                  </a:schemeClr>
                </a:solidFill>
              </a:rPr>
              <a:t>‐</a:t>
            </a:r>
            <a:endParaRPr kumimoji="1" lang="ja-JP" altLang="en-US" sz="900" dirty="0">
              <a:solidFill>
                <a:schemeClr val="tx1">
                  <a:lumMod val="50000"/>
                  <a:lumOff val="50000"/>
                </a:schemeClr>
              </a:solidFill>
            </a:endParaRPr>
          </a:p>
          <a:p>
            <a:r>
              <a:rPr kumimoji="1" lang="ja-JP" altLang="en-US" sz="900" dirty="0">
                <a:solidFill>
                  <a:schemeClr val="tx1">
                    <a:lumMod val="50000"/>
                    <a:lumOff val="50000"/>
                  </a:schemeClr>
                </a:solidFill>
              </a:rPr>
              <a:t>レネル </a:t>
            </a:r>
            <a:r>
              <a:rPr kumimoji="1" lang="en-US" altLang="ja-JP" sz="900" dirty="0">
                <a:solidFill>
                  <a:schemeClr val="tx1">
                    <a:lumMod val="50000"/>
                    <a:lumOff val="50000"/>
                  </a:schemeClr>
                </a:solidFill>
              </a:rPr>
              <a:t>/ CCURE </a:t>
            </a:r>
            <a:r>
              <a:rPr kumimoji="1" lang="ja-JP" altLang="en-US" sz="900" dirty="0">
                <a:solidFill>
                  <a:schemeClr val="tx1">
                    <a:lumMod val="50000"/>
                    <a:lumOff val="50000"/>
                  </a:schemeClr>
                </a:solidFill>
              </a:rPr>
              <a:t>アクセスコントロールプラグイン	</a:t>
            </a:r>
            <a:r>
              <a:rPr kumimoji="1" lang="en-US" altLang="ja-JP" sz="900" dirty="0">
                <a:solidFill>
                  <a:schemeClr val="tx1">
                    <a:lumMod val="50000"/>
                    <a:lumOff val="50000"/>
                  </a:schemeClr>
                </a:solidFill>
              </a:rPr>
              <a:t> ‐</a:t>
            </a:r>
            <a:endParaRPr kumimoji="1" lang="ja-JP" altLang="en-US" sz="900" dirty="0">
              <a:solidFill>
                <a:schemeClr val="tx1">
                  <a:lumMod val="50000"/>
                  <a:lumOff val="50000"/>
                </a:schemeClr>
              </a:solidFill>
            </a:endParaRPr>
          </a:p>
          <a:p>
            <a:r>
              <a:rPr kumimoji="1" lang="en-US" altLang="ja-JP" sz="900" dirty="0">
                <a:solidFill>
                  <a:schemeClr val="tx1">
                    <a:lumMod val="50000"/>
                    <a:lumOff val="50000"/>
                  </a:schemeClr>
                </a:solidFill>
                <a:latin typeface="+mn-ea"/>
              </a:rPr>
              <a:t>BARCO CMS </a:t>
            </a:r>
            <a:r>
              <a:rPr kumimoji="1" lang="ja-JP" altLang="en-US" sz="900" dirty="0">
                <a:solidFill>
                  <a:schemeClr val="tx1">
                    <a:lumMod val="50000"/>
                    <a:lumOff val="50000"/>
                  </a:schemeClr>
                </a:solidFill>
                <a:latin typeface="+mn-ea"/>
              </a:rPr>
              <a:t>ビデオウォル			</a:t>
            </a:r>
            <a:r>
              <a:rPr kumimoji="1" lang="en-US" altLang="ja-JP" sz="900" dirty="0">
                <a:solidFill>
                  <a:schemeClr val="tx1">
                    <a:lumMod val="50000"/>
                    <a:lumOff val="50000"/>
                  </a:schemeClr>
                </a:solidFill>
                <a:latin typeface="+mn-ea"/>
              </a:rPr>
              <a:t>×</a:t>
            </a:r>
            <a:endParaRPr kumimoji="1" lang="ja-JP" altLang="en-US" sz="900" dirty="0">
              <a:solidFill>
                <a:schemeClr val="tx1">
                  <a:lumMod val="50000"/>
                  <a:lumOff val="50000"/>
                </a:schemeClr>
              </a:solidFill>
              <a:latin typeface="+mn-ea"/>
            </a:endParaRPr>
          </a:p>
          <a:p>
            <a:r>
              <a:rPr kumimoji="1" lang="en-US" altLang="ja-JP" sz="900" dirty="0">
                <a:solidFill>
                  <a:schemeClr val="tx1">
                    <a:lumMod val="50000"/>
                    <a:lumOff val="50000"/>
                  </a:schemeClr>
                </a:solidFill>
                <a:latin typeface="+mn-ea"/>
              </a:rPr>
              <a:t>SIP</a:t>
            </a:r>
            <a:r>
              <a:rPr kumimoji="1" lang="ja-JP" altLang="en-US" sz="900" dirty="0">
                <a:solidFill>
                  <a:schemeClr val="tx1">
                    <a:lumMod val="50000"/>
                    <a:lumOff val="50000"/>
                  </a:schemeClr>
                </a:solidFill>
                <a:latin typeface="+mn-ea"/>
              </a:rPr>
              <a:t>テレコム統合					</a:t>
            </a:r>
            <a:r>
              <a:rPr kumimoji="1" lang="en-US" altLang="ja-JP" sz="900" dirty="0">
                <a:solidFill>
                  <a:schemeClr val="tx1">
                    <a:lumMod val="50000"/>
                    <a:lumOff val="50000"/>
                  </a:schemeClr>
                </a:solidFill>
                <a:latin typeface="+mn-ea"/>
              </a:rPr>
              <a:t>×</a:t>
            </a:r>
          </a:p>
          <a:p>
            <a:r>
              <a:rPr kumimoji="1" lang="ja-JP" altLang="en-US" sz="900" dirty="0">
                <a:solidFill>
                  <a:schemeClr val="tx1">
                    <a:lumMod val="50000"/>
                    <a:lumOff val="50000"/>
                  </a:schemeClr>
                </a:solidFill>
                <a:latin typeface="+mn-ea"/>
              </a:rPr>
              <a:t>侵入パネルの統合				</a:t>
            </a:r>
            <a:r>
              <a:rPr kumimoji="1" lang="en-US" altLang="ja-JP" sz="900" dirty="0">
                <a:solidFill>
                  <a:schemeClr val="tx1">
                    <a:lumMod val="50000"/>
                    <a:lumOff val="50000"/>
                  </a:schemeClr>
                </a:solidFill>
                <a:latin typeface="+mn-ea"/>
              </a:rPr>
              <a:t>×</a:t>
            </a:r>
            <a:endParaRPr kumimoji="1" lang="ja-JP" altLang="en-US" sz="900" dirty="0">
              <a:solidFill>
                <a:schemeClr val="tx1">
                  <a:lumMod val="50000"/>
                  <a:lumOff val="50000"/>
                </a:schemeClr>
              </a:solidFill>
            </a:endParaRPr>
          </a:p>
          <a:p>
            <a:r>
              <a:rPr kumimoji="1" lang="en-US" altLang="ja-JP" sz="900" dirty="0">
                <a:solidFill>
                  <a:schemeClr val="tx1">
                    <a:lumMod val="50000"/>
                    <a:lumOff val="50000"/>
                  </a:schemeClr>
                </a:solidFill>
              </a:rPr>
              <a:t>POS</a:t>
            </a:r>
            <a:r>
              <a:rPr kumimoji="1" lang="ja-JP" altLang="en-US" sz="900" dirty="0">
                <a:solidFill>
                  <a:schemeClr val="tx1">
                    <a:lumMod val="50000"/>
                    <a:lumOff val="50000"/>
                  </a:schemeClr>
                </a:solidFill>
              </a:rPr>
              <a:t>インテグレーション				</a:t>
            </a:r>
            <a:r>
              <a:rPr kumimoji="1" lang="en-US" altLang="ja-JP" sz="900" dirty="0">
                <a:solidFill>
                  <a:schemeClr val="tx1">
                    <a:lumMod val="50000"/>
                    <a:lumOff val="50000"/>
                  </a:schemeClr>
                </a:solidFill>
              </a:rPr>
              <a:t>×</a:t>
            </a:r>
            <a:endParaRPr kumimoji="1" lang="ja-JP" altLang="en-US" sz="900" dirty="0">
              <a:solidFill>
                <a:schemeClr val="tx1">
                  <a:lumMod val="50000"/>
                  <a:lumOff val="50000"/>
                </a:schemeClr>
              </a:solidFill>
            </a:endParaRPr>
          </a:p>
          <a:p>
            <a:r>
              <a:rPr kumimoji="1" lang="ja-JP" altLang="en-US" sz="900" dirty="0">
                <a:solidFill>
                  <a:schemeClr val="tx1">
                    <a:lumMod val="50000"/>
                    <a:lumOff val="50000"/>
                  </a:schemeClr>
                </a:solidFill>
              </a:rPr>
              <a:t>ビデオインポートツール　オフサイト映像統合	</a:t>
            </a:r>
            <a:r>
              <a:rPr kumimoji="1" lang="en-US" altLang="ja-JP" sz="900" dirty="0">
                <a:solidFill>
                  <a:schemeClr val="tx1">
                    <a:lumMod val="50000"/>
                    <a:lumOff val="50000"/>
                  </a:schemeClr>
                </a:solidFill>
              </a:rPr>
              <a:t>×</a:t>
            </a:r>
            <a:endParaRPr kumimoji="1" lang="ja-JP" altLang="en-US" sz="900" dirty="0">
              <a:solidFill>
                <a:schemeClr val="tx1">
                  <a:lumMod val="50000"/>
                  <a:lumOff val="50000"/>
                </a:schemeClr>
              </a:solidFill>
            </a:endParaRPr>
          </a:p>
          <a:p>
            <a:r>
              <a:rPr kumimoji="1" lang="ja-JP" altLang="en-US" sz="900" dirty="0">
                <a:solidFill>
                  <a:schemeClr val="tx1">
                    <a:lumMod val="50000"/>
                    <a:lumOff val="50000"/>
                  </a:schemeClr>
                </a:solidFill>
              </a:rPr>
              <a:t>豊富な画像解析サードパーティプラグイン		</a:t>
            </a:r>
            <a:r>
              <a:rPr kumimoji="1" lang="en-US" altLang="ja-JP" sz="900" dirty="0">
                <a:solidFill>
                  <a:schemeClr val="tx1">
                    <a:lumMod val="50000"/>
                    <a:lumOff val="50000"/>
                  </a:schemeClr>
                </a:solidFill>
              </a:rPr>
              <a:t>×</a:t>
            </a:r>
            <a:endParaRPr kumimoji="1" lang="ja-JP" altLang="en-US" sz="900" dirty="0">
              <a:solidFill>
                <a:schemeClr val="tx1">
                  <a:lumMod val="50000"/>
                  <a:lumOff val="50000"/>
                </a:schemeClr>
              </a:solidFill>
            </a:endParaRPr>
          </a:p>
          <a:p>
            <a:r>
              <a:rPr kumimoji="1" lang="ja-JP" altLang="en-US" sz="900" dirty="0">
                <a:solidFill>
                  <a:schemeClr val="tx1">
                    <a:lumMod val="50000"/>
                    <a:lumOff val="50000"/>
                  </a:schemeClr>
                </a:solidFill>
              </a:rPr>
              <a:t>　</a:t>
            </a:r>
            <a:r>
              <a:rPr kumimoji="1" lang="en-US" altLang="ja-JP" sz="900" dirty="0">
                <a:solidFill>
                  <a:schemeClr val="tx1">
                    <a:lumMod val="50000"/>
                    <a:lumOff val="50000"/>
                  </a:schemeClr>
                </a:solidFill>
              </a:rPr>
              <a:t>ACIC AGENT-VI </a:t>
            </a:r>
            <a:r>
              <a:rPr kumimoji="1" lang="en-US" altLang="ja-JP" sz="900" dirty="0" err="1">
                <a:solidFill>
                  <a:schemeClr val="tx1">
                    <a:lumMod val="50000"/>
                    <a:lumOff val="50000"/>
                  </a:schemeClr>
                </a:solidFill>
              </a:rPr>
              <a:t>AllGoVision</a:t>
            </a:r>
            <a:r>
              <a:rPr kumimoji="1" lang="en-US" altLang="ja-JP" sz="900" dirty="0">
                <a:solidFill>
                  <a:schemeClr val="tx1">
                    <a:lumMod val="50000"/>
                    <a:lumOff val="50000"/>
                  </a:schemeClr>
                </a:solidFill>
              </a:rPr>
              <a:t> AXIS BOSCH </a:t>
            </a:r>
            <a:r>
              <a:rPr kumimoji="1" lang="en-US" altLang="ja-JP" sz="900" dirty="0" err="1">
                <a:solidFill>
                  <a:schemeClr val="tx1">
                    <a:lumMod val="50000"/>
                    <a:lumOff val="50000"/>
                  </a:schemeClr>
                </a:solidFill>
              </a:rPr>
              <a:t>BriefCam</a:t>
            </a:r>
            <a:r>
              <a:rPr kumimoji="1" lang="en-US" altLang="ja-JP" sz="900" dirty="0">
                <a:solidFill>
                  <a:schemeClr val="tx1">
                    <a:lumMod val="50000"/>
                    <a:lumOff val="50000"/>
                  </a:schemeClr>
                </a:solidFill>
              </a:rPr>
              <a:t> BRS Labs </a:t>
            </a:r>
            <a:r>
              <a:rPr kumimoji="1" lang="en-US" altLang="ja-JP" sz="900" dirty="0" err="1">
                <a:solidFill>
                  <a:schemeClr val="tx1">
                    <a:lumMod val="50000"/>
                    <a:lumOff val="50000"/>
                  </a:schemeClr>
                </a:solidFill>
              </a:rPr>
              <a:t>Cognimatics</a:t>
            </a:r>
            <a:r>
              <a:rPr kumimoji="1" lang="en-US" altLang="ja-JP" sz="900" dirty="0">
                <a:solidFill>
                  <a:schemeClr val="tx1">
                    <a:lumMod val="50000"/>
                    <a:lumOff val="50000"/>
                  </a:schemeClr>
                </a:solidFill>
              </a:rPr>
              <a:t> </a:t>
            </a:r>
            <a:r>
              <a:rPr kumimoji="1" lang="en-US" altLang="ja-JP" sz="900" dirty="0" err="1">
                <a:solidFill>
                  <a:schemeClr val="tx1">
                    <a:lumMod val="50000"/>
                    <a:lumOff val="50000"/>
                  </a:schemeClr>
                </a:solidFill>
              </a:rPr>
              <a:t>Davantis</a:t>
            </a:r>
            <a:r>
              <a:rPr kumimoji="1" lang="en-US" altLang="ja-JP" sz="900" dirty="0">
                <a:solidFill>
                  <a:schemeClr val="tx1">
                    <a:lumMod val="50000"/>
                    <a:lumOff val="50000"/>
                  </a:schemeClr>
                </a:solidFill>
              </a:rPr>
              <a:t> Digital Barriers </a:t>
            </a:r>
            <a:r>
              <a:rPr kumimoji="1" lang="en-US" altLang="ja-JP" sz="900" dirty="0" err="1">
                <a:solidFill>
                  <a:schemeClr val="tx1">
                    <a:lumMod val="50000"/>
                    <a:lumOff val="50000"/>
                  </a:schemeClr>
                </a:solidFill>
              </a:rPr>
              <a:t>Econolite</a:t>
            </a:r>
            <a:r>
              <a:rPr kumimoji="1" lang="en-US" altLang="ja-JP" sz="900" dirty="0">
                <a:solidFill>
                  <a:schemeClr val="tx1">
                    <a:lumMod val="50000"/>
                    <a:lumOff val="50000"/>
                  </a:schemeClr>
                </a:solidFill>
              </a:rPr>
              <a:t> </a:t>
            </a:r>
            <a:r>
              <a:rPr kumimoji="1" lang="en-US" altLang="ja-JP" sz="900" dirty="0" err="1">
                <a:solidFill>
                  <a:schemeClr val="tx1">
                    <a:lumMod val="50000"/>
                    <a:lumOff val="50000"/>
                  </a:schemeClr>
                </a:solidFill>
              </a:rPr>
              <a:t>Foxstream</a:t>
            </a:r>
            <a:r>
              <a:rPr kumimoji="1" lang="en-US" altLang="ja-JP" sz="900" dirty="0">
                <a:solidFill>
                  <a:schemeClr val="tx1">
                    <a:lumMod val="50000"/>
                    <a:lumOff val="50000"/>
                  </a:schemeClr>
                </a:solidFill>
              </a:rPr>
              <a:t> </a:t>
            </a:r>
            <a:r>
              <a:rPr kumimoji="1" lang="en-US" altLang="ja-JP" sz="900" dirty="0" err="1">
                <a:solidFill>
                  <a:schemeClr val="tx1">
                    <a:lumMod val="50000"/>
                    <a:lumOff val="50000"/>
                  </a:schemeClr>
                </a:solidFill>
              </a:rPr>
              <a:t>Ipsotek</a:t>
            </a:r>
            <a:r>
              <a:rPr kumimoji="1" lang="en-US" altLang="ja-JP" sz="900" dirty="0">
                <a:solidFill>
                  <a:schemeClr val="tx1">
                    <a:lumMod val="50000"/>
                    <a:lumOff val="50000"/>
                  </a:schemeClr>
                </a:solidFill>
              </a:rPr>
              <a:t> </a:t>
            </a:r>
            <a:r>
              <a:rPr kumimoji="1" lang="en-US" altLang="ja-JP" sz="900" dirty="0" err="1">
                <a:solidFill>
                  <a:schemeClr val="tx1">
                    <a:lumMod val="50000"/>
                    <a:lumOff val="50000"/>
                  </a:schemeClr>
                </a:solidFill>
              </a:rPr>
              <a:t>KiwiSecurity</a:t>
            </a:r>
            <a:r>
              <a:rPr kumimoji="1" lang="en-US" altLang="ja-JP" sz="900" dirty="0">
                <a:solidFill>
                  <a:schemeClr val="tx1">
                    <a:lumMod val="50000"/>
                    <a:lumOff val="50000"/>
                  </a:schemeClr>
                </a:solidFill>
              </a:rPr>
              <a:t> NEC Panasonic Pixel Velocity prism.com </a:t>
            </a:r>
            <a:r>
              <a:rPr kumimoji="1" lang="en-US" altLang="ja-JP" sz="900" dirty="0" err="1">
                <a:solidFill>
                  <a:schemeClr val="tx1">
                    <a:lumMod val="50000"/>
                    <a:lumOff val="50000"/>
                  </a:schemeClr>
                </a:solidFill>
              </a:rPr>
              <a:t>PureTech</a:t>
            </a:r>
            <a:r>
              <a:rPr kumimoji="1" lang="en-US" altLang="ja-JP" sz="900" dirty="0">
                <a:solidFill>
                  <a:schemeClr val="tx1">
                    <a:lumMod val="50000"/>
                    <a:lumOff val="50000"/>
                  </a:schemeClr>
                </a:solidFill>
              </a:rPr>
              <a:t> Systems </a:t>
            </a:r>
            <a:r>
              <a:rPr kumimoji="1" lang="en-US" altLang="ja-JP" sz="900" dirty="0" err="1">
                <a:solidFill>
                  <a:schemeClr val="tx1">
                    <a:lumMod val="50000"/>
                    <a:lumOff val="50000"/>
                  </a:schemeClr>
                </a:solidFill>
              </a:rPr>
              <a:t>SightLogix</a:t>
            </a:r>
            <a:endParaRPr kumimoji="1" lang="ja-JP" altLang="en-US" sz="900" dirty="0">
              <a:solidFill>
                <a:schemeClr val="tx1">
                  <a:lumMod val="50000"/>
                  <a:lumOff val="50000"/>
                </a:schemeClr>
              </a:solidFill>
            </a:endParaRPr>
          </a:p>
        </p:txBody>
      </p:sp>
      <p:pic>
        <p:nvPicPr>
          <p:cNvPr id="23" name="図 22"/>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714334" y="1451442"/>
            <a:ext cx="1189105" cy="799234"/>
          </a:xfrm>
          <a:prstGeom prst="rect">
            <a:avLst/>
          </a:prstGeom>
        </p:spPr>
      </p:pic>
      <p:sp>
        <p:nvSpPr>
          <p:cNvPr id="25" name="テキスト ボックス 24"/>
          <p:cNvSpPr txBox="1"/>
          <p:nvPr/>
        </p:nvSpPr>
        <p:spPr>
          <a:xfrm>
            <a:off x="7570907" y="2269941"/>
            <a:ext cx="1534211" cy="646331"/>
          </a:xfrm>
          <a:prstGeom prst="rect">
            <a:avLst/>
          </a:prstGeom>
          <a:noFill/>
        </p:spPr>
        <p:txBody>
          <a:bodyPr wrap="square" rtlCol="0">
            <a:spAutoFit/>
          </a:bodyPr>
          <a:lstStyle/>
          <a:p>
            <a:r>
              <a:rPr lang="ja-JP" altLang="en-US" sz="900" b="1" dirty="0"/>
              <a:t>カメラメーカー様向けのエンコーダーモジュール</a:t>
            </a:r>
          </a:p>
          <a:p>
            <a:r>
              <a:rPr lang="ja-JP" altLang="en-US" sz="1400" b="1" dirty="0"/>
              <a:t>モデル</a:t>
            </a:r>
            <a:r>
              <a:rPr lang="ja-JP" altLang="en-US" b="1" dirty="0"/>
              <a:t> </a:t>
            </a:r>
            <a:r>
              <a:rPr lang="en-US" altLang="ja-JP" b="1" dirty="0"/>
              <a:t>Uranus</a:t>
            </a:r>
            <a:endParaRPr kumimoji="1" lang="ja-JP" altLang="en-US" sz="900" dirty="0"/>
          </a:p>
        </p:txBody>
      </p:sp>
      <p:sp>
        <p:nvSpPr>
          <p:cNvPr id="24" name="四角形: 角を丸くする 23"/>
          <p:cNvSpPr/>
          <p:nvPr/>
        </p:nvSpPr>
        <p:spPr>
          <a:xfrm>
            <a:off x="5227441" y="1018228"/>
            <a:ext cx="3799602" cy="1922958"/>
          </a:xfrm>
          <a:prstGeom prst="round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四角形: 角を丸くする 26"/>
          <p:cNvSpPr/>
          <p:nvPr/>
        </p:nvSpPr>
        <p:spPr>
          <a:xfrm>
            <a:off x="10697240" y="34347"/>
            <a:ext cx="1411734" cy="2696563"/>
          </a:xfrm>
          <a:prstGeom prst="roundRect">
            <a:avLst/>
          </a:prstGeom>
          <a:solidFill>
            <a:schemeClr val="accent1">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37" name="直線コネクタ 36"/>
          <p:cNvCxnSpPr>
            <a:cxnSpLocks/>
          </p:cNvCxnSpPr>
          <p:nvPr/>
        </p:nvCxnSpPr>
        <p:spPr>
          <a:xfrm>
            <a:off x="10256" y="8154170"/>
            <a:ext cx="2592831"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0" name="直線コネクタ 39"/>
          <p:cNvCxnSpPr>
            <a:cxnSpLocks/>
          </p:cNvCxnSpPr>
          <p:nvPr/>
        </p:nvCxnSpPr>
        <p:spPr>
          <a:xfrm>
            <a:off x="2716932" y="8163695"/>
            <a:ext cx="283443" cy="0"/>
          </a:xfrm>
          <a:prstGeom prst="line">
            <a:avLst/>
          </a:prstGeom>
        </p:spPr>
        <p:style>
          <a:lnRef idx="1">
            <a:schemeClr val="accent1"/>
          </a:lnRef>
          <a:fillRef idx="0">
            <a:schemeClr val="accent1"/>
          </a:fillRef>
          <a:effectRef idx="0">
            <a:schemeClr val="accent1"/>
          </a:effectRef>
          <a:fontRef idx="minor">
            <a:schemeClr val="tx1"/>
          </a:fontRef>
        </p:style>
      </p:cxnSp>
      <p:grpSp>
        <p:nvGrpSpPr>
          <p:cNvPr id="61" name="グループ化 60"/>
          <p:cNvGrpSpPr/>
          <p:nvPr/>
        </p:nvGrpSpPr>
        <p:grpSpPr>
          <a:xfrm>
            <a:off x="3265874" y="7328986"/>
            <a:ext cx="2986298" cy="3290203"/>
            <a:chOff x="6801684" y="8950825"/>
            <a:chExt cx="2986298" cy="3290203"/>
          </a:xfrm>
        </p:grpSpPr>
        <p:grpSp>
          <p:nvGrpSpPr>
            <p:cNvPr id="59" name="グループ化 58"/>
            <p:cNvGrpSpPr/>
            <p:nvPr/>
          </p:nvGrpSpPr>
          <p:grpSpPr>
            <a:xfrm>
              <a:off x="6801684" y="8950825"/>
              <a:ext cx="2986298" cy="3251382"/>
              <a:chOff x="3278061" y="8484100"/>
              <a:chExt cx="2986298" cy="3251382"/>
            </a:xfrm>
          </p:grpSpPr>
          <p:grpSp>
            <p:nvGrpSpPr>
              <p:cNvPr id="57" name="グループ化 56"/>
              <p:cNvGrpSpPr/>
              <p:nvPr/>
            </p:nvGrpSpPr>
            <p:grpSpPr>
              <a:xfrm>
                <a:off x="3278061" y="8484100"/>
                <a:ext cx="2986298" cy="3251382"/>
                <a:chOff x="5263443" y="10143549"/>
                <a:chExt cx="2986298" cy="3251382"/>
              </a:xfrm>
            </p:grpSpPr>
            <p:sp>
              <p:nvSpPr>
                <p:cNvPr id="43" name="楕円 42"/>
                <p:cNvSpPr/>
                <p:nvPr/>
              </p:nvSpPr>
              <p:spPr>
                <a:xfrm>
                  <a:off x="5265315" y="10175481"/>
                  <a:ext cx="2984426" cy="3219450"/>
                </a:xfrm>
                <a:prstGeom prst="ellipse">
                  <a:avLst/>
                </a:prstGeom>
                <a:solidFill>
                  <a:schemeClr val="bg1">
                    <a:alpha val="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1600"/>
                    <a:t>AXIS</a:t>
                  </a:r>
                  <a:endParaRPr kumimoji="1" lang="en-US" altLang="ja-JP" sz="1600" dirty="0"/>
                </a:p>
              </p:txBody>
            </p:sp>
            <p:sp>
              <p:nvSpPr>
                <p:cNvPr id="44" name="正方形/長方形 43"/>
                <p:cNvSpPr/>
                <p:nvPr/>
              </p:nvSpPr>
              <p:spPr>
                <a:xfrm>
                  <a:off x="6481012" y="10143549"/>
                  <a:ext cx="554960" cy="338554"/>
                </a:xfrm>
                <a:prstGeom prst="rect">
                  <a:avLst/>
                </a:prstGeom>
              </p:spPr>
              <p:txBody>
                <a:bodyPr wrap="none">
                  <a:spAutoFit/>
                </a:bodyPr>
                <a:lstStyle/>
                <a:p>
                  <a:r>
                    <a:rPr kumimoji="1" lang="en-US" altLang="ja-JP" sz="1600" dirty="0"/>
                    <a:t>AXIS</a:t>
                  </a:r>
                </a:p>
              </p:txBody>
            </p:sp>
            <p:sp>
              <p:nvSpPr>
                <p:cNvPr id="45" name="正方形/長方形 44"/>
                <p:cNvSpPr/>
                <p:nvPr/>
              </p:nvSpPr>
              <p:spPr>
                <a:xfrm rot="1600586">
                  <a:off x="6930084" y="10288716"/>
                  <a:ext cx="764953" cy="338554"/>
                </a:xfrm>
                <a:prstGeom prst="rect">
                  <a:avLst/>
                </a:prstGeom>
              </p:spPr>
              <p:txBody>
                <a:bodyPr wrap="none">
                  <a:spAutoFit/>
                </a:bodyPr>
                <a:lstStyle/>
                <a:p>
                  <a:r>
                    <a:rPr kumimoji="1" lang="en-US" altLang="ja-JP" sz="1600" dirty="0"/>
                    <a:t>BOSCH</a:t>
                  </a:r>
                </a:p>
              </p:txBody>
            </p:sp>
            <p:sp>
              <p:nvSpPr>
                <p:cNvPr id="47" name="楕円 46"/>
                <p:cNvSpPr/>
                <p:nvPr/>
              </p:nvSpPr>
              <p:spPr>
                <a:xfrm>
                  <a:off x="5518768" y="10473960"/>
                  <a:ext cx="2448113" cy="2664219"/>
                </a:xfrm>
                <a:prstGeom prst="ellipse">
                  <a:avLst/>
                </a:prstGeom>
                <a:solidFill>
                  <a:schemeClr val="bg1">
                    <a:alpha val="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1600"/>
                    <a:t>AXIS</a:t>
                  </a:r>
                  <a:endParaRPr kumimoji="1" lang="en-US" altLang="ja-JP" sz="1600" dirty="0"/>
                </a:p>
              </p:txBody>
            </p:sp>
            <p:sp>
              <p:nvSpPr>
                <p:cNvPr id="46" name="正方形/長方形 45"/>
                <p:cNvSpPr/>
                <p:nvPr/>
              </p:nvSpPr>
              <p:spPr>
                <a:xfrm rot="3206957">
                  <a:off x="7454001" y="10689975"/>
                  <a:ext cx="715260" cy="338554"/>
                </a:xfrm>
                <a:prstGeom prst="rect">
                  <a:avLst/>
                </a:prstGeom>
              </p:spPr>
              <p:txBody>
                <a:bodyPr wrap="none">
                  <a:spAutoFit/>
                </a:bodyPr>
                <a:lstStyle/>
                <a:p>
                  <a:r>
                    <a:rPr kumimoji="1" lang="en-US" altLang="ja-JP" sz="1600" dirty="0"/>
                    <a:t>Canon</a:t>
                  </a:r>
                </a:p>
              </p:txBody>
            </p:sp>
            <p:sp>
              <p:nvSpPr>
                <p:cNvPr id="48" name="正方形/長方形 47"/>
                <p:cNvSpPr/>
                <p:nvPr/>
              </p:nvSpPr>
              <p:spPr>
                <a:xfrm rot="4573355">
                  <a:off x="7683344" y="11261708"/>
                  <a:ext cx="729367" cy="338554"/>
                </a:xfrm>
                <a:prstGeom prst="rect">
                  <a:avLst/>
                </a:prstGeom>
              </p:spPr>
              <p:txBody>
                <a:bodyPr wrap="none">
                  <a:spAutoFit/>
                </a:bodyPr>
                <a:lstStyle/>
                <a:p>
                  <a:r>
                    <a:rPr kumimoji="1" lang="en-US" altLang="ja-JP" sz="1600" dirty="0"/>
                    <a:t>Cellinx</a:t>
                  </a:r>
                </a:p>
              </p:txBody>
            </p:sp>
            <p:sp>
              <p:nvSpPr>
                <p:cNvPr id="49" name="正方形/長方形 48"/>
                <p:cNvSpPr/>
                <p:nvPr/>
              </p:nvSpPr>
              <p:spPr>
                <a:xfrm rot="6106101">
                  <a:off x="7714715" y="11926208"/>
                  <a:ext cx="721672" cy="338554"/>
                </a:xfrm>
                <a:prstGeom prst="rect">
                  <a:avLst/>
                </a:prstGeom>
              </p:spPr>
              <p:txBody>
                <a:bodyPr wrap="none">
                  <a:spAutoFit/>
                </a:bodyPr>
                <a:lstStyle/>
                <a:p>
                  <a:r>
                    <a:rPr kumimoji="1" lang="en-US" altLang="ja-JP" sz="1600" dirty="0"/>
                    <a:t>Dahua</a:t>
                  </a:r>
                </a:p>
              </p:txBody>
            </p:sp>
            <p:sp>
              <p:nvSpPr>
                <p:cNvPr id="50" name="正方形/長方形 49"/>
                <p:cNvSpPr/>
                <p:nvPr/>
              </p:nvSpPr>
              <p:spPr>
                <a:xfrm rot="7394302">
                  <a:off x="7607131" y="12450386"/>
                  <a:ext cx="529312" cy="338554"/>
                </a:xfrm>
                <a:prstGeom prst="rect">
                  <a:avLst/>
                </a:prstGeom>
              </p:spPr>
              <p:txBody>
                <a:bodyPr wrap="none">
                  <a:spAutoFit/>
                </a:bodyPr>
                <a:lstStyle/>
                <a:p>
                  <a:r>
                    <a:rPr kumimoji="1" lang="en-US" altLang="ja-JP" sz="1600" dirty="0"/>
                    <a:t>FLIR</a:t>
                  </a:r>
                </a:p>
              </p:txBody>
            </p:sp>
            <p:sp>
              <p:nvSpPr>
                <p:cNvPr id="51" name="正方形/長方形 50"/>
                <p:cNvSpPr/>
                <p:nvPr/>
              </p:nvSpPr>
              <p:spPr>
                <a:xfrm rot="8910448">
                  <a:off x="7014467" y="12884418"/>
                  <a:ext cx="853247" cy="338554"/>
                </a:xfrm>
                <a:prstGeom prst="rect">
                  <a:avLst/>
                </a:prstGeom>
              </p:spPr>
              <p:txBody>
                <a:bodyPr wrap="none">
                  <a:spAutoFit/>
                </a:bodyPr>
                <a:lstStyle/>
                <a:p>
                  <a:r>
                    <a:rPr kumimoji="1" lang="en-US" altLang="ja-JP" sz="1600" dirty="0"/>
                    <a:t>HITACHI</a:t>
                  </a:r>
                </a:p>
              </p:txBody>
            </p:sp>
            <p:sp>
              <p:nvSpPr>
                <p:cNvPr id="52" name="正方形/長方形 51"/>
                <p:cNvSpPr/>
                <p:nvPr/>
              </p:nvSpPr>
              <p:spPr>
                <a:xfrm rot="12815371">
                  <a:off x="5844033" y="12910739"/>
                  <a:ext cx="474617" cy="338554"/>
                </a:xfrm>
                <a:prstGeom prst="rect">
                  <a:avLst/>
                </a:prstGeom>
              </p:spPr>
              <p:txBody>
                <a:bodyPr wrap="none">
                  <a:spAutoFit/>
                </a:bodyPr>
                <a:lstStyle/>
                <a:p>
                  <a:r>
                    <a:rPr kumimoji="1" lang="en-US" altLang="ja-JP" sz="1600" dirty="0"/>
                    <a:t>JVC</a:t>
                  </a:r>
                </a:p>
              </p:txBody>
            </p:sp>
            <p:sp>
              <p:nvSpPr>
                <p:cNvPr id="53" name="正方形/長方形 52"/>
                <p:cNvSpPr/>
                <p:nvPr/>
              </p:nvSpPr>
              <p:spPr>
                <a:xfrm rot="15541927">
                  <a:off x="4923414" y="11893991"/>
                  <a:ext cx="1018612" cy="338554"/>
                </a:xfrm>
                <a:prstGeom prst="rect">
                  <a:avLst/>
                </a:prstGeom>
              </p:spPr>
              <p:txBody>
                <a:bodyPr wrap="none">
                  <a:spAutoFit/>
                </a:bodyPr>
                <a:lstStyle/>
                <a:p>
                  <a:r>
                    <a:rPr kumimoji="1" lang="en-US" altLang="ja-JP" sz="1600" dirty="0"/>
                    <a:t>Panasonic</a:t>
                  </a:r>
                </a:p>
              </p:txBody>
            </p:sp>
            <p:sp>
              <p:nvSpPr>
                <p:cNvPr id="54" name="正方形/長方形 53"/>
                <p:cNvSpPr/>
                <p:nvPr/>
              </p:nvSpPr>
              <p:spPr>
                <a:xfrm rot="17237341">
                  <a:off x="5155317" y="11172693"/>
                  <a:ext cx="647934" cy="338554"/>
                </a:xfrm>
                <a:prstGeom prst="rect">
                  <a:avLst/>
                </a:prstGeom>
              </p:spPr>
              <p:txBody>
                <a:bodyPr wrap="none">
                  <a:spAutoFit/>
                </a:bodyPr>
                <a:lstStyle/>
                <a:p>
                  <a:r>
                    <a:rPr kumimoji="1" lang="en-US" altLang="ja-JP" sz="1600" dirty="0"/>
                    <a:t>SONY</a:t>
                  </a:r>
                </a:p>
              </p:txBody>
            </p:sp>
            <p:sp>
              <p:nvSpPr>
                <p:cNvPr id="55" name="正方形/長方形 54"/>
                <p:cNvSpPr/>
                <p:nvPr/>
              </p:nvSpPr>
              <p:spPr>
                <a:xfrm rot="19683961">
                  <a:off x="5718297" y="10338467"/>
                  <a:ext cx="905825" cy="338554"/>
                </a:xfrm>
                <a:prstGeom prst="rect">
                  <a:avLst/>
                </a:prstGeom>
              </p:spPr>
              <p:txBody>
                <a:bodyPr wrap="none">
                  <a:spAutoFit/>
                </a:bodyPr>
                <a:lstStyle/>
                <a:p>
                  <a:r>
                    <a:rPr kumimoji="1" lang="en-US" altLang="ja-JP" sz="1600" dirty="0"/>
                    <a:t>VIVOTEK</a:t>
                  </a:r>
                  <a:endParaRPr kumimoji="1" lang="ja-JP" altLang="en-US" sz="1600" dirty="0"/>
                </a:p>
              </p:txBody>
            </p:sp>
            <p:sp>
              <p:nvSpPr>
                <p:cNvPr id="56" name="正方形/長方形 55"/>
                <p:cNvSpPr/>
                <p:nvPr/>
              </p:nvSpPr>
              <p:spPr>
                <a:xfrm rot="18031751">
                  <a:off x="5462458" y="10710638"/>
                  <a:ext cx="530786" cy="338554"/>
                </a:xfrm>
                <a:prstGeom prst="rect">
                  <a:avLst/>
                </a:prstGeom>
              </p:spPr>
              <p:txBody>
                <a:bodyPr wrap="none">
                  <a:spAutoFit/>
                </a:bodyPr>
                <a:lstStyle/>
                <a:p>
                  <a:r>
                    <a:rPr kumimoji="1" lang="en-US" altLang="ja-JP" sz="1600" dirty="0"/>
                    <a:t>TOA</a:t>
                  </a:r>
                </a:p>
              </p:txBody>
            </p:sp>
          </p:grpSp>
          <p:sp>
            <p:nvSpPr>
              <p:cNvPr id="58" name="テキスト ボックス 57"/>
              <p:cNvSpPr txBox="1"/>
              <p:nvPr/>
            </p:nvSpPr>
            <p:spPr>
              <a:xfrm rot="13668185">
                <a:off x="3230228" y="10845737"/>
                <a:ext cx="892694" cy="338554"/>
              </a:xfrm>
              <a:prstGeom prst="rect">
                <a:avLst/>
              </a:prstGeom>
              <a:noFill/>
            </p:spPr>
            <p:txBody>
              <a:bodyPr wrap="square" rtlCol="0">
                <a:spAutoFit/>
              </a:bodyPr>
              <a:lstStyle/>
              <a:p>
                <a:r>
                  <a:rPr kumimoji="1" lang="en-US" altLang="ja-JP" sz="1600" dirty="0">
                    <a:solidFill>
                      <a:srgbClr val="0070C0"/>
                    </a:solidFill>
                  </a:rPr>
                  <a:t>ONVIF</a:t>
                </a:r>
                <a:endParaRPr kumimoji="1" lang="ja-JP" altLang="en-US" sz="1600" dirty="0">
                  <a:solidFill>
                    <a:srgbClr val="0070C0"/>
                  </a:solidFill>
                </a:endParaRPr>
              </a:p>
            </p:txBody>
          </p:sp>
        </p:grpSp>
        <p:sp>
          <p:nvSpPr>
            <p:cNvPr id="60" name="テキスト ボックス 59"/>
            <p:cNvSpPr txBox="1"/>
            <p:nvPr/>
          </p:nvSpPr>
          <p:spPr>
            <a:xfrm rot="11115691">
              <a:off x="7715945" y="11902474"/>
              <a:ext cx="920723" cy="338554"/>
            </a:xfrm>
            <a:prstGeom prst="rect">
              <a:avLst/>
            </a:prstGeom>
            <a:noFill/>
          </p:spPr>
          <p:txBody>
            <a:bodyPr wrap="square" rtlCol="0">
              <a:spAutoFit/>
            </a:bodyPr>
            <a:lstStyle/>
            <a:p>
              <a:r>
                <a:rPr kumimoji="1" lang="en-US" altLang="ja-JP" sz="1600" dirty="0"/>
                <a:t>Hanwha</a:t>
              </a:r>
              <a:endParaRPr kumimoji="1" lang="ja-JP" altLang="en-US" sz="1600" dirty="0"/>
            </a:p>
          </p:txBody>
        </p:sp>
      </p:grpSp>
      <p:sp>
        <p:nvSpPr>
          <p:cNvPr id="62" name="テキスト ボックス 61"/>
          <p:cNvSpPr txBox="1"/>
          <p:nvPr/>
        </p:nvSpPr>
        <p:spPr>
          <a:xfrm>
            <a:off x="3582106" y="9011750"/>
            <a:ext cx="2372743" cy="1223412"/>
          </a:xfrm>
          <a:prstGeom prst="rect">
            <a:avLst/>
          </a:prstGeom>
          <a:noFill/>
        </p:spPr>
        <p:txBody>
          <a:bodyPr wrap="square" rtlCol="0">
            <a:spAutoFit/>
          </a:bodyPr>
          <a:lstStyle/>
          <a:p>
            <a:pPr algn="ctr"/>
            <a:r>
              <a:rPr kumimoji="1" lang="ja-JP" altLang="en-US" sz="1050" b="1" dirty="0">
                <a:solidFill>
                  <a:schemeClr val="tx1">
                    <a:lumMod val="50000"/>
                    <a:lumOff val="50000"/>
                  </a:schemeClr>
                </a:solidFill>
              </a:rPr>
              <a:t>サブスクリプション年額</a:t>
            </a:r>
            <a:r>
              <a:rPr kumimoji="1" lang="en-US" altLang="ja-JP" sz="1050" b="1" dirty="0">
                <a:solidFill>
                  <a:schemeClr val="tx1">
                    <a:lumMod val="50000"/>
                    <a:lumOff val="50000"/>
                  </a:schemeClr>
                </a:solidFill>
              </a:rPr>
              <a:t>3900</a:t>
            </a:r>
            <a:r>
              <a:rPr kumimoji="1" lang="ja-JP" altLang="en-US" sz="1050" b="1" dirty="0">
                <a:solidFill>
                  <a:schemeClr val="tx1">
                    <a:lumMod val="50000"/>
                    <a:lumOff val="50000"/>
                  </a:schemeClr>
                </a:solidFill>
              </a:rPr>
              <a:t>円から</a:t>
            </a:r>
            <a:endParaRPr kumimoji="1" lang="en-US" altLang="ja-JP" sz="1050" b="1" dirty="0">
              <a:solidFill>
                <a:schemeClr val="tx1">
                  <a:lumMod val="50000"/>
                  <a:lumOff val="50000"/>
                </a:schemeClr>
              </a:solidFill>
            </a:endParaRPr>
          </a:p>
          <a:p>
            <a:pPr algn="ctr"/>
            <a:r>
              <a:rPr kumimoji="1" lang="en-US" altLang="ja-JP" sz="1050" b="1" dirty="0">
                <a:solidFill>
                  <a:schemeClr val="tx1">
                    <a:lumMod val="50000"/>
                    <a:lumOff val="50000"/>
                  </a:schemeClr>
                </a:solidFill>
              </a:rPr>
              <a:t>H.265(HEVC) Smart</a:t>
            </a:r>
            <a:r>
              <a:rPr kumimoji="1" lang="ja-JP" altLang="en-US" sz="1050" b="1" dirty="0">
                <a:solidFill>
                  <a:schemeClr val="tx1">
                    <a:lumMod val="50000"/>
                    <a:lumOff val="50000"/>
                  </a:schemeClr>
                </a:solidFill>
              </a:rPr>
              <a:t>コディング</a:t>
            </a:r>
            <a:endParaRPr kumimoji="1" lang="en-US" altLang="ja-JP" sz="1050" b="1" dirty="0">
              <a:solidFill>
                <a:schemeClr val="tx1">
                  <a:lumMod val="50000"/>
                  <a:lumOff val="50000"/>
                </a:schemeClr>
              </a:solidFill>
            </a:endParaRPr>
          </a:p>
          <a:p>
            <a:pPr algn="ctr"/>
            <a:r>
              <a:rPr kumimoji="1" lang="en-US" altLang="ja-JP" sz="1050" b="1" dirty="0">
                <a:solidFill>
                  <a:schemeClr val="tx1">
                    <a:lumMod val="50000"/>
                    <a:lumOff val="50000"/>
                  </a:schemeClr>
                </a:solidFill>
              </a:rPr>
              <a:t>HD </a:t>
            </a:r>
            <a:r>
              <a:rPr kumimoji="1" lang="ja-JP" altLang="en-US" sz="1050" b="1" dirty="0">
                <a:solidFill>
                  <a:schemeClr val="tx1">
                    <a:lumMod val="50000"/>
                    <a:lumOff val="50000"/>
                  </a:schemeClr>
                </a:solidFill>
              </a:rPr>
              <a:t>フル</a:t>
            </a:r>
            <a:r>
              <a:rPr kumimoji="1" lang="en-US" altLang="ja-JP" sz="1050" b="1" dirty="0">
                <a:solidFill>
                  <a:schemeClr val="tx1">
                    <a:lumMod val="50000"/>
                    <a:lumOff val="50000"/>
                  </a:schemeClr>
                </a:solidFill>
              </a:rPr>
              <a:t>HD 3M 4M 6M 8M 4K</a:t>
            </a:r>
          </a:p>
          <a:p>
            <a:pPr algn="ctr"/>
            <a:r>
              <a:rPr kumimoji="1" lang="ja-JP" altLang="en-US" sz="1050" b="1" dirty="0">
                <a:solidFill>
                  <a:schemeClr val="tx1">
                    <a:lumMod val="50000"/>
                    <a:lumOff val="50000"/>
                  </a:schemeClr>
                </a:solidFill>
              </a:rPr>
              <a:t>マルチストリーム</a:t>
            </a:r>
          </a:p>
          <a:p>
            <a:pPr algn="ctr"/>
            <a:r>
              <a:rPr kumimoji="1" lang="ja-JP" altLang="en-US" sz="1050" b="1" dirty="0">
                <a:solidFill>
                  <a:schemeClr val="tx1">
                    <a:lumMod val="50000"/>
                    <a:lumOff val="50000"/>
                  </a:schemeClr>
                </a:solidFill>
              </a:rPr>
              <a:t>オンポート画像分析</a:t>
            </a:r>
          </a:p>
          <a:p>
            <a:pPr algn="ctr"/>
            <a:r>
              <a:rPr kumimoji="1" lang="ja-JP" altLang="en-US" sz="1050" b="1" dirty="0">
                <a:solidFill>
                  <a:schemeClr val="tx1">
                    <a:lumMod val="50000"/>
                    <a:lumOff val="50000"/>
                  </a:schemeClr>
                </a:solidFill>
              </a:rPr>
              <a:t>暗号化ストリーミング</a:t>
            </a:r>
            <a:endParaRPr kumimoji="1" lang="en-US" altLang="ja-JP" sz="1050" b="1" dirty="0">
              <a:solidFill>
                <a:schemeClr val="tx1">
                  <a:lumMod val="50000"/>
                  <a:lumOff val="50000"/>
                </a:schemeClr>
              </a:solidFill>
            </a:endParaRPr>
          </a:p>
          <a:p>
            <a:pPr algn="ctr"/>
            <a:r>
              <a:rPr kumimoji="1" lang="ja-JP" altLang="en-US" sz="1050" b="1" dirty="0">
                <a:solidFill>
                  <a:schemeClr val="tx1">
                    <a:lumMod val="50000"/>
                    <a:lumOff val="50000"/>
                  </a:schemeClr>
                </a:solidFill>
              </a:rPr>
              <a:t>フェイルオーバー</a:t>
            </a:r>
          </a:p>
        </p:txBody>
      </p:sp>
      <p:cxnSp>
        <p:nvCxnSpPr>
          <p:cNvPr id="64" name="直線コネクタ 63"/>
          <p:cNvCxnSpPr>
            <a:cxnSpLocks/>
          </p:cNvCxnSpPr>
          <p:nvPr/>
        </p:nvCxnSpPr>
        <p:spPr>
          <a:xfrm>
            <a:off x="3102793" y="10754545"/>
            <a:ext cx="2592831"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5" name="直線コネクタ 64"/>
          <p:cNvCxnSpPr>
            <a:cxnSpLocks/>
          </p:cNvCxnSpPr>
          <p:nvPr/>
        </p:nvCxnSpPr>
        <p:spPr>
          <a:xfrm>
            <a:off x="5821093" y="10754544"/>
            <a:ext cx="283443" cy="0"/>
          </a:xfrm>
          <a:prstGeom prst="line">
            <a:avLst/>
          </a:prstGeom>
        </p:spPr>
        <p:style>
          <a:lnRef idx="1">
            <a:schemeClr val="accent1"/>
          </a:lnRef>
          <a:fillRef idx="0">
            <a:schemeClr val="accent1"/>
          </a:fillRef>
          <a:effectRef idx="0">
            <a:schemeClr val="accent1"/>
          </a:effectRef>
          <a:fontRef idx="minor">
            <a:schemeClr val="tx1"/>
          </a:fontRef>
        </p:style>
      </p:cxnSp>
      <p:sp>
        <p:nvSpPr>
          <p:cNvPr id="66" name="テキスト ボックス 65"/>
          <p:cNvSpPr txBox="1"/>
          <p:nvPr/>
        </p:nvSpPr>
        <p:spPr>
          <a:xfrm>
            <a:off x="0" y="14195012"/>
            <a:ext cx="6505575" cy="830997"/>
          </a:xfrm>
          <a:prstGeom prst="rect">
            <a:avLst/>
          </a:prstGeom>
          <a:noFill/>
        </p:spPr>
        <p:txBody>
          <a:bodyPr wrap="square" rtlCol="0">
            <a:spAutoFit/>
          </a:bodyPr>
          <a:lstStyle/>
          <a:p>
            <a:r>
              <a:rPr kumimoji="1" lang="ja-JP" altLang="en-US" sz="800" dirty="0"/>
              <a:t>　</a:t>
            </a:r>
            <a:r>
              <a:rPr kumimoji="1" lang="en-US" altLang="ja-JP" sz="800" dirty="0"/>
              <a:t>17</a:t>
            </a:r>
            <a:r>
              <a:rPr kumimoji="1" lang="ja-JP" altLang="en-US" sz="800" dirty="0"/>
              <a:t>年前、私達がお届けする</a:t>
            </a:r>
            <a:r>
              <a:rPr kumimoji="1" lang="en-US" altLang="ja-JP" sz="800" dirty="0"/>
              <a:t>I P</a:t>
            </a:r>
            <a:r>
              <a:rPr kumimoji="1" lang="ja-JP" altLang="en-US" sz="800" dirty="0"/>
              <a:t>ビデオセキュリティー・ソリューションはカナダ・モントリオールにある</a:t>
            </a:r>
            <a:r>
              <a:rPr kumimoji="1" lang="en-US" altLang="ja-JP" sz="800" dirty="0"/>
              <a:t>Genetec </a:t>
            </a:r>
            <a:r>
              <a:rPr kumimoji="1" lang="ja-JP" altLang="en-US" sz="800" dirty="0"/>
              <a:t>ジェネティック社の製品です。私はこの会社のプロダクトに触れた一瞬に将来が網膜に浮かび上がりました。品質、信頼性、ユーザ指向に関して身震いする一種のフィーリングを感じ取ったのです。並んで技術の世界における可能性の限界を追求することに対する、欲望をかきたてられたのです。</a:t>
            </a:r>
          </a:p>
          <a:p>
            <a:r>
              <a:rPr kumimoji="1" lang="ja-JP" altLang="en-US" sz="800" dirty="0"/>
              <a:t>　安全を構成するデバイスとしてカメラは重要です。しかし、録画するだけでは事後検証の為だけの考えであり、抑止力は提供出</a:t>
            </a:r>
          </a:p>
          <a:p>
            <a:r>
              <a:rPr kumimoji="1" lang="ja-JP" altLang="en-US" sz="800" dirty="0"/>
              <a:t>来ますが、真の安全提供にはなりえません。セキュリティーは予見、予知力こそが重要だと私たちは考えています。これは一分一秒を争</a:t>
            </a:r>
          </a:p>
          <a:p>
            <a:r>
              <a:rPr kumimoji="1" lang="ja-JP" altLang="en-US" sz="800" dirty="0"/>
              <a:t>うものです。　</a:t>
            </a:r>
            <a:r>
              <a:rPr kumimoji="1" lang="en-US" altLang="ja-JP" sz="800" dirty="0"/>
              <a:t>Genetec</a:t>
            </a:r>
            <a:r>
              <a:rPr kumimoji="1" lang="ja-JP" altLang="en-US" sz="800" dirty="0"/>
              <a:t>社の製品はこれらの要件を高度に満たすテクノロジーを高い信頼性で提供しています</a:t>
            </a:r>
          </a:p>
        </p:txBody>
      </p:sp>
      <p:sp>
        <p:nvSpPr>
          <p:cNvPr id="63" name="正方形/長方形 62"/>
          <p:cNvSpPr/>
          <p:nvPr/>
        </p:nvSpPr>
        <p:spPr>
          <a:xfrm>
            <a:off x="758932" y="6452793"/>
            <a:ext cx="3970641" cy="703425"/>
          </a:xfrm>
          <a:prstGeom prst="rect">
            <a:avLst/>
          </a:prstGeom>
          <a:solidFill>
            <a:schemeClr val="bg1">
              <a:alpha val="4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テキスト ボックス 19"/>
          <p:cNvSpPr txBox="1"/>
          <p:nvPr/>
        </p:nvSpPr>
        <p:spPr>
          <a:xfrm>
            <a:off x="-55164" y="6444150"/>
            <a:ext cx="5561203" cy="707886"/>
          </a:xfrm>
          <a:prstGeom prst="rect">
            <a:avLst/>
          </a:prstGeom>
          <a:noFill/>
        </p:spPr>
        <p:txBody>
          <a:bodyPr wrap="square" rtlCol="0">
            <a:spAutoFit/>
          </a:bodyPr>
          <a:lstStyle/>
          <a:p>
            <a:pPr algn="ctr"/>
            <a:r>
              <a:rPr kumimoji="1" lang="en-US" altLang="ja-JP" sz="2400" b="1" dirty="0">
                <a:latin typeface="Arial Black" panose="020B0A04020102020204" pitchFamily="34" charset="0"/>
              </a:rPr>
              <a:t>VMS(GSC)</a:t>
            </a:r>
            <a:r>
              <a:rPr kumimoji="1" lang="en-US" altLang="ja-JP" b="1" dirty="0">
                <a:latin typeface="Arial Black" panose="020B0A04020102020204" pitchFamily="34" charset="0"/>
              </a:rPr>
              <a:t> </a:t>
            </a:r>
            <a:r>
              <a:rPr kumimoji="1" lang="en-US" altLang="ja-JP" sz="2400" dirty="0">
                <a:solidFill>
                  <a:srgbClr val="FF0000"/>
                </a:solidFill>
                <a:latin typeface="Arial Black" panose="020B0A04020102020204" pitchFamily="34" charset="0"/>
              </a:rPr>
              <a:t>vs</a:t>
            </a:r>
            <a:r>
              <a:rPr kumimoji="1" lang="en-US" altLang="ja-JP" dirty="0">
                <a:latin typeface="Arial Black" panose="020B0A04020102020204" pitchFamily="34" charset="0"/>
              </a:rPr>
              <a:t> </a:t>
            </a:r>
            <a:r>
              <a:rPr kumimoji="1" lang="ja-JP" altLang="en-US" sz="1050" b="1" dirty="0">
                <a:latin typeface="Arial Black" panose="020B0A04020102020204" pitchFamily="34" charset="0"/>
              </a:rPr>
              <a:t>組込</a:t>
            </a:r>
            <a:r>
              <a:rPr kumimoji="1" lang="en-US" altLang="ja-JP" sz="1050" dirty="0">
                <a:latin typeface="Arial Black" panose="020B0A04020102020204" pitchFamily="34" charset="0"/>
              </a:rPr>
              <a:t>Linux </a:t>
            </a:r>
            <a:r>
              <a:rPr kumimoji="1" lang="en-US" altLang="ja-JP" sz="2400" dirty="0">
                <a:latin typeface="Arial Black" panose="020B0A04020102020204" pitchFamily="34" charset="0"/>
              </a:rPr>
              <a:t>NVR</a:t>
            </a:r>
            <a:r>
              <a:rPr kumimoji="1" lang="ja-JP" altLang="en-US" sz="2400" dirty="0">
                <a:latin typeface="Arial Black" panose="020B0A04020102020204" pitchFamily="34" charset="0"/>
              </a:rPr>
              <a:t>　</a:t>
            </a:r>
            <a:endParaRPr kumimoji="1" lang="en-US" altLang="ja-JP" sz="2400" dirty="0">
              <a:latin typeface="Arial Black" panose="020B0A04020102020204" pitchFamily="34" charset="0"/>
            </a:endParaRPr>
          </a:p>
          <a:p>
            <a:pPr algn="ctr"/>
            <a:r>
              <a:rPr kumimoji="1" lang="ja-JP" altLang="en-US" sz="1600" b="1" dirty="0">
                <a:solidFill>
                  <a:srgbClr val="7030A0"/>
                </a:solidFill>
                <a:latin typeface="Arial Black" panose="020B0A04020102020204" pitchFamily="34" charset="0"/>
              </a:rPr>
              <a:t>答えは </a:t>
            </a:r>
            <a:endParaRPr kumimoji="1" lang="en-US" altLang="ja-JP" sz="1600" b="1" dirty="0">
              <a:solidFill>
                <a:srgbClr val="7030A0"/>
              </a:solidFill>
              <a:latin typeface="Arial Black" panose="020B0A04020102020204" pitchFamily="34" charset="0"/>
            </a:endParaRPr>
          </a:p>
        </p:txBody>
      </p:sp>
      <p:grpSp>
        <p:nvGrpSpPr>
          <p:cNvPr id="6" name="グループ化 5"/>
          <p:cNvGrpSpPr/>
          <p:nvPr/>
        </p:nvGrpSpPr>
        <p:grpSpPr>
          <a:xfrm>
            <a:off x="7063618" y="9196899"/>
            <a:ext cx="2958622" cy="2747127"/>
            <a:chOff x="8199264" y="11683534"/>
            <a:chExt cx="2958622" cy="2747127"/>
          </a:xfrm>
        </p:grpSpPr>
        <p:pic>
          <p:nvPicPr>
            <p:cNvPr id="2" name="Picture 2" descr="https://previews.123rf.com/images/nanami7/nanami71601/nanami7160100089/50246274-Laptop-woman-Stock-Photo.jp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8199264" y="11683534"/>
              <a:ext cx="2958622" cy="2747127"/>
            </a:xfrm>
            <a:prstGeom prst="rect">
              <a:avLst/>
            </a:prstGeom>
            <a:noFill/>
            <a:extLst>
              <a:ext uri="{909E8E84-426E-40DD-AFC4-6F175D3DCCD1}">
                <a14:hiddenFill xmlns:a14="http://schemas.microsoft.com/office/drawing/2010/main">
                  <a:solidFill>
                    <a:srgbClr val="FFFFFF"/>
                  </a:solidFill>
                </a14:hiddenFill>
              </a:ext>
            </a:extLst>
          </p:spPr>
        </p:pic>
        <p:pic>
          <p:nvPicPr>
            <p:cNvPr id="70" name="図 69"/>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8806806" y="12308393"/>
              <a:ext cx="1743034" cy="946413"/>
            </a:xfrm>
            <a:prstGeom prst="rect">
              <a:avLst/>
            </a:prstGeom>
          </p:spPr>
        </p:pic>
      </p:grpSp>
      <p:sp>
        <p:nvSpPr>
          <p:cNvPr id="68" name="テキスト ボックス 67"/>
          <p:cNvSpPr txBox="1"/>
          <p:nvPr/>
        </p:nvSpPr>
        <p:spPr>
          <a:xfrm>
            <a:off x="7103242" y="8259735"/>
            <a:ext cx="5095659" cy="1107996"/>
          </a:xfrm>
          <a:prstGeom prst="rect">
            <a:avLst/>
          </a:prstGeom>
          <a:noFill/>
        </p:spPr>
        <p:txBody>
          <a:bodyPr wrap="square" rtlCol="0">
            <a:spAutoFit/>
          </a:bodyPr>
          <a:lstStyle/>
          <a:p>
            <a:r>
              <a:rPr kumimoji="1" lang="ja-JP" altLang="en-US" sz="900" b="1" dirty="0">
                <a:solidFill>
                  <a:schemeClr val="tx1">
                    <a:lumMod val="50000"/>
                    <a:lumOff val="50000"/>
                  </a:schemeClr>
                </a:solidFill>
              </a:rPr>
              <a:t>マイクロ</a:t>
            </a:r>
            <a:r>
              <a:rPr kumimoji="1" lang="en-US" altLang="ja-JP" sz="900" b="1" dirty="0">
                <a:solidFill>
                  <a:schemeClr val="tx1">
                    <a:lumMod val="50000"/>
                    <a:lumOff val="50000"/>
                  </a:schemeClr>
                </a:solidFill>
              </a:rPr>
              <a:t>PC/1U</a:t>
            </a:r>
            <a:r>
              <a:rPr kumimoji="1" lang="ja-JP" altLang="en-US" sz="900" b="1" dirty="0">
                <a:solidFill>
                  <a:schemeClr val="tx1">
                    <a:lumMod val="50000"/>
                    <a:lumOff val="50000"/>
                  </a:schemeClr>
                </a:solidFill>
              </a:rPr>
              <a:t>サイズホットスワップからウルトラハイエンドまで</a:t>
            </a:r>
            <a:r>
              <a:rPr kumimoji="1" lang="en-US" altLang="ja-JP" sz="900" b="1" dirty="0">
                <a:solidFill>
                  <a:schemeClr val="tx1">
                    <a:lumMod val="50000"/>
                    <a:lumOff val="50000"/>
                  </a:schemeClr>
                </a:solidFill>
              </a:rPr>
              <a:t>17</a:t>
            </a:r>
            <a:r>
              <a:rPr kumimoji="1" lang="ja-JP" altLang="en-US" sz="900" b="1" dirty="0">
                <a:solidFill>
                  <a:schemeClr val="tx1">
                    <a:lumMod val="50000"/>
                    <a:lumOff val="50000"/>
                  </a:schemeClr>
                </a:solidFill>
              </a:rPr>
              <a:t>モデルを用意。</a:t>
            </a:r>
            <a:r>
              <a:rPr kumimoji="1" lang="ja-JP" altLang="en-US" sz="900" dirty="0">
                <a:solidFill>
                  <a:schemeClr val="tx1">
                    <a:lumMod val="50000"/>
                    <a:lumOff val="50000"/>
                  </a:schemeClr>
                </a:solidFill>
              </a:rPr>
              <a:t>		</a:t>
            </a:r>
            <a:r>
              <a:rPr kumimoji="1" lang="en-US" altLang="ja-JP" sz="900" dirty="0">
                <a:solidFill>
                  <a:schemeClr val="tx1">
                    <a:lumMod val="50000"/>
                    <a:lumOff val="50000"/>
                  </a:schemeClr>
                </a:solidFill>
              </a:rPr>
              <a:t>×</a:t>
            </a:r>
            <a:endParaRPr kumimoji="1" lang="ja-JP" altLang="en-US" sz="900" dirty="0">
              <a:solidFill>
                <a:schemeClr val="tx1">
                  <a:lumMod val="50000"/>
                  <a:lumOff val="50000"/>
                </a:schemeClr>
              </a:solidFill>
            </a:endParaRPr>
          </a:p>
          <a:p>
            <a:r>
              <a:rPr kumimoji="1" lang="ja-JP" altLang="en-US" sz="900" dirty="0">
                <a:solidFill>
                  <a:schemeClr val="tx1">
                    <a:lumMod val="50000"/>
                    <a:lumOff val="50000"/>
                  </a:schemeClr>
                </a:solidFill>
              </a:rPr>
              <a:t>アプライアンスはワンストップソリューションで</a:t>
            </a:r>
            <a:r>
              <a:rPr kumimoji="1" lang="en-US" altLang="ja-JP" sz="900" dirty="0">
                <a:solidFill>
                  <a:schemeClr val="tx1">
                    <a:lumMod val="50000"/>
                    <a:lumOff val="50000"/>
                  </a:schemeClr>
                </a:solidFill>
              </a:rPr>
              <a:t>Hidden costs</a:t>
            </a:r>
            <a:r>
              <a:rPr kumimoji="1" lang="ja-JP" altLang="en-US" sz="900" dirty="0">
                <a:solidFill>
                  <a:schemeClr val="tx1">
                    <a:lumMod val="50000"/>
                    <a:lumOff val="50000"/>
                  </a:schemeClr>
                </a:solidFill>
              </a:rPr>
              <a:t>を徹底して抑制します。</a:t>
            </a:r>
          </a:p>
          <a:p>
            <a:r>
              <a:rPr kumimoji="1" lang="ja-JP" altLang="en-US" sz="900" dirty="0">
                <a:solidFill>
                  <a:schemeClr val="tx1">
                    <a:lumMod val="50000"/>
                    <a:lumOff val="50000"/>
                  </a:schemeClr>
                </a:solidFill>
              </a:rPr>
              <a:t>　メジャーメーカーのサーバーで障害発生、修理完了で終わりでしょうか</a:t>
            </a:r>
            <a:r>
              <a:rPr kumimoji="1" lang="en-US" altLang="ja-JP" sz="900" dirty="0">
                <a:solidFill>
                  <a:schemeClr val="tx1">
                    <a:lumMod val="50000"/>
                    <a:lumOff val="50000"/>
                  </a:schemeClr>
                </a:solidFill>
              </a:rPr>
              <a:t>?</a:t>
            </a:r>
          </a:p>
          <a:p>
            <a:r>
              <a:rPr kumimoji="1" lang="ja-JP" altLang="en-US" sz="900" dirty="0">
                <a:solidFill>
                  <a:schemeClr val="tx1">
                    <a:lumMod val="50000"/>
                    <a:lumOff val="50000"/>
                  </a:schemeClr>
                </a:solidFill>
              </a:rPr>
              <a:t>　ソリューションソフトウェアの復旧は誰が</a:t>
            </a:r>
            <a:r>
              <a:rPr kumimoji="1" lang="en-US" altLang="ja-JP" sz="900" dirty="0">
                <a:solidFill>
                  <a:schemeClr val="tx1">
                    <a:lumMod val="50000"/>
                    <a:lumOff val="50000"/>
                  </a:schemeClr>
                </a:solidFill>
              </a:rPr>
              <a:t>? </a:t>
            </a:r>
            <a:r>
              <a:rPr kumimoji="1" lang="ja-JP" altLang="en-US" sz="900" dirty="0">
                <a:solidFill>
                  <a:schemeClr val="tx1">
                    <a:lumMod val="50000"/>
                    <a:lumOff val="50000"/>
                  </a:schemeClr>
                </a:solidFill>
              </a:rPr>
              <a:t>　</a:t>
            </a:r>
            <a:r>
              <a:rPr kumimoji="1" lang="en-US" altLang="ja-JP" sz="900" dirty="0">
                <a:solidFill>
                  <a:schemeClr val="tx1">
                    <a:lumMod val="50000"/>
                    <a:lumOff val="50000"/>
                  </a:schemeClr>
                </a:solidFill>
              </a:rPr>
              <a:t>Windows</a:t>
            </a:r>
            <a:r>
              <a:rPr kumimoji="1" lang="ja-JP" altLang="en-US" sz="900" dirty="0">
                <a:solidFill>
                  <a:schemeClr val="tx1">
                    <a:lumMod val="50000"/>
                    <a:lumOff val="50000"/>
                  </a:schemeClr>
                </a:solidFill>
              </a:rPr>
              <a:t>のアップデートは</a:t>
            </a:r>
            <a:r>
              <a:rPr kumimoji="1" lang="en-US" altLang="ja-JP" sz="900" dirty="0">
                <a:solidFill>
                  <a:schemeClr val="tx1">
                    <a:lumMod val="50000"/>
                    <a:lumOff val="50000"/>
                  </a:schemeClr>
                </a:solidFill>
              </a:rPr>
              <a:t>?</a:t>
            </a:r>
            <a:r>
              <a:rPr kumimoji="1" lang="ja-JP" altLang="en-US" sz="900" dirty="0">
                <a:solidFill>
                  <a:schemeClr val="tx1">
                    <a:lumMod val="50000"/>
                    <a:lumOff val="50000"/>
                  </a:schemeClr>
                </a:solidFill>
              </a:rPr>
              <a:t>　ソフトウェアのアップデートは</a:t>
            </a:r>
            <a:r>
              <a:rPr kumimoji="1" lang="en-US" altLang="ja-JP" sz="900" dirty="0">
                <a:solidFill>
                  <a:schemeClr val="tx1">
                    <a:lumMod val="50000"/>
                    <a:lumOff val="50000"/>
                  </a:schemeClr>
                </a:solidFill>
              </a:rPr>
              <a:t>?</a:t>
            </a:r>
            <a:r>
              <a:rPr kumimoji="1" lang="ja-JP" altLang="en-US" sz="900" dirty="0">
                <a:solidFill>
                  <a:schemeClr val="tx1">
                    <a:lumMod val="50000"/>
                    <a:lumOff val="50000"/>
                  </a:schemeClr>
                </a:solidFill>
              </a:rPr>
              <a:t>　障害の切り分けは</a:t>
            </a:r>
            <a:r>
              <a:rPr kumimoji="1" lang="en-US" altLang="ja-JP" sz="900" dirty="0">
                <a:solidFill>
                  <a:schemeClr val="tx1">
                    <a:lumMod val="50000"/>
                    <a:lumOff val="50000"/>
                  </a:schemeClr>
                </a:solidFill>
              </a:rPr>
              <a:t>?</a:t>
            </a:r>
            <a:r>
              <a:rPr kumimoji="1" lang="ja-JP" altLang="en-US" sz="900" dirty="0">
                <a:solidFill>
                  <a:schemeClr val="tx1">
                    <a:lumMod val="50000"/>
                    <a:lumOff val="50000"/>
                  </a:schemeClr>
                </a:solidFill>
              </a:rPr>
              <a:t>　</a:t>
            </a:r>
            <a:r>
              <a:rPr kumimoji="1" lang="ja-JP" altLang="en-US" sz="900" b="1" dirty="0">
                <a:solidFill>
                  <a:schemeClr val="tx1">
                    <a:lumMod val="50000"/>
                    <a:lumOff val="50000"/>
                  </a:schemeClr>
                </a:solidFill>
              </a:rPr>
              <a:t>ジャバテルなら全てワンストップ</a:t>
            </a:r>
          </a:p>
          <a:p>
            <a:r>
              <a:rPr kumimoji="1" lang="en-US" altLang="ja-JP" sz="900" b="1" dirty="0">
                <a:solidFill>
                  <a:schemeClr val="tx1">
                    <a:lumMod val="50000"/>
                    <a:lumOff val="50000"/>
                  </a:schemeClr>
                </a:solidFill>
              </a:rPr>
              <a:t>3</a:t>
            </a:r>
            <a:r>
              <a:rPr kumimoji="1" lang="ja-JP" altLang="en-US" sz="900" b="1" dirty="0">
                <a:solidFill>
                  <a:schemeClr val="tx1">
                    <a:lumMod val="50000"/>
                    <a:lumOff val="50000"/>
                  </a:schemeClr>
                </a:solidFill>
              </a:rPr>
              <a:t>年間オンサイト保証でランニングコストを抑制　諸条件は詳細は　</a:t>
            </a:r>
            <a:r>
              <a:rPr kumimoji="1" lang="en-US" altLang="ja-JP" sz="1200" b="1" dirty="0">
                <a:solidFill>
                  <a:srgbClr val="0070C0"/>
                </a:solidFill>
              </a:rPr>
              <a:t>https//nvr.jp/wr/</a:t>
            </a:r>
            <a:endParaRPr kumimoji="1" lang="ja-JP" altLang="en-US" sz="900" dirty="0">
              <a:solidFill>
                <a:srgbClr val="0070C0"/>
              </a:solidFill>
            </a:endParaRPr>
          </a:p>
        </p:txBody>
      </p:sp>
      <p:sp>
        <p:nvSpPr>
          <p:cNvPr id="69" name="テキスト ボックス 68"/>
          <p:cNvSpPr txBox="1"/>
          <p:nvPr/>
        </p:nvSpPr>
        <p:spPr>
          <a:xfrm>
            <a:off x="7154318" y="11664607"/>
            <a:ext cx="2521310" cy="2608406"/>
          </a:xfrm>
          <a:prstGeom prst="rect">
            <a:avLst/>
          </a:prstGeom>
          <a:noFill/>
        </p:spPr>
        <p:txBody>
          <a:bodyPr wrap="square" rtlCol="0">
            <a:spAutoFit/>
          </a:bodyPr>
          <a:lstStyle/>
          <a:p>
            <a:r>
              <a:rPr kumimoji="1" lang="ja-JP" altLang="en-US" sz="1050" b="1" dirty="0">
                <a:solidFill>
                  <a:schemeClr val="tx1">
                    <a:lumMod val="50000"/>
                    <a:lumOff val="50000"/>
                  </a:schemeClr>
                </a:solidFill>
              </a:rPr>
              <a:t>ノート </a:t>
            </a:r>
            <a:r>
              <a:rPr kumimoji="1" lang="en-US" altLang="ja-JP" sz="1050" b="1" dirty="0">
                <a:solidFill>
                  <a:schemeClr val="tx1">
                    <a:lumMod val="50000"/>
                    <a:lumOff val="50000"/>
                  </a:schemeClr>
                </a:solidFill>
              </a:rPr>
              <a:t>de</a:t>
            </a:r>
            <a:r>
              <a:rPr kumimoji="1" lang="ja-JP" altLang="en-US" sz="1050" b="1" dirty="0">
                <a:solidFill>
                  <a:schemeClr val="tx1">
                    <a:lumMod val="50000"/>
                    <a:lumOff val="50000"/>
                  </a:schemeClr>
                </a:solidFill>
              </a:rPr>
              <a:t> 始まる　ハイエンド</a:t>
            </a:r>
            <a:endParaRPr kumimoji="1" lang="ja-JP" altLang="en-US" sz="900" dirty="0">
              <a:solidFill>
                <a:schemeClr val="tx1">
                  <a:lumMod val="50000"/>
                  <a:lumOff val="50000"/>
                </a:schemeClr>
              </a:solidFill>
            </a:endParaRPr>
          </a:p>
          <a:p>
            <a:r>
              <a:rPr kumimoji="1" lang="en-US" altLang="ja-JP" sz="900" dirty="0">
                <a:solidFill>
                  <a:schemeClr val="tx1">
                    <a:lumMod val="50000"/>
                    <a:lumOff val="50000"/>
                  </a:schemeClr>
                </a:solidFill>
              </a:rPr>
              <a:t>CPU Core i7 4C/8T</a:t>
            </a:r>
          </a:p>
          <a:p>
            <a:r>
              <a:rPr kumimoji="1" lang="en-US" altLang="ja-JP" sz="900" dirty="0">
                <a:solidFill>
                  <a:schemeClr val="tx1">
                    <a:lumMod val="50000"/>
                    <a:lumOff val="50000"/>
                  </a:schemeClr>
                </a:solidFill>
              </a:rPr>
              <a:t>GPU GTX-1050 / 1050 TI / 1060 / 1070 / 1080</a:t>
            </a:r>
          </a:p>
          <a:p>
            <a:r>
              <a:rPr kumimoji="1" lang="en-US" altLang="ja-JP" sz="900" dirty="0">
                <a:solidFill>
                  <a:schemeClr val="tx1">
                    <a:lumMod val="50000"/>
                    <a:lumOff val="50000"/>
                  </a:schemeClr>
                </a:solidFill>
              </a:rPr>
              <a:t>MEMORY DDR4</a:t>
            </a:r>
            <a:r>
              <a:rPr kumimoji="1" lang="ja-JP" altLang="en-US" sz="900" dirty="0">
                <a:solidFill>
                  <a:schemeClr val="tx1">
                    <a:lumMod val="50000"/>
                    <a:lumOff val="50000"/>
                  </a:schemeClr>
                </a:solidFill>
              </a:rPr>
              <a:t> </a:t>
            </a:r>
            <a:r>
              <a:rPr kumimoji="1" lang="en-US" altLang="ja-JP" sz="900" dirty="0">
                <a:solidFill>
                  <a:schemeClr val="tx1">
                    <a:lumMod val="50000"/>
                    <a:lumOff val="50000"/>
                  </a:schemeClr>
                </a:solidFill>
              </a:rPr>
              <a:t>16GB </a:t>
            </a:r>
            <a:r>
              <a:rPr kumimoji="1" lang="ja-JP" altLang="en-US" sz="900" dirty="0">
                <a:solidFill>
                  <a:schemeClr val="tx1">
                    <a:lumMod val="50000"/>
                    <a:lumOff val="50000"/>
                  </a:schemeClr>
                </a:solidFill>
              </a:rPr>
              <a:t>以上</a:t>
            </a:r>
          </a:p>
          <a:p>
            <a:r>
              <a:rPr kumimoji="1" lang="en-US" altLang="ja-JP" sz="900" dirty="0">
                <a:solidFill>
                  <a:schemeClr val="tx1">
                    <a:lumMod val="50000"/>
                    <a:lumOff val="50000"/>
                  </a:schemeClr>
                </a:solidFill>
              </a:rPr>
              <a:t>Storage M.2 or SSD 120GB</a:t>
            </a:r>
            <a:r>
              <a:rPr kumimoji="1" lang="ja-JP" altLang="en-US" sz="900" dirty="0">
                <a:solidFill>
                  <a:schemeClr val="tx1">
                    <a:lumMod val="50000"/>
                    <a:lumOff val="50000"/>
                  </a:schemeClr>
                </a:solidFill>
              </a:rPr>
              <a:t>以上</a:t>
            </a:r>
          </a:p>
          <a:p>
            <a:endParaRPr kumimoji="1" lang="ja-JP" altLang="en-US" sz="900" dirty="0">
              <a:solidFill>
                <a:schemeClr val="tx1">
                  <a:lumMod val="50000"/>
                  <a:lumOff val="50000"/>
                </a:schemeClr>
              </a:solidFill>
            </a:endParaRPr>
          </a:p>
          <a:p>
            <a:r>
              <a:rPr kumimoji="1" lang="ja-JP" altLang="en-US" sz="900" dirty="0">
                <a:solidFill>
                  <a:schemeClr val="tx1">
                    <a:lumMod val="50000"/>
                    <a:lumOff val="50000"/>
                  </a:schemeClr>
                </a:solidFill>
              </a:rPr>
              <a:t>数年前の</a:t>
            </a:r>
            <a:r>
              <a:rPr kumimoji="1" lang="en-US" altLang="ja-JP" sz="900" dirty="0">
                <a:solidFill>
                  <a:schemeClr val="tx1">
                    <a:lumMod val="50000"/>
                    <a:lumOff val="50000"/>
                  </a:schemeClr>
                </a:solidFill>
              </a:rPr>
              <a:t>XEON</a:t>
            </a:r>
            <a:r>
              <a:rPr kumimoji="1" lang="ja-JP" altLang="en-US" sz="900" dirty="0">
                <a:solidFill>
                  <a:schemeClr val="tx1">
                    <a:lumMod val="50000"/>
                    <a:lumOff val="50000"/>
                  </a:schemeClr>
                </a:solidFill>
              </a:rPr>
              <a:t>ハイエンドワークステー</a:t>
            </a:r>
          </a:p>
          <a:p>
            <a:r>
              <a:rPr kumimoji="1" lang="ja-JP" altLang="en-US" sz="900" dirty="0">
                <a:solidFill>
                  <a:schemeClr val="tx1">
                    <a:lumMod val="50000"/>
                    <a:lumOff val="50000"/>
                  </a:schemeClr>
                </a:solidFill>
              </a:rPr>
              <a:t>ションと同等以上の</a:t>
            </a:r>
            <a:r>
              <a:rPr kumimoji="1" lang="en-US" altLang="ja-JP" sz="900" dirty="0">
                <a:solidFill>
                  <a:schemeClr val="tx1">
                    <a:lumMod val="50000"/>
                    <a:lumOff val="50000"/>
                  </a:schemeClr>
                </a:solidFill>
              </a:rPr>
              <a:t>CPU</a:t>
            </a:r>
            <a:r>
              <a:rPr kumimoji="1" lang="ja-JP" altLang="en-US" sz="900" dirty="0">
                <a:solidFill>
                  <a:schemeClr val="tx1">
                    <a:lumMod val="50000"/>
                    <a:lumOff val="50000"/>
                  </a:schemeClr>
                </a:solidFill>
              </a:rPr>
              <a:t>パワーとビデオ処理</a:t>
            </a:r>
          </a:p>
          <a:p>
            <a:r>
              <a:rPr kumimoji="1" lang="ja-JP" altLang="en-US" sz="900" dirty="0">
                <a:solidFill>
                  <a:schemeClr val="tx1">
                    <a:lumMod val="50000"/>
                    <a:lumOff val="50000"/>
                  </a:schemeClr>
                </a:solidFill>
              </a:rPr>
              <a:t>能力では</a:t>
            </a:r>
            <a:r>
              <a:rPr kumimoji="1" lang="en-US" altLang="ja-JP" sz="900" dirty="0">
                <a:solidFill>
                  <a:schemeClr val="tx1">
                    <a:lumMod val="50000"/>
                    <a:lumOff val="50000"/>
                  </a:schemeClr>
                </a:solidFill>
              </a:rPr>
              <a:t>800%</a:t>
            </a:r>
            <a:r>
              <a:rPr kumimoji="1" lang="ja-JP" altLang="en-US" sz="900" dirty="0">
                <a:solidFill>
                  <a:schemeClr val="tx1">
                    <a:lumMod val="50000"/>
                    <a:lumOff val="50000"/>
                  </a:schemeClr>
                </a:solidFill>
              </a:rPr>
              <a:t>以上と圧倒の性能向上が</a:t>
            </a:r>
          </a:p>
          <a:p>
            <a:r>
              <a:rPr kumimoji="1" lang="ja-JP" altLang="en-US" sz="900" dirty="0">
                <a:solidFill>
                  <a:schemeClr val="tx1">
                    <a:lumMod val="50000"/>
                    <a:lumOff val="50000"/>
                  </a:schemeClr>
                </a:solidFill>
              </a:rPr>
              <a:t>現在のハイエンドノート </a:t>
            </a:r>
            <a:r>
              <a:rPr kumimoji="1" lang="en-US" altLang="ja-JP" sz="900" dirty="0">
                <a:solidFill>
                  <a:schemeClr val="tx1">
                    <a:lumMod val="50000"/>
                    <a:lumOff val="50000"/>
                  </a:schemeClr>
                </a:solidFill>
              </a:rPr>
              <a:t>PC</a:t>
            </a:r>
            <a:endParaRPr kumimoji="1" lang="ja-JP" altLang="en-US" sz="900" dirty="0">
              <a:solidFill>
                <a:schemeClr val="tx1">
                  <a:lumMod val="50000"/>
                  <a:lumOff val="50000"/>
                </a:schemeClr>
              </a:solidFill>
            </a:endParaRPr>
          </a:p>
          <a:p>
            <a:endParaRPr kumimoji="1" lang="ja-JP" altLang="en-US" sz="900" dirty="0">
              <a:solidFill>
                <a:schemeClr val="tx1">
                  <a:lumMod val="50000"/>
                  <a:lumOff val="50000"/>
                </a:schemeClr>
              </a:solidFill>
            </a:endParaRPr>
          </a:p>
          <a:p>
            <a:r>
              <a:rPr kumimoji="1" lang="ja-JP" altLang="en-US" sz="900" dirty="0">
                <a:solidFill>
                  <a:schemeClr val="tx1">
                    <a:lumMod val="50000"/>
                    <a:lumOff val="50000"/>
                  </a:schemeClr>
                </a:solidFill>
              </a:rPr>
              <a:t>ハイエンドノート </a:t>
            </a:r>
            <a:r>
              <a:rPr kumimoji="1" lang="en-US" altLang="ja-JP" sz="900" dirty="0">
                <a:solidFill>
                  <a:schemeClr val="tx1">
                    <a:lumMod val="50000"/>
                    <a:lumOff val="50000"/>
                  </a:schemeClr>
                </a:solidFill>
              </a:rPr>
              <a:t>PC</a:t>
            </a:r>
            <a:r>
              <a:rPr kumimoji="1" lang="ja-JP" altLang="en-US" sz="900" dirty="0">
                <a:solidFill>
                  <a:schemeClr val="tx1">
                    <a:lumMod val="50000"/>
                    <a:lumOff val="50000"/>
                  </a:schemeClr>
                </a:solidFill>
              </a:rPr>
              <a:t>クラスならクライアント</a:t>
            </a:r>
            <a:endParaRPr kumimoji="1" lang="en-US" altLang="ja-JP" sz="900" dirty="0">
              <a:solidFill>
                <a:schemeClr val="tx1">
                  <a:lumMod val="50000"/>
                  <a:lumOff val="50000"/>
                </a:schemeClr>
              </a:solidFill>
            </a:endParaRPr>
          </a:p>
          <a:p>
            <a:r>
              <a:rPr kumimoji="1" lang="ja-JP" altLang="en-US" sz="900" dirty="0">
                <a:solidFill>
                  <a:schemeClr val="tx1">
                    <a:lumMod val="50000"/>
                    <a:lumOff val="50000"/>
                  </a:schemeClr>
                </a:solidFill>
              </a:rPr>
              <a:t>兼サーバとして構築してもフル</a:t>
            </a:r>
            <a:r>
              <a:rPr kumimoji="1" lang="en-US" altLang="ja-JP" sz="900" b="1" dirty="0">
                <a:solidFill>
                  <a:srgbClr val="0070C0"/>
                </a:solidFill>
              </a:rPr>
              <a:t>HD 64</a:t>
            </a:r>
            <a:r>
              <a:rPr kumimoji="1" lang="ja-JP" altLang="en-US" sz="900" b="1" dirty="0">
                <a:solidFill>
                  <a:srgbClr val="0070C0"/>
                </a:solidFill>
              </a:rPr>
              <a:t>カメラ</a:t>
            </a:r>
            <a:endParaRPr kumimoji="1" lang="en-US" altLang="ja-JP" sz="900" b="1" dirty="0">
              <a:solidFill>
                <a:srgbClr val="0070C0"/>
              </a:solidFill>
            </a:endParaRPr>
          </a:p>
          <a:p>
            <a:r>
              <a:rPr kumimoji="1" lang="ja-JP" altLang="en-US" sz="900" b="1" dirty="0">
                <a:solidFill>
                  <a:srgbClr val="0070C0"/>
                </a:solidFill>
              </a:rPr>
              <a:t>程度まで対応可能。</a:t>
            </a:r>
          </a:p>
          <a:p>
            <a:endParaRPr kumimoji="1" lang="ja-JP" altLang="en-US" sz="900" dirty="0">
              <a:solidFill>
                <a:schemeClr val="tx1">
                  <a:lumMod val="50000"/>
                  <a:lumOff val="50000"/>
                </a:schemeClr>
              </a:solidFill>
            </a:endParaRPr>
          </a:p>
          <a:p>
            <a:r>
              <a:rPr kumimoji="1" lang="ja-JP" altLang="en-US" sz="900" dirty="0">
                <a:solidFill>
                  <a:schemeClr val="tx1">
                    <a:lumMod val="50000"/>
                    <a:lumOff val="50000"/>
                  </a:schemeClr>
                </a:solidFill>
              </a:rPr>
              <a:t>システムのコアである</a:t>
            </a:r>
            <a:r>
              <a:rPr kumimoji="1" lang="en-US" altLang="ja-JP" sz="900" dirty="0">
                <a:solidFill>
                  <a:schemeClr val="tx1">
                    <a:lumMod val="50000"/>
                    <a:lumOff val="50000"/>
                  </a:schemeClr>
                </a:solidFill>
              </a:rPr>
              <a:t>DB(</a:t>
            </a:r>
            <a:r>
              <a:rPr kumimoji="1" lang="ja-JP" altLang="en-US" sz="900" dirty="0">
                <a:solidFill>
                  <a:schemeClr val="tx1">
                    <a:lumMod val="50000"/>
                    <a:lumOff val="50000"/>
                  </a:schemeClr>
                </a:solidFill>
              </a:rPr>
              <a:t>データベース</a:t>
            </a:r>
            <a:r>
              <a:rPr kumimoji="1" lang="en-US" altLang="ja-JP" sz="900" dirty="0">
                <a:solidFill>
                  <a:schemeClr val="tx1">
                    <a:lumMod val="50000"/>
                    <a:lumOff val="50000"/>
                  </a:schemeClr>
                </a:solidFill>
              </a:rPr>
              <a:t>)</a:t>
            </a:r>
            <a:r>
              <a:rPr kumimoji="1" lang="ja-JP" altLang="en-US" sz="900" dirty="0">
                <a:solidFill>
                  <a:schemeClr val="tx1">
                    <a:lumMod val="50000"/>
                    <a:lumOff val="50000"/>
                  </a:schemeClr>
                </a:solidFill>
              </a:rPr>
              <a:t>は</a:t>
            </a:r>
            <a:r>
              <a:rPr kumimoji="1" lang="en-US" altLang="ja-JP" sz="900" dirty="0">
                <a:solidFill>
                  <a:schemeClr val="tx1">
                    <a:lumMod val="50000"/>
                    <a:lumOff val="50000"/>
                  </a:schemeClr>
                </a:solidFill>
              </a:rPr>
              <a:t>M.2 or SSD</a:t>
            </a:r>
            <a:r>
              <a:rPr kumimoji="1" lang="ja-JP" altLang="en-US" sz="900" dirty="0">
                <a:solidFill>
                  <a:schemeClr val="tx1">
                    <a:lumMod val="50000"/>
                    <a:lumOff val="50000"/>
                  </a:schemeClr>
                </a:solidFill>
              </a:rPr>
              <a:t>で作動させ、録画ストレージ</a:t>
            </a:r>
            <a:r>
              <a:rPr kumimoji="1" lang="en-US" altLang="ja-JP" sz="900" dirty="0">
                <a:solidFill>
                  <a:schemeClr val="tx1">
                    <a:lumMod val="50000"/>
                    <a:lumOff val="50000"/>
                  </a:schemeClr>
                </a:solidFill>
              </a:rPr>
              <a:t>NAS</a:t>
            </a:r>
            <a:r>
              <a:rPr kumimoji="1" lang="ja-JP" altLang="en-US" sz="900" dirty="0">
                <a:solidFill>
                  <a:schemeClr val="tx1">
                    <a:lumMod val="50000"/>
                    <a:lumOff val="50000"/>
                  </a:schemeClr>
                </a:solidFill>
              </a:rPr>
              <a:t>の活用で圧倒のスケーラビリティ</a:t>
            </a:r>
          </a:p>
        </p:txBody>
      </p:sp>
      <p:pic>
        <p:nvPicPr>
          <p:cNvPr id="12" name="図 11"/>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7143685" y="5888297"/>
            <a:ext cx="5026949" cy="2354229"/>
          </a:xfrm>
          <a:prstGeom prst="rect">
            <a:avLst/>
          </a:prstGeom>
        </p:spPr>
      </p:pic>
      <p:pic>
        <p:nvPicPr>
          <p:cNvPr id="67" name="図 6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5400000">
            <a:off x="11810938" y="7814590"/>
            <a:ext cx="548908" cy="149218"/>
          </a:xfrm>
          <a:prstGeom prst="rect">
            <a:avLst/>
          </a:prstGeom>
        </p:spPr>
      </p:pic>
      <p:sp>
        <p:nvSpPr>
          <p:cNvPr id="73" name="テキスト ボックス 72"/>
          <p:cNvSpPr txBox="1"/>
          <p:nvPr/>
        </p:nvSpPr>
        <p:spPr>
          <a:xfrm>
            <a:off x="7507154" y="6458466"/>
            <a:ext cx="2345596" cy="1692771"/>
          </a:xfrm>
          <a:prstGeom prst="rect">
            <a:avLst/>
          </a:prstGeom>
          <a:solidFill>
            <a:schemeClr val="tx1">
              <a:alpha val="24000"/>
            </a:schemeClr>
          </a:solidFill>
        </p:spPr>
        <p:txBody>
          <a:bodyPr wrap="square" rtlCol="0">
            <a:spAutoFit/>
          </a:bodyPr>
          <a:lstStyle/>
          <a:p>
            <a:pPr algn="ctr"/>
            <a:endParaRPr kumimoji="1" lang="en-US" altLang="ja-JP" dirty="0">
              <a:solidFill>
                <a:schemeClr val="bg1"/>
              </a:solidFill>
            </a:endParaRPr>
          </a:p>
          <a:p>
            <a:pPr algn="ctr"/>
            <a:endParaRPr kumimoji="1" lang="en-US" altLang="ja-JP" dirty="0">
              <a:solidFill>
                <a:schemeClr val="bg1"/>
              </a:solidFill>
            </a:endParaRPr>
          </a:p>
          <a:p>
            <a:pPr algn="ctr"/>
            <a:r>
              <a:rPr kumimoji="1" lang="ja-JP" altLang="en-US" sz="1400" dirty="0">
                <a:solidFill>
                  <a:schemeClr val="bg1"/>
                </a:solidFill>
              </a:rPr>
              <a:t>ハイエンドアプライアンス</a:t>
            </a:r>
            <a:endParaRPr kumimoji="1" lang="en-US" altLang="ja-JP" sz="1400" dirty="0">
              <a:solidFill>
                <a:schemeClr val="bg1"/>
              </a:solidFill>
            </a:endParaRPr>
          </a:p>
          <a:p>
            <a:pPr algn="ctr"/>
            <a:r>
              <a:rPr kumimoji="1" lang="en-US" altLang="ja-JP" dirty="0">
                <a:solidFill>
                  <a:schemeClr val="bg1"/>
                </a:solidFill>
              </a:rPr>
              <a:t>max 432TB</a:t>
            </a:r>
          </a:p>
          <a:p>
            <a:pPr algn="ctr"/>
            <a:r>
              <a:rPr kumimoji="1" lang="en-US" altLang="ja-JP" dirty="0">
                <a:solidFill>
                  <a:schemeClr val="bg1"/>
                </a:solidFill>
              </a:rPr>
              <a:t>max 700Mbps </a:t>
            </a:r>
          </a:p>
          <a:p>
            <a:pPr algn="ctr"/>
            <a:r>
              <a:rPr kumimoji="1" lang="en-US" altLang="ja-JP" dirty="0">
                <a:solidFill>
                  <a:schemeClr val="bg1"/>
                </a:solidFill>
              </a:rPr>
              <a:t>max 300</a:t>
            </a:r>
            <a:r>
              <a:rPr kumimoji="1" lang="ja-JP" altLang="en-US" dirty="0">
                <a:solidFill>
                  <a:schemeClr val="bg1"/>
                </a:solidFill>
              </a:rPr>
              <a:t>カメラ</a:t>
            </a:r>
            <a:r>
              <a:rPr kumimoji="1" lang="en-US" altLang="ja-JP" dirty="0">
                <a:solidFill>
                  <a:schemeClr val="bg1"/>
                </a:solidFill>
              </a:rPr>
              <a:t>/Sever</a:t>
            </a:r>
            <a:endParaRPr kumimoji="1" lang="ja-JP" altLang="en-US" dirty="0">
              <a:solidFill>
                <a:schemeClr val="bg1"/>
              </a:solidFill>
            </a:endParaRPr>
          </a:p>
        </p:txBody>
      </p:sp>
      <p:pic>
        <p:nvPicPr>
          <p:cNvPr id="75" name="図 7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709711" y="6533669"/>
            <a:ext cx="1850939" cy="503168"/>
          </a:xfrm>
          <a:prstGeom prst="rect">
            <a:avLst/>
          </a:prstGeom>
        </p:spPr>
      </p:pic>
      <p:sp>
        <p:nvSpPr>
          <p:cNvPr id="71" name="テキスト ボックス 70"/>
          <p:cNvSpPr txBox="1"/>
          <p:nvPr/>
        </p:nvSpPr>
        <p:spPr>
          <a:xfrm>
            <a:off x="9663790" y="11664607"/>
            <a:ext cx="2521310" cy="1223412"/>
          </a:xfrm>
          <a:prstGeom prst="rect">
            <a:avLst/>
          </a:prstGeom>
          <a:noFill/>
        </p:spPr>
        <p:txBody>
          <a:bodyPr wrap="square" rtlCol="0">
            <a:spAutoFit/>
          </a:bodyPr>
          <a:lstStyle/>
          <a:p>
            <a:r>
              <a:rPr kumimoji="1" lang="ja-JP" altLang="en-US" sz="1050" b="1" dirty="0">
                <a:solidFill>
                  <a:schemeClr val="tx1">
                    <a:lumMod val="50000"/>
                    <a:lumOff val="50000"/>
                  </a:schemeClr>
                </a:solidFill>
              </a:rPr>
              <a:t>ノート </a:t>
            </a:r>
            <a:r>
              <a:rPr kumimoji="1" lang="en-US" altLang="ja-JP" sz="1050" b="1" dirty="0">
                <a:solidFill>
                  <a:schemeClr val="tx1">
                    <a:lumMod val="50000"/>
                    <a:lumOff val="50000"/>
                  </a:schemeClr>
                </a:solidFill>
              </a:rPr>
              <a:t>de</a:t>
            </a:r>
            <a:r>
              <a:rPr kumimoji="1" lang="ja-JP" altLang="en-US" sz="1050" b="1" dirty="0">
                <a:solidFill>
                  <a:schemeClr val="tx1">
                    <a:lumMod val="50000"/>
                    <a:lumOff val="50000"/>
                  </a:schemeClr>
                </a:solidFill>
              </a:rPr>
              <a:t> 始まる　ミドルエンド</a:t>
            </a:r>
            <a:endParaRPr kumimoji="1" lang="ja-JP" altLang="en-US" sz="900" dirty="0">
              <a:solidFill>
                <a:schemeClr val="tx1">
                  <a:lumMod val="50000"/>
                  <a:lumOff val="50000"/>
                </a:schemeClr>
              </a:solidFill>
            </a:endParaRPr>
          </a:p>
          <a:p>
            <a:r>
              <a:rPr kumimoji="1" lang="en-US" altLang="ja-JP" sz="900" dirty="0">
                <a:solidFill>
                  <a:schemeClr val="tx1">
                    <a:lumMod val="50000"/>
                    <a:lumOff val="50000"/>
                  </a:schemeClr>
                </a:solidFill>
              </a:rPr>
              <a:t>CPU Core i5 4C</a:t>
            </a:r>
            <a:r>
              <a:rPr kumimoji="1" lang="ja-JP" altLang="en-US" sz="900" dirty="0">
                <a:solidFill>
                  <a:schemeClr val="tx1">
                    <a:lumMod val="50000"/>
                    <a:lumOff val="50000"/>
                  </a:schemeClr>
                </a:solidFill>
              </a:rPr>
              <a:t>　</a:t>
            </a:r>
            <a:r>
              <a:rPr kumimoji="1" lang="en-US" altLang="ja-JP" sz="900" dirty="0">
                <a:solidFill>
                  <a:schemeClr val="tx1">
                    <a:lumMod val="50000"/>
                    <a:lumOff val="50000"/>
                  </a:schemeClr>
                </a:solidFill>
              </a:rPr>
              <a:t>GPU intel graphics</a:t>
            </a:r>
          </a:p>
          <a:p>
            <a:r>
              <a:rPr kumimoji="1" lang="en-US" altLang="ja-JP" sz="900" dirty="0">
                <a:solidFill>
                  <a:schemeClr val="tx1">
                    <a:lumMod val="50000"/>
                    <a:lumOff val="50000"/>
                  </a:schemeClr>
                </a:solidFill>
              </a:rPr>
              <a:t>MEMORY DDR3 16GB </a:t>
            </a:r>
            <a:r>
              <a:rPr kumimoji="1" lang="ja-JP" altLang="en-US" sz="900" dirty="0">
                <a:solidFill>
                  <a:schemeClr val="tx1">
                    <a:lumMod val="50000"/>
                    <a:lumOff val="50000"/>
                  </a:schemeClr>
                </a:solidFill>
              </a:rPr>
              <a:t>以上</a:t>
            </a:r>
          </a:p>
          <a:p>
            <a:r>
              <a:rPr kumimoji="1" lang="en-US" altLang="ja-JP" sz="900" dirty="0">
                <a:solidFill>
                  <a:schemeClr val="tx1">
                    <a:lumMod val="50000"/>
                    <a:lumOff val="50000"/>
                  </a:schemeClr>
                </a:solidFill>
              </a:rPr>
              <a:t>Storage M.2 or SSD 120GB</a:t>
            </a:r>
            <a:r>
              <a:rPr kumimoji="1" lang="ja-JP" altLang="en-US" sz="900" dirty="0">
                <a:solidFill>
                  <a:schemeClr val="tx1">
                    <a:lumMod val="50000"/>
                    <a:lumOff val="50000"/>
                  </a:schemeClr>
                </a:solidFill>
              </a:rPr>
              <a:t>以上</a:t>
            </a:r>
          </a:p>
          <a:p>
            <a:endParaRPr kumimoji="1" lang="ja-JP" altLang="en-US" sz="900" dirty="0">
              <a:solidFill>
                <a:schemeClr val="tx1">
                  <a:lumMod val="50000"/>
                  <a:lumOff val="50000"/>
                </a:schemeClr>
              </a:solidFill>
            </a:endParaRPr>
          </a:p>
          <a:p>
            <a:r>
              <a:rPr kumimoji="1" lang="ja-JP" altLang="en-US" sz="900" dirty="0">
                <a:solidFill>
                  <a:schemeClr val="tx1">
                    <a:lumMod val="50000"/>
                    <a:lumOff val="50000"/>
                  </a:schemeClr>
                </a:solidFill>
              </a:rPr>
              <a:t>ミドルエンドノート </a:t>
            </a:r>
            <a:r>
              <a:rPr kumimoji="1" lang="en-US" altLang="ja-JP" sz="900" dirty="0">
                <a:solidFill>
                  <a:schemeClr val="tx1">
                    <a:lumMod val="50000"/>
                    <a:lumOff val="50000"/>
                  </a:schemeClr>
                </a:solidFill>
              </a:rPr>
              <a:t>PC</a:t>
            </a:r>
            <a:r>
              <a:rPr kumimoji="1" lang="ja-JP" altLang="en-US" sz="900" dirty="0">
                <a:solidFill>
                  <a:schemeClr val="tx1">
                    <a:lumMod val="50000"/>
                    <a:lumOff val="50000"/>
                  </a:schemeClr>
                </a:solidFill>
              </a:rPr>
              <a:t>クラスならクライアント兼サーバとして構築してもフル</a:t>
            </a:r>
            <a:r>
              <a:rPr kumimoji="1" lang="en-US" altLang="ja-JP" sz="900" b="1" dirty="0">
                <a:solidFill>
                  <a:srgbClr val="0070C0"/>
                </a:solidFill>
              </a:rPr>
              <a:t>HD 32</a:t>
            </a:r>
            <a:r>
              <a:rPr kumimoji="1" lang="ja-JP" altLang="en-US" sz="900" b="1" dirty="0">
                <a:solidFill>
                  <a:srgbClr val="0070C0"/>
                </a:solidFill>
              </a:rPr>
              <a:t>カメラ程度まで対応可能</a:t>
            </a:r>
            <a:endParaRPr kumimoji="1" lang="ja-JP" altLang="en-US" sz="900" dirty="0">
              <a:solidFill>
                <a:schemeClr val="tx1">
                  <a:lumMod val="50000"/>
                  <a:lumOff val="50000"/>
                </a:schemeClr>
              </a:solidFill>
            </a:endParaRPr>
          </a:p>
        </p:txBody>
      </p:sp>
      <p:sp>
        <p:nvSpPr>
          <p:cNvPr id="74" name="テキスト ボックス 73"/>
          <p:cNvSpPr txBox="1"/>
          <p:nvPr/>
        </p:nvSpPr>
        <p:spPr>
          <a:xfrm>
            <a:off x="9670690" y="13022528"/>
            <a:ext cx="2521310" cy="1223412"/>
          </a:xfrm>
          <a:prstGeom prst="rect">
            <a:avLst/>
          </a:prstGeom>
          <a:noFill/>
        </p:spPr>
        <p:txBody>
          <a:bodyPr wrap="square" rtlCol="0">
            <a:spAutoFit/>
          </a:bodyPr>
          <a:lstStyle/>
          <a:p>
            <a:r>
              <a:rPr kumimoji="1" lang="ja-JP" altLang="en-US" sz="1050" b="1" dirty="0">
                <a:solidFill>
                  <a:schemeClr val="tx1">
                    <a:lumMod val="50000"/>
                    <a:lumOff val="50000"/>
                  </a:schemeClr>
                </a:solidFill>
              </a:rPr>
              <a:t>ノート </a:t>
            </a:r>
            <a:r>
              <a:rPr kumimoji="1" lang="en-US" altLang="ja-JP" sz="1050" b="1" dirty="0">
                <a:solidFill>
                  <a:schemeClr val="tx1">
                    <a:lumMod val="50000"/>
                    <a:lumOff val="50000"/>
                  </a:schemeClr>
                </a:solidFill>
              </a:rPr>
              <a:t>de</a:t>
            </a:r>
            <a:r>
              <a:rPr kumimoji="1" lang="ja-JP" altLang="en-US" sz="1050" b="1" dirty="0">
                <a:solidFill>
                  <a:schemeClr val="tx1">
                    <a:lumMod val="50000"/>
                    <a:lumOff val="50000"/>
                  </a:schemeClr>
                </a:solidFill>
              </a:rPr>
              <a:t> 始まる　ローエンド</a:t>
            </a:r>
            <a:endParaRPr kumimoji="1" lang="ja-JP" altLang="en-US" sz="900" dirty="0">
              <a:solidFill>
                <a:schemeClr val="tx1">
                  <a:lumMod val="50000"/>
                  <a:lumOff val="50000"/>
                </a:schemeClr>
              </a:solidFill>
            </a:endParaRPr>
          </a:p>
          <a:p>
            <a:r>
              <a:rPr kumimoji="1" lang="en-US" altLang="ja-JP" sz="900" dirty="0">
                <a:solidFill>
                  <a:schemeClr val="tx1">
                    <a:lumMod val="50000"/>
                    <a:lumOff val="50000"/>
                  </a:schemeClr>
                </a:solidFill>
              </a:rPr>
              <a:t>CPU Core Atom or Core i3</a:t>
            </a:r>
            <a:r>
              <a:rPr kumimoji="1" lang="ja-JP" altLang="en-US" sz="900" dirty="0">
                <a:solidFill>
                  <a:schemeClr val="tx1">
                    <a:lumMod val="50000"/>
                    <a:lumOff val="50000"/>
                  </a:schemeClr>
                </a:solidFill>
              </a:rPr>
              <a:t>　</a:t>
            </a:r>
            <a:r>
              <a:rPr kumimoji="1" lang="en-US" altLang="ja-JP" sz="900" dirty="0">
                <a:solidFill>
                  <a:schemeClr val="tx1">
                    <a:lumMod val="50000"/>
                    <a:lumOff val="50000"/>
                  </a:schemeClr>
                </a:solidFill>
              </a:rPr>
              <a:t>GPU intel graphics</a:t>
            </a:r>
          </a:p>
          <a:p>
            <a:r>
              <a:rPr kumimoji="1" lang="en-US" altLang="ja-JP" sz="900" dirty="0">
                <a:solidFill>
                  <a:schemeClr val="tx1">
                    <a:lumMod val="50000"/>
                    <a:lumOff val="50000"/>
                  </a:schemeClr>
                </a:solidFill>
              </a:rPr>
              <a:t>MEMORY DDR3 8GB </a:t>
            </a:r>
            <a:r>
              <a:rPr kumimoji="1" lang="ja-JP" altLang="en-US" sz="900" dirty="0">
                <a:solidFill>
                  <a:schemeClr val="tx1">
                    <a:lumMod val="50000"/>
                    <a:lumOff val="50000"/>
                  </a:schemeClr>
                </a:solidFill>
              </a:rPr>
              <a:t>以上</a:t>
            </a:r>
          </a:p>
          <a:p>
            <a:r>
              <a:rPr kumimoji="1" lang="en-US" altLang="ja-JP" sz="900" dirty="0">
                <a:solidFill>
                  <a:schemeClr val="tx1">
                    <a:lumMod val="50000"/>
                    <a:lumOff val="50000"/>
                  </a:schemeClr>
                </a:solidFill>
              </a:rPr>
              <a:t>Storage M.2 or SSD 120GB</a:t>
            </a:r>
            <a:r>
              <a:rPr kumimoji="1" lang="ja-JP" altLang="en-US" sz="900" dirty="0">
                <a:solidFill>
                  <a:schemeClr val="tx1">
                    <a:lumMod val="50000"/>
                    <a:lumOff val="50000"/>
                  </a:schemeClr>
                </a:solidFill>
              </a:rPr>
              <a:t>以上</a:t>
            </a:r>
          </a:p>
          <a:p>
            <a:endParaRPr kumimoji="1" lang="ja-JP" altLang="en-US" sz="900" dirty="0">
              <a:solidFill>
                <a:schemeClr val="tx1">
                  <a:lumMod val="50000"/>
                  <a:lumOff val="50000"/>
                </a:schemeClr>
              </a:solidFill>
            </a:endParaRPr>
          </a:p>
          <a:p>
            <a:r>
              <a:rPr kumimoji="1" lang="ja-JP" altLang="en-US" sz="900" dirty="0">
                <a:solidFill>
                  <a:schemeClr val="tx1">
                    <a:lumMod val="50000"/>
                    <a:lumOff val="50000"/>
                  </a:schemeClr>
                </a:solidFill>
              </a:rPr>
              <a:t>ローエンドノート </a:t>
            </a:r>
            <a:r>
              <a:rPr kumimoji="1" lang="en-US" altLang="ja-JP" sz="900" dirty="0">
                <a:solidFill>
                  <a:schemeClr val="tx1">
                    <a:lumMod val="50000"/>
                    <a:lumOff val="50000"/>
                  </a:schemeClr>
                </a:solidFill>
              </a:rPr>
              <a:t>PC</a:t>
            </a:r>
            <a:r>
              <a:rPr kumimoji="1" lang="ja-JP" altLang="en-US" sz="900" dirty="0">
                <a:solidFill>
                  <a:schemeClr val="tx1">
                    <a:lumMod val="50000"/>
                    <a:lumOff val="50000"/>
                  </a:schemeClr>
                </a:solidFill>
              </a:rPr>
              <a:t>クラスならクライアント兼サーバとして構築してもフル</a:t>
            </a:r>
            <a:r>
              <a:rPr kumimoji="1" lang="en-US" altLang="ja-JP" sz="900" b="1" dirty="0">
                <a:solidFill>
                  <a:srgbClr val="0070C0"/>
                </a:solidFill>
              </a:rPr>
              <a:t>HD 4</a:t>
            </a:r>
            <a:r>
              <a:rPr kumimoji="1" lang="ja-JP" altLang="en-US" sz="900" b="1" dirty="0">
                <a:solidFill>
                  <a:srgbClr val="0070C0"/>
                </a:solidFill>
              </a:rPr>
              <a:t>～</a:t>
            </a:r>
            <a:r>
              <a:rPr kumimoji="1" lang="en-US" altLang="ja-JP" sz="900" b="1" dirty="0">
                <a:solidFill>
                  <a:srgbClr val="0070C0"/>
                </a:solidFill>
              </a:rPr>
              <a:t>16</a:t>
            </a:r>
            <a:r>
              <a:rPr kumimoji="1" lang="ja-JP" altLang="en-US" sz="900" b="1" dirty="0">
                <a:solidFill>
                  <a:srgbClr val="0070C0"/>
                </a:solidFill>
              </a:rPr>
              <a:t>カメラ程度まで対応可能</a:t>
            </a:r>
            <a:endParaRPr kumimoji="1" lang="ja-JP" altLang="en-US" sz="900" dirty="0">
              <a:solidFill>
                <a:schemeClr val="tx1">
                  <a:lumMod val="50000"/>
                  <a:lumOff val="50000"/>
                </a:schemeClr>
              </a:solidFill>
            </a:endParaRPr>
          </a:p>
        </p:txBody>
      </p:sp>
      <p:sp>
        <p:nvSpPr>
          <p:cNvPr id="21" name="テキスト ボックス 20"/>
          <p:cNvSpPr txBox="1"/>
          <p:nvPr/>
        </p:nvSpPr>
        <p:spPr>
          <a:xfrm>
            <a:off x="7216211" y="14252026"/>
            <a:ext cx="4623363" cy="869469"/>
          </a:xfrm>
          <a:prstGeom prst="rect">
            <a:avLst/>
          </a:prstGeom>
          <a:noFill/>
        </p:spPr>
        <p:txBody>
          <a:bodyPr wrap="square" rtlCol="0">
            <a:spAutoFit/>
          </a:bodyPr>
          <a:lstStyle/>
          <a:p>
            <a:r>
              <a:rPr kumimoji="1" lang="ja-JP" altLang="en-US" sz="1050" b="1" dirty="0"/>
              <a:t>ノートで構築の圧倒のメリット</a:t>
            </a:r>
          </a:p>
          <a:p>
            <a:pPr marL="171450" indent="-171450">
              <a:buFont typeface="Arial" panose="020B0604020202020204" pitchFamily="34" charset="0"/>
              <a:buChar char="•"/>
            </a:pPr>
            <a:r>
              <a:rPr kumimoji="1" lang="ja-JP" altLang="en-US" sz="800" dirty="0"/>
              <a:t>最初から高性能</a:t>
            </a:r>
            <a:r>
              <a:rPr kumimoji="1" lang="en-US" altLang="ja-JP" sz="800" dirty="0"/>
              <a:t>UPS</a:t>
            </a:r>
            <a:r>
              <a:rPr kumimoji="1" lang="ja-JP" altLang="en-US" sz="800" dirty="0"/>
              <a:t>標準搭載　瞬断、電源断はシステム障害の大敵、その問題を完全回避</a:t>
            </a:r>
          </a:p>
          <a:p>
            <a:pPr marL="171450" indent="-171450">
              <a:buFont typeface="Arial" panose="020B0604020202020204" pitchFamily="34" charset="0"/>
              <a:buChar char="•"/>
            </a:pPr>
            <a:r>
              <a:rPr kumimoji="1" lang="ja-JP" altLang="en-US" sz="800" dirty="0"/>
              <a:t>障害時は先出センドバックで簡単交換　取り回しの簡単なノート</a:t>
            </a:r>
            <a:r>
              <a:rPr kumimoji="1" lang="en-US" altLang="ja-JP" sz="800" dirty="0"/>
              <a:t>PC</a:t>
            </a:r>
            <a:r>
              <a:rPr kumimoji="1" lang="ja-JP" altLang="en-US" sz="800" dirty="0"/>
              <a:t>ならでは</a:t>
            </a:r>
          </a:p>
          <a:p>
            <a:pPr marL="171450" indent="-171450">
              <a:buFont typeface="Arial" panose="020B0604020202020204" pitchFamily="34" charset="0"/>
              <a:buChar char="•"/>
            </a:pPr>
            <a:r>
              <a:rPr kumimoji="1" lang="ja-JP" altLang="en-US" sz="800" dirty="0"/>
              <a:t>勿論、リモートサポートで運用もメンテナンスも安心低コスト、オンサイトがもっとも高コスト、しかしながら障害の</a:t>
            </a:r>
            <a:r>
              <a:rPr kumimoji="1" lang="en-US" altLang="ja-JP" sz="800" dirty="0"/>
              <a:t>90%</a:t>
            </a:r>
            <a:r>
              <a:rPr kumimoji="1" lang="ja-JP" altLang="en-US" sz="800" dirty="0"/>
              <a:t>はリモートで対応可能です。</a:t>
            </a:r>
          </a:p>
          <a:p>
            <a:endParaRPr kumimoji="1" lang="ja-JP" altLang="en-US" sz="800" dirty="0"/>
          </a:p>
        </p:txBody>
      </p:sp>
      <p:pic>
        <p:nvPicPr>
          <p:cNvPr id="28" name="図 27"/>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4006978" y="8402563"/>
            <a:ext cx="1511544" cy="461861"/>
          </a:xfrm>
          <a:prstGeom prst="rect">
            <a:avLst/>
          </a:prstGeom>
        </p:spPr>
      </p:pic>
      <p:pic>
        <p:nvPicPr>
          <p:cNvPr id="30" name="図 29"/>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4114081" y="8056558"/>
            <a:ext cx="1258291" cy="241828"/>
          </a:xfrm>
          <a:prstGeom prst="rect">
            <a:avLst/>
          </a:prstGeom>
        </p:spPr>
      </p:pic>
      <p:cxnSp>
        <p:nvCxnSpPr>
          <p:cNvPr id="32" name="直線コネクタ 31"/>
          <p:cNvCxnSpPr/>
          <p:nvPr/>
        </p:nvCxnSpPr>
        <p:spPr>
          <a:xfrm>
            <a:off x="-212651" y="15039657"/>
            <a:ext cx="12578316" cy="0"/>
          </a:xfrm>
          <a:prstGeom prst="line">
            <a:avLst/>
          </a:prstGeom>
        </p:spPr>
        <p:style>
          <a:lnRef idx="1">
            <a:schemeClr val="accent1"/>
          </a:lnRef>
          <a:fillRef idx="0">
            <a:schemeClr val="accent1"/>
          </a:fillRef>
          <a:effectRef idx="0">
            <a:schemeClr val="accent1"/>
          </a:effectRef>
          <a:fontRef idx="minor">
            <a:schemeClr val="tx1"/>
          </a:fontRef>
        </p:style>
      </p:cxnSp>
      <p:sp>
        <p:nvSpPr>
          <p:cNvPr id="33" name="テキスト ボックス 32"/>
          <p:cNvSpPr txBox="1"/>
          <p:nvPr/>
        </p:nvSpPr>
        <p:spPr>
          <a:xfrm>
            <a:off x="7918488" y="10404790"/>
            <a:ext cx="1288365" cy="307777"/>
          </a:xfrm>
          <a:prstGeom prst="rect">
            <a:avLst/>
          </a:prstGeom>
          <a:noFill/>
        </p:spPr>
        <p:txBody>
          <a:bodyPr wrap="square" rtlCol="0">
            <a:spAutoFit/>
          </a:bodyPr>
          <a:lstStyle/>
          <a:p>
            <a:r>
              <a:rPr kumimoji="1" lang="en-US" altLang="ja-JP" sz="1400" b="1" dirty="0">
                <a:solidFill>
                  <a:schemeClr val="bg1"/>
                </a:solidFill>
              </a:rPr>
              <a:t>NVIDIA CUDA</a:t>
            </a:r>
            <a:endParaRPr kumimoji="1" lang="ja-JP" altLang="en-US" sz="1400" b="1" dirty="0">
              <a:solidFill>
                <a:schemeClr val="bg1"/>
              </a:solidFill>
            </a:endParaRPr>
          </a:p>
        </p:txBody>
      </p:sp>
      <p:pic>
        <p:nvPicPr>
          <p:cNvPr id="35" name="図 34"/>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48234" y="15089823"/>
            <a:ext cx="2985153" cy="1155544"/>
          </a:xfrm>
          <a:prstGeom prst="rect">
            <a:avLst/>
          </a:prstGeom>
        </p:spPr>
      </p:pic>
      <p:pic>
        <p:nvPicPr>
          <p:cNvPr id="42" name="図 41"/>
          <p:cNvPicPr>
            <a:picLocks noChangeAspect="1"/>
          </p:cNvPicPr>
          <p:nvPr/>
        </p:nvPicPr>
        <p:blipFill>
          <a:blip r:embed="rId21"/>
          <a:stretch>
            <a:fillRect/>
          </a:stretch>
        </p:blipFill>
        <p:spPr>
          <a:xfrm>
            <a:off x="3724198" y="15131512"/>
            <a:ext cx="8382000" cy="1066800"/>
          </a:xfrm>
          <a:prstGeom prst="rect">
            <a:avLst/>
          </a:prstGeom>
        </p:spPr>
      </p:pic>
    </p:spTree>
    <p:extLst>
      <p:ext uri="{BB962C8B-B14F-4D97-AF65-F5344CB8AC3E}">
        <p14:creationId xmlns:p14="http://schemas.microsoft.com/office/powerpoint/2010/main" val="25138834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0" y="0"/>
            <a:ext cx="12192000" cy="7186583"/>
          </a:xfrm>
          <a:prstGeom prst="rect">
            <a:avLst/>
          </a:prstGeom>
        </p:spPr>
        <p:txBody>
          <a:bodyPr wrap="square">
            <a:spAutoFit/>
          </a:bodyPr>
          <a:lstStyle/>
          <a:p>
            <a:r>
              <a:rPr kumimoji="1" lang="ja-JP" altLang="en-US" sz="2000" b="1" dirty="0">
                <a:solidFill>
                  <a:schemeClr val="tx1">
                    <a:lumMod val="50000"/>
                    <a:lumOff val="50000"/>
                  </a:schemeClr>
                </a:solidFill>
                <a:latin typeface="+mn-ea"/>
              </a:rPr>
              <a:t>次世代レンダリングエンジン　</a:t>
            </a:r>
            <a:r>
              <a:rPr kumimoji="1" lang="ja-JP" altLang="en-US" sz="3200" dirty="0">
                <a:solidFill>
                  <a:srgbClr val="0070C0"/>
                </a:solidFill>
                <a:latin typeface="+mn-ea"/>
              </a:rPr>
              <a:t>	</a:t>
            </a:r>
            <a:r>
              <a:rPr kumimoji="1" lang="ja-JP" altLang="en-US" sz="2000" dirty="0">
                <a:solidFill>
                  <a:srgbClr val="0070C0"/>
                </a:solidFill>
                <a:latin typeface="+mn-ea"/>
              </a:rPr>
              <a:t>これらは純粋に継承資産です。</a:t>
            </a:r>
          </a:p>
          <a:p>
            <a:pPr algn="r"/>
            <a:r>
              <a:rPr kumimoji="1" lang="ja-JP" altLang="en-US" sz="900" dirty="0">
                <a:solidFill>
                  <a:srgbClr val="0070C0"/>
                </a:solidFill>
                <a:latin typeface="+mn-ea"/>
              </a:rPr>
              <a:t>継承資産の意味 </a:t>
            </a:r>
            <a:r>
              <a:rPr kumimoji="1" lang="en-US" altLang="ja-JP" sz="900" dirty="0">
                <a:solidFill>
                  <a:srgbClr val="0070C0"/>
                </a:solidFill>
                <a:latin typeface="+mn-ea"/>
              </a:rPr>
              <a:t>(</a:t>
            </a:r>
            <a:r>
              <a:rPr kumimoji="1" lang="ja-JP" altLang="en-US" sz="900" dirty="0">
                <a:solidFill>
                  <a:srgbClr val="0070C0"/>
                </a:solidFill>
                <a:latin typeface="+mn-ea"/>
              </a:rPr>
              <a:t>ハードウェアに能力があってもそれをドライブするソフトウェアが無いと意味は無い</a:t>
            </a:r>
            <a:r>
              <a:rPr kumimoji="1" lang="en-US" altLang="ja-JP" sz="900" dirty="0">
                <a:solidFill>
                  <a:srgbClr val="0070C0"/>
                </a:solidFill>
                <a:latin typeface="+mn-ea"/>
              </a:rPr>
              <a:t>)</a:t>
            </a:r>
            <a:r>
              <a:rPr kumimoji="1" lang="ja-JP" altLang="en-US" sz="900" dirty="0">
                <a:solidFill>
                  <a:srgbClr val="0070C0"/>
                </a:solidFill>
                <a:latin typeface="+mn-ea"/>
              </a:rPr>
              <a:t> </a:t>
            </a:r>
            <a:r>
              <a:rPr kumimoji="1" lang="en-US" altLang="ja-JP" sz="900" dirty="0">
                <a:solidFill>
                  <a:srgbClr val="0070C0"/>
                </a:solidFill>
                <a:latin typeface="+mn-ea"/>
              </a:rPr>
              <a:t>NVR</a:t>
            </a:r>
            <a:r>
              <a:rPr kumimoji="1" lang="ja-JP" altLang="en-US" sz="900" dirty="0">
                <a:solidFill>
                  <a:srgbClr val="0070C0"/>
                </a:solidFill>
                <a:latin typeface="+mn-ea"/>
              </a:rPr>
              <a:t>はソフトウェアが独立していないので継承できない。</a:t>
            </a:r>
            <a:endParaRPr kumimoji="1" lang="ja-JP" altLang="en-US" sz="900" b="1" dirty="0">
              <a:solidFill>
                <a:srgbClr val="FF0000"/>
              </a:solidFill>
              <a:latin typeface="+mn-ea"/>
            </a:endParaRPr>
          </a:p>
          <a:p>
            <a:endParaRPr kumimoji="1" lang="ja-JP" altLang="en-US" sz="2000" dirty="0">
              <a:solidFill>
                <a:schemeClr val="tx1">
                  <a:lumMod val="50000"/>
                  <a:lumOff val="50000"/>
                </a:schemeClr>
              </a:solidFill>
              <a:latin typeface="+mn-ea"/>
            </a:endParaRPr>
          </a:p>
          <a:p>
            <a:r>
              <a:rPr kumimoji="1" lang="ja-JP" altLang="en-US" sz="2000" dirty="0">
                <a:solidFill>
                  <a:schemeClr val="tx1">
                    <a:lumMod val="50000"/>
                    <a:lumOff val="50000"/>
                  </a:schemeClr>
                </a:solidFill>
                <a:latin typeface="+mn-ea"/>
              </a:rPr>
              <a:t>　</a:t>
            </a:r>
            <a:r>
              <a:rPr kumimoji="1" lang="en-US" altLang="ja-JP" sz="2000" dirty="0">
                <a:solidFill>
                  <a:schemeClr val="tx1">
                    <a:lumMod val="50000"/>
                    <a:lumOff val="50000"/>
                  </a:schemeClr>
                </a:solidFill>
                <a:latin typeface="+mn-ea"/>
              </a:rPr>
              <a:t>GPU</a:t>
            </a:r>
            <a:r>
              <a:rPr kumimoji="1" lang="ja-JP" altLang="en-US" sz="2000" dirty="0">
                <a:solidFill>
                  <a:schemeClr val="tx1">
                    <a:lumMod val="50000"/>
                    <a:lumOff val="50000"/>
                  </a:schemeClr>
                </a:solidFill>
                <a:latin typeface="+mn-ea"/>
              </a:rPr>
              <a:t>による跳躍した表示能力最大</a:t>
            </a:r>
            <a:r>
              <a:rPr kumimoji="1" lang="en-US" altLang="ja-JP" sz="2000" dirty="0">
                <a:solidFill>
                  <a:schemeClr val="tx1">
                    <a:lumMod val="50000"/>
                    <a:lumOff val="50000"/>
                  </a:schemeClr>
                </a:solidFill>
                <a:latin typeface="+mn-ea"/>
              </a:rPr>
              <a:t>1000% up</a:t>
            </a:r>
            <a:endParaRPr kumimoji="1" lang="ja-JP" altLang="en-US" sz="2000" dirty="0">
              <a:solidFill>
                <a:schemeClr val="tx1">
                  <a:lumMod val="50000"/>
                  <a:lumOff val="50000"/>
                </a:schemeClr>
              </a:solidFill>
              <a:latin typeface="+mn-ea"/>
            </a:endParaRPr>
          </a:p>
          <a:p>
            <a:r>
              <a:rPr kumimoji="1" lang="ja-JP" altLang="en-US" sz="2000" dirty="0">
                <a:solidFill>
                  <a:srgbClr val="0070C0"/>
                </a:solidFill>
                <a:latin typeface="+mn-ea"/>
              </a:rPr>
              <a:t>		</a:t>
            </a:r>
            <a:r>
              <a:rPr kumimoji="1" lang="en-US" altLang="ja-JP" sz="2000" dirty="0">
                <a:solidFill>
                  <a:srgbClr val="0070C0"/>
                </a:solidFill>
                <a:latin typeface="+mn-ea"/>
              </a:rPr>
              <a:t>NVIDIA</a:t>
            </a:r>
            <a:r>
              <a:rPr kumimoji="1" lang="ja-JP" altLang="en-US" sz="2000" dirty="0">
                <a:solidFill>
                  <a:srgbClr val="0070C0"/>
                </a:solidFill>
                <a:latin typeface="+mn-ea"/>
              </a:rPr>
              <a:t>の</a:t>
            </a:r>
            <a:r>
              <a:rPr kumimoji="1" lang="en-US" altLang="ja-JP" sz="2000" dirty="0">
                <a:solidFill>
                  <a:srgbClr val="0070C0"/>
                </a:solidFill>
                <a:latin typeface="+mn-ea"/>
              </a:rPr>
              <a:t>CUDA</a:t>
            </a:r>
            <a:r>
              <a:rPr kumimoji="1" lang="ja-JP" altLang="en-US" sz="2000" dirty="0">
                <a:solidFill>
                  <a:srgbClr val="0070C0"/>
                </a:solidFill>
                <a:latin typeface="+mn-ea"/>
              </a:rPr>
              <a:t>による次世代レンダリングは飛躍的に描画能力を高め、消費電力を軽減します。</a:t>
            </a:r>
            <a:endParaRPr kumimoji="1" lang="en-US" altLang="ja-JP" sz="2000" dirty="0">
              <a:solidFill>
                <a:srgbClr val="0070C0"/>
              </a:solidFill>
              <a:latin typeface="+mn-ea"/>
            </a:endParaRPr>
          </a:p>
          <a:p>
            <a:r>
              <a:rPr kumimoji="1" lang="ja-JP" altLang="en-US" sz="2000" dirty="0">
                <a:solidFill>
                  <a:schemeClr val="tx1">
                    <a:lumMod val="50000"/>
                    <a:lumOff val="50000"/>
                  </a:schemeClr>
                </a:solidFill>
                <a:latin typeface="+mn-ea"/>
              </a:rPr>
              <a:t>		</a:t>
            </a:r>
            <a:r>
              <a:rPr kumimoji="1" lang="en-US" altLang="ja-JP" sz="2000" dirty="0">
                <a:solidFill>
                  <a:srgbClr val="0070C0"/>
                </a:solidFill>
                <a:latin typeface="+mn-ea"/>
              </a:rPr>
              <a:t>H.265 4K</a:t>
            </a:r>
            <a:r>
              <a:rPr kumimoji="1" lang="ja-JP" altLang="en-US" sz="2000" dirty="0">
                <a:solidFill>
                  <a:srgbClr val="0070C0"/>
                </a:solidFill>
                <a:latin typeface="+mn-ea"/>
              </a:rPr>
              <a:t>に必須の能力なります。	</a:t>
            </a:r>
            <a:endParaRPr kumimoji="1" lang="ja-JP" altLang="en-US" sz="2000" dirty="0">
              <a:solidFill>
                <a:schemeClr val="tx1">
                  <a:lumMod val="50000"/>
                  <a:lumOff val="50000"/>
                </a:schemeClr>
              </a:solidFill>
              <a:latin typeface="+mn-ea"/>
            </a:endParaRPr>
          </a:p>
          <a:p>
            <a:r>
              <a:rPr kumimoji="1" lang="ja-JP" altLang="en-US" sz="2000" dirty="0">
                <a:solidFill>
                  <a:schemeClr val="tx1">
                    <a:lumMod val="50000"/>
                    <a:lumOff val="50000"/>
                  </a:schemeClr>
                </a:solidFill>
                <a:latin typeface="+mn-ea"/>
              </a:rPr>
              <a:t>　　スムーズ逆再生</a:t>
            </a:r>
            <a:r>
              <a:rPr kumimoji="1" lang="en-US" altLang="ja-JP" sz="2000" dirty="0">
                <a:solidFill>
                  <a:schemeClr val="tx1">
                    <a:lumMod val="50000"/>
                    <a:lumOff val="50000"/>
                  </a:schemeClr>
                </a:solidFill>
                <a:latin typeface="+mn-ea"/>
              </a:rPr>
              <a:t>/</a:t>
            </a:r>
            <a:r>
              <a:rPr kumimoji="1" lang="ja-JP" altLang="en-US" sz="2000" dirty="0">
                <a:solidFill>
                  <a:schemeClr val="tx1">
                    <a:lumMod val="50000"/>
                    <a:lumOff val="50000"/>
                  </a:schemeClr>
                </a:solidFill>
                <a:latin typeface="+mn-ea"/>
              </a:rPr>
              <a:t>倍速</a:t>
            </a:r>
            <a:r>
              <a:rPr kumimoji="1" lang="en-US" altLang="ja-JP" sz="2000" dirty="0">
                <a:solidFill>
                  <a:schemeClr val="tx1">
                    <a:lumMod val="50000"/>
                    <a:lumOff val="50000"/>
                  </a:schemeClr>
                </a:solidFill>
                <a:latin typeface="+mn-ea"/>
              </a:rPr>
              <a:t>(x2x4</a:t>
            </a:r>
            <a:r>
              <a:rPr kumimoji="1" lang="ja-JP" altLang="en-US" sz="2000" dirty="0">
                <a:solidFill>
                  <a:schemeClr val="tx1">
                    <a:lumMod val="50000"/>
                    <a:lumOff val="50000"/>
                  </a:schemeClr>
                </a:solidFill>
                <a:latin typeface="+mn-ea"/>
              </a:rPr>
              <a:t>～</a:t>
            </a:r>
            <a:r>
              <a:rPr kumimoji="1" lang="en-US" altLang="ja-JP" sz="2000" dirty="0">
                <a:solidFill>
                  <a:schemeClr val="tx1">
                    <a:lumMod val="50000"/>
                    <a:lumOff val="50000"/>
                  </a:schemeClr>
                </a:solidFill>
                <a:latin typeface="+mn-ea"/>
              </a:rPr>
              <a:t>x100)</a:t>
            </a:r>
            <a:r>
              <a:rPr kumimoji="1" lang="ja-JP" altLang="en-US" sz="2000" dirty="0">
                <a:solidFill>
                  <a:schemeClr val="tx1">
                    <a:lumMod val="50000"/>
                    <a:lumOff val="50000"/>
                  </a:schemeClr>
                </a:solidFill>
                <a:latin typeface="+mn-ea"/>
              </a:rPr>
              <a:t>逆再生</a:t>
            </a:r>
          </a:p>
          <a:p>
            <a:r>
              <a:rPr kumimoji="1" lang="ja-JP" altLang="en-US" sz="2000" dirty="0">
                <a:solidFill>
                  <a:schemeClr val="tx1">
                    <a:lumMod val="50000"/>
                    <a:lumOff val="50000"/>
                  </a:schemeClr>
                </a:solidFill>
                <a:latin typeface="+mn-ea"/>
              </a:rPr>
              <a:t>		</a:t>
            </a:r>
            <a:r>
              <a:rPr kumimoji="1" lang="en-US" altLang="ja-JP" sz="2000" dirty="0">
                <a:solidFill>
                  <a:srgbClr val="0070C0"/>
                </a:solidFill>
                <a:latin typeface="+mn-ea"/>
              </a:rPr>
              <a:t>H.264 / H.265</a:t>
            </a:r>
            <a:r>
              <a:rPr kumimoji="1" lang="ja-JP" altLang="en-US" sz="2000" dirty="0">
                <a:solidFill>
                  <a:srgbClr val="0070C0"/>
                </a:solidFill>
                <a:latin typeface="+mn-ea"/>
              </a:rPr>
              <a:t>の逆再生は次世代レンダリング技術が無いと対応できない。</a:t>
            </a:r>
            <a:endParaRPr kumimoji="1" lang="ja-JP" altLang="en-US" sz="2000" dirty="0">
              <a:solidFill>
                <a:schemeClr val="tx1">
                  <a:lumMod val="50000"/>
                  <a:lumOff val="50000"/>
                </a:schemeClr>
              </a:solidFill>
              <a:latin typeface="+mn-ea"/>
            </a:endParaRPr>
          </a:p>
          <a:p>
            <a:r>
              <a:rPr kumimoji="1" lang="ja-JP" altLang="en-US" sz="2000" dirty="0">
                <a:solidFill>
                  <a:schemeClr val="tx1">
                    <a:lumMod val="50000"/>
                    <a:lumOff val="50000"/>
                  </a:schemeClr>
                </a:solidFill>
                <a:latin typeface="+mn-ea"/>
              </a:rPr>
              <a:t>　　スムーズ倍速</a:t>
            </a:r>
            <a:r>
              <a:rPr kumimoji="1" lang="en-US" altLang="ja-JP" sz="2000" dirty="0">
                <a:solidFill>
                  <a:schemeClr val="tx1">
                    <a:lumMod val="50000"/>
                    <a:lumOff val="50000"/>
                  </a:schemeClr>
                </a:solidFill>
                <a:latin typeface="+mn-ea"/>
              </a:rPr>
              <a:t>(x2x4</a:t>
            </a:r>
            <a:r>
              <a:rPr kumimoji="1" lang="ja-JP" altLang="en-US" sz="2000" dirty="0">
                <a:solidFill>
                  <a:schemeClr val="tx1">
                    <a:lumMod val="50000"/>
                    <a:lumOff val="50000"/>
                  </a:schemeClr>
                </a:solidFill>
                <a:latin typeface="+mn-ea"/>
              </a:rPr>
              <a:t>～</a:t>
            </a:r>
            <a:r>
              <a:rPr kumimoji="1" lang="en-US" altLang="ja-JP" sz="2000" dirty="0">
                <a:solidFill>
                  <a:schemeClr val="tx1">
                    <a:lumMod val="50000"/>
                    <a:lumOff val="50000"/>
                  </a:schemeClr>
                </a:solidFill>
                <a:latin typeface="+mn-ea"/>
              </a:rPr>
              <a:t>x100)</a:t>
            </a:r>
            <a:r>
              <a:rPr kumimoji="1" lang="ja-JP" altLang="en-US" sz="2000" dirty="0">
                <a:solidFill>
                  <a:schemeClr val="tx1">
                    <a:lumMod val="50000"/>
                    <a:lumOff val="50000"/>
                  </a:schemeClr>
                </a:solidFill>
                <a:latin typeface="+mn-ea"/>
              </a:rPr>
              <a:t>再生</a:t>
            </a:r>
          </a:p>
          <a:p>
            <a:r>
              <a:rPr kumimoji="1" lang="ja-JP" altLang="en-US" sz="2000" dirty="0">
                <a:solidFill>
                  <a:schemeClr val="tx1">
                    <a:lumMod val="50000"/>
                    <a:lumOff val="50000"/>
                  </a:schemeClr>
                </a:solidFill>
                <a:latin typeface="+mn-ea"/>
              </a:rPr>
              <a:t>		</a:t>
            </a:r>
            <a:r>
              <a:rPr kumimoji="1" lang="en-US" altLang="ja-JP" sz="2000" dirty="0">
                <a:solidFill>
                  <a:srgbClr val="0070C0"/>
                </a:solidFill>
                <a:latin typeface="+mn-ea"/>
              </a:rPr>
              <a:t> </a:t>
            </a:r>
            <a:r>
              <a:rPr kumimoji="1" lang="en-US" altLang="ja-JP" dirty="0">
                <a:solidFill>
                  <a:srgbClr val="0070C0"/>
                </a:solidFill>
                <a:latin typeface="+mn-ea"/>
              </a:rPr>
              <a:t>H.264 / H.265</a:t>
            </a:r>
            <a:r>
              <a:rPr kumimoji="1" lang="ja-JP" altLang="en-US" dirty="0">
                <a:solidFill>
                  <a:srgbClr val="0070C0"/>
                </a:solidFill>
                <a:latin typeface="+mn-ea"/>
              </a:rPr>
              <a:t>のスムーズ倍速再生は次世代レンダリング技術が無いと対応できない。</a:t>
            </a:r>
          </a:p>
          <a:p>
            <a:r>
              <a:rPr kumimoji="1" lang="ja-JP" altLang="en-US" sz="2000" dirty="0">
                <a:solidFill>
                  <a:schemeClr val="tx1">
                    <a:lumMod val="50000"/>
                    <a:lumOff val="50000"/>
                  </a:schemeClr>
                </a:solidFill>
                <a:latin typeface="+mn-ea"/>
              </a:rPr>
              <a:t>　　スムーズスロー再生</a:t>
            </a:r>
            <a:r>
              <a:rPr kumimoji="1" lang="en-US" altLang="ja-JP" sz="2000" dirty="0">
                <a:solidFill>
                  <a:schemeClr val="tx1">
                    <a:lumMod val="50000"/>
                    <a:lumOff val="50000"/>
                  </a:schemeClr>
                </a:solidFill>
                <a:latin typeface="+mn-ea"/>
              </a:rPr>
              <a:t>/</a:t>
            </a:r>
            <a:r>
              <a:rPr kumimoji="1" lang="ja-JP" altLang="en-US" sz="2000" dirty="0">
                <a:solidFill>
                  <a:schemeClr val="tx1">
                    <a:lumMod val="50000"/>
                    <a:lumOff val="50000"/>
                  </a:schemeClr>
                </a:solidFill>
                <a:latin typeface="+mn-ea"/>
              </a:rPr>
              <a:t>逆再生</a:t>
            </a:r>
          </a:p>
          <a:p>
            <a:r>
              <a:rPr kumimoji="1" lang="ja-JP" altLang="en-US" sz="2000" dirty="0">
                <a:solidFill>
                  <a:schemeClr val="tx1">
                    <a:lumMod val="50000"/>
                    <a:lumOff val="50000"/>
                  </a:schemeClr>
                </a:solidFill>
                <a:latin typeface="+mn-ea"/>
              </a:rPr>
              <a:t>	　　</a:t>
            </a:r>
            <a:r>
              <a:rPr kumimoji="1" lang="en-US" altLang="ja-JP" sz="2000" dirty="0">
                <a:solidFill>
                  <a:srgbClr val="0070C0"/>
                </a:solidFill>
                <a:latin typeface="+mn-ea"/>
              </a:rPr>
              <a:t>H.264 / H.265</a:t>
            </a:r>
            <a:r>
              <a:rPr kumimoji="1" lang="ja-JP" altLang="en-US" sz="2000" dirty="0">
                <a:solidFill>
                  <a:srgbClr val="0070C0"/>
                </a:solidFill>
                <a:latin typeface="+mn-ea"/>
              </a:rPr>
              <a:t>のスムーズスロー再生は次世代レンダリング技術が無いと対応できない。</a:t>
            </a:r>
          </a:p>
          <a:p>
            <a:r>
              <a:rPr kumimoji="1" lang="ja-JP" altLang="en-US" sz="2000" dirty="0">
                <a:solidFill>
                  <a:schemeClr val="tx1">
                    <a:lumMod val="50000"/>
                    <a:lumOff val="50000"/>
                  </a:schemeClr>
                </a:solidFill>
                <a:latin typeface="+mn-ea"/>
              </a:rPr>
              <a:t>　　完全にシームレスなライブとプレイバック</a:t>
            </a:r>
            <a:r>
              <a:rPr kumimoji="1" lang="en-US" altLang="ja-JP" sz="2000" b="1" dirty="0">
                <a:solidFill>
                  <a:schemeClr val="tx1">
                    <a:lumMod val="50000"/>
                    <a:lumOff val="50000"/>
                  </a:schemeClr>
                </a:solidFill>
                <a:latin typeface="+mn-ea"/>
              </a:rPr>
              <a:t>(</a:t>
            </a:r>
            <a:r>
              <a:rPr kumimoji="1" lang="ja-JP" altLang="en-US" sz="2000" dirty="0">
                <a:solidFill>
                  <a:schemeClr val="tx1">
                    <a:lumMod val="50000"/>
                    <a:lumOff val="50000"/>
                  </a:schemeClr>
                </a:solidFill>
                <a:latin typeface="+mn-ea"/>
              </a:rPr>
              <a:t>タイムシフトプレイバック</a:t>
            </a:r>
            <a:r>
              <a:rPr kumimoji="1" lang="en-US" altLang="ja-JP" sz="2000" dirty="0">
                <a:solidFill>
                  <a:schemeClr val="tx1">
                    <a:lumMod val="50000"/>
                    <a:lumOff val="50000"/>
                  </a:schemeClr>
                </a:solidFill>
                <a:latin typeface="+mn-ea"/>
              </a:rPr>
              <a:t>)</a:t>
            </a:r>
          </a:p>
          <a:p>
            <a:r>
              <a:rPr kumimoji="1" lang="en-US" altLang="ja-JP" sz="2000" dirty="0">
                <a:solidFill>
                  <a:schemeClr val="tx1">
                    <a:lumMod val="50000"/>
                    <a:lumOff val="50000"/>
                  </a:schemeClr>
                </a:solidFill>
                <a:latin typeface="+mn-ea"/>
              </a:rPr>
              <a:t>	</a:t>
            </a:r>
            <a:r>
              <a:rPr kumimoji="1" lang="ja-JP" altLang="en-US" sz="2000" dirty="0">
                <a:solidFill>
                  <a:schemeClr val="tx1">
                    <a:lumMod val="50000"/>
                    <a:lumOff val="50000"/>
                  </a:schemeClr>
                </a:solidFill>
                <a:latin typeface="+mn-ea"/>
              </a:rPr>
              <a:t>　　</a:t>
            </a:r>
            <a:r>
              <a:rPr kumimoji="1" lang="ja-JP" altLang="en-US" sz="2000" dirty="0">
                <a:solidFill>
                  <a:srgbClr val="0070C0"/>
                </a:solidFill>
                <a:latin typeface="+mn-ea"/>
              </a:rPr>
              <a:t>ライブを見ていて瞬時に過去映像を再生できる能力。次世代レンダリング技術が無いと</a:t>
            </a:r>
          </a:p>
          <a:p>
            <a:r>
              <a:rPr kumimoji="1" lang="ja-JP" altLang="en-US" sz="2000" dirty="0">
                <a:solidFill>
                  <a:srgbClr val="0070C0"/>
                </a:solidFill>
                <a:latin typeface="+mn-ea"/>
              </a:rPr>
              <a:t>		対応できない。</a:t>
            </a:r>
          </a:p>
          <a:p>
            <a:r>
              <a:rPr kumimoji="1" lang="ja-JP" altLang="en-US" sz="2000" dirty="0">
                <a:solidFill>
                  <a:schemeClr val="tx1">
                    <a:lumMod val="50000"/>
                    <a:lumOff val="50000"/>
                  </a:schemeClr>
                </a:solidFill>
                <a:latin typeface="+mn-ea"/>
              </a:rPr>
              <a:t>　　ダイナミックサムネイル</a:t>
            </a:r>
          </a:p>
          <a:p>
            <a:r>
              <a:rPr kumimoji="1" lang="ja-JP" altLang="en-US" sz="2000" dirty="0">
                <a:solidFill>
                  <a:schemeClr val="tx1">
                    <a:lumMod val="50000"/>
                    <a:lumOff val="50000"/>
                  </a:schemeClr>
                </a:solidFill>
                <a:latin typeface="+mn-ea"/>
              </a:rPr>
              <a:t>		ライブ映像表示はその</a:t>
            </a:r>
            <a:r>
              <a:rPr kumimoji="1" lang="ja-JP" altLang="en-US" sz="2000" dirty="0" err="1">
                <a:solidFill>
                  <a:schemeClr val="tx1">
                    <a:lumMod val="50000"/>
                    <a:lumOff val="50000"/>
                  </a:schemeClr>
                </a:solidFill>
                <a:latin typeface="+mn-ea"/>
              </a:rPr>
              <a:t>瞬間瞬間</a:t>
            </a:r>
            <a:r>
              <a:rPr kumimoji="1" lang="ja-JP" altLang="en-US" sz="2000" dirty="0">
                <a:solidFill>
                  <a:schemeClr val="tx1">
                    <a:lumMod val="50000"/>
                    <a:lumOff val="50000"/>
                  </a:schemeClr>
                </a:solidFill>
                <a:latin typeface="+mn-ea"/>
              </a:rPr>
              <a:t>が過去映像になっていく、これを動的にサムネイルする。</a:t>
            </a:r>
          </a:p>
          <a:p>
            <a:r>
              <a:rPr kumimoji="1" lang="ja-JP" altLang="en-US" sz="2000" dirty="0">
                <a:solidFill>
                  <a:schemeClr val="tx1">
                    <a:lumMod val="50000"/>
                    <a:lumOff val="50000"/>
                  </a:schemeClr>
                </a:solidFill>
                <a:latin typeface="+mn-ea"/>
              </a:rPr>
              <a:t>		</a:t>
            </a:r>
            <a:r>
              <a:rPr kumimoji="1" lang="ja-JP" altLang="en-US" sz="2000" dirty="0">
                <a:solidFill>
                  <a:srgbClr val="0070C0"/>
                </a:solidFill>
                <a:latin typeface="+mn-ea"/>
              </a:rPr>
              <a:t>次世代レンダリング技術が無いと対応できない。</a:t>
            </a:r>
            <a:endParaRPr kumimoji="1" lang="ja-JP" altLang="en-US" sz="2000" dirty="0">
              <a:solidFill>
                <a:schemeClr val="tx1">
                  <a:lumMod val="50000"/>
                  <a:lumOff val="50000"/>
                </a:schemeClr>
              </a:solidFill>
              <a:latin typeface="+mn-ea"/>
            </a:endParaRPr>
          </a:p>
          <a:p>
            <a:r>
              <a:rPr kumimoji="1" lang="ja-JP" altLang="en-US" sz="2000" dirty="0">
                <a:solidFill>
                  <a:schemeClr val="tx1">
                    <a:lumMod val="50000"/>
                    <a:lumOff val="50000"/>
                  </a:schemeClr>
                </a:solidFill>
                <a:latin typeface="+mn-ea"/>
              </a:rPr>
              <a:t>　　メタデータ囲み線ビューイング</a:t>
            </a:r>
          </a:p>
          <a:p>
            <a:r>
              <a:rPr kumimoji="1" lang="ja-JP" altLang="en-US" sz="2000" dirty="0">
                <a:solidFill>
                  <a:srgbClr val="0070C0"/>
                </a:solidFill>
                <a:latin typeface="+mn-ea"/>
              </a:rPr>
              <a:t>		画像分析で捉えたオブジェクトを動的に囲み線で表示する、これは録画再生でも同様。</a:t>
            </a:r>
          </a:p>
          <a:p>
            <a:r>
              <a:rPr kumimoji="1" lang="ja-JP" altLang="en-US" sz="2000" dirty="0">
                <a:solidFill>
                  <a:srgbClr val="0070C0"/>
                </a:solidFill>
                <a:latin typeface="+mn-ea"/>
              </a:rPr>
              <a:t>　　</a:t>
            </a:r>
            <a:r>
              <a:rPr kumimoji="1" lang="ja-JP" altLang="en-US" sz="2000" dirty="0">
                <a:solidFill>
                  <a:schemeClr val="tx1">
                    <a:lumMod val="50000"/>
                    <a:lumOff val="50000"/>
                  </a:schemeClr>
                </a:solidFill>
                <a:latin typeface="+mn-ea"/>
              </a:rPr>
              <a:t>欠落しないシーケンス表示</a:t>
            </a:r>
          </a:p>
          <a:p>
            <a:r>
              <a:rPr kumimoji="1" lang="ja-JP" altLang="en-US" sz="2000" dirty="0">
                <a:solidFill>
                  <a:srgbClr val="0070C0"/>
                </a:solidFill>
                <a:latin typeface="+mn-ea"/>
              </a:rPr>
              <a:t>		一般にシーケンス表示は表示切替時に表示されるまで待ち時間が発生する。</a:t>
            </a:r>
            <a:r>
              <a:rPr kumimoji="1" lang="en-US" altLang="ja-JP" sz="2000" dirty="0">
                <a:solidFill>
                  <a:srgbClr val="0070C0"/>
                </a:solidFill>
                <a:latin typeface="+mn-ea"/>
              </a:rPr>
              <a:t>Security Center</a:t>
            </a:r>
            <a:r>
              <a:rPr kumimoji="1" lang="ja-JP" altLang="en-US" sz="2000" dirty="0">
                <a:solidFill>
                  <a:srgbClr val="0070C0"/>
                </a:solidFill>
                <a:latin typeface="+mn-ea"/>
              </a:rPr>
              <a:t>では</a:t>
            </a:r>
          </a:p>
          <a:p>
            <a:r>
              <a:rPr kumimoji="1" lang="ja-JP" altLang="en-US" sz="2000" dirty="0">
                <a:solidFill>
                  <a:srgbClr val="0070C0"/>
                </a:solidFill>
                <a:latin typeface="+mn-ea"/>
              </a:rPr>
              <a:t>		プリフェッチデコードにより、待ち時間のない表示を実現する。</a:t>
            </a:r>
          </a:p>
        </p:txBody>
      </p:sp>
      <p:pic>
        <p:nvPicPr>
          <p:cNvPr id="2050" name="Picture 2" descr="https://www.genetec.com/Images/EN/Icons/ff-video-engin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1691" y="8629171"/>
            <a:ext cx="2047875" cy="1762125"/>
          </a:xfrm>
          <a:prstGeom prst="rect">
            <a:avLst/>
          </a:prstGeom>
          <a:noFill/>
          <a:extLst>
            <a:ext uri="{909E8E84-426E-40DD-AFC4-6F175D3DCCD1}">
              <a14:hiddenFill xmlns:a14="http://schemas.microsoft.com/office/drawing/2010/main">
                <a:solidFill>
                  <a:srgbClr val="FFFFFF"/>
                </a:solidFill>
              </a14:hiddenFill>
            </a:ext>
          </a:extLst>
        </p:spPr>
      </p:pic>
      <p:sp>
        <p:nvSpPr>
          <p:cNvPr id="6" name="正方形/長方形 5"/>
          <p:cNvSpPr/>
          <p:nvPr/>
        </p:nvSpPr>
        <p:spPr>
          <a:xfrm>
            <a:off x="3526134" y="8971624"/>
            <a:ext cx="6468471" cy="1077218"/>
          </a:xfrm>
          <a:prstGeom prst="rect">
            <a:avLst/>
          </a:prstGeom>
        </p:spPr>
        <p:txBody>
          <a:bodyPr wrap="square">
            <a:spAutoFit/>
          </a:bodyPr>
          <a:lstStyle/>
          <a:p>
            <a:pPr fontAlgn="base">
              <a:buFont typeface="Arial" panose="020B0604020202020204" pitchFamily="34" charset="0"/>
              <a:buChar char="•"/>
            </a:pPr>
            <a:r>
              <a:rPr lang="ja-JP" altLang="en-US" sz="1600" dirty="0">
                <a:solidFill>
                  <a:srgbClr val="0A1617"/>
                </a:solidFill>
                <a:latin typeface="inherit"/>
                <a:ea typeface="Meiryo" panose="020B0604030504040204" pitchFamily="50" charset="-128"/>
              </a:rPr>
              <a:t>あらゆるフレームをキャプチャする強力な動画エンジン。</a:t>
            </a:r>
          </a:p>
          <a:p>
            <a:pPr fontAlgn="base">
              <a:buFont typeface="Arial" panose="020B0604020202020204" pitchFamily="34" charset="0"/>
              <a:buChar char="•"/>
            </a:pPr>
            <a:r>
              <a:rPr lang="ja-JP" altLang="en-US" sz="1600" dirty="0">
                <a:solidFill>
                  <a:srgbClr val="0A1617"/>
                </a:solidFill>
                <a:latin typeface="inherit"/>
                <a:ea typeface="Meiryo" panose="020B0604030504040204" pitchFamily="50" charset="-128"/>
              </a:rPr>
              <a:t>ユーザーの全体的なエクスペリエンスと状況把握が向上する。</a:t>
            </a:r>
          </a:p>
          <a:p>
            <a:pPr fontAlgn="base">
              <a:buFont typeface="Arial" panose="020B0604020202020204" pitchFamily="34" charset="0"/>
              <a:buChar char="•"/>
            </a:pPr>
            <a:r>
              <a:rPr lang="ja-JP" altLang="en-US" sz="1600" dirty="0">
                <a:solidFill>
                  <a:srgbClr val="0A1617"/>
                </a:solidFill>
                <a:latin typeface="inherit"/>
                <a:ea typeface="Meiryo" panose="020B0604030504040204" pitchFamily="50" charset="-128"/>
              </a:rPr>
              <a:t>即時性のある調査ツールでインシデントへの応答時間を短縮する。</a:t>
            </a:r>
          </a:p>
          <a:p>
            <a:pPr fontAlgn="base">
              <a:buFont typeface="Arial" panose="020B0604020202020204" pitchFamily="34" charset="0"/>
              <a:buChar char="•"/>
            </a:pPr>
            <a:r>
              <a:rPr lang="ja-JP" altLang="en-US" sz="1600" dirty="0">
                <a:solidFill>
                  <a:srgbClr val="0A1617"/>
                </a:solidFill>
                <a:latin typeface="inherit"/>
                <a:ea typeface="Meiryo" panose="020B0604030504040204" pitchFamily="50" charset="-128"/>
              </a:rPr>
              <a:t>帯域幅制約条件を最小化し、ネットワーク効率を向上させる。</a:t>
            </a:r>
            <a:endParaRPr lang="ja-JP" altLang="en-US" sz="1600" b="0" i="0" dirty="0">
              <a:solidFill>
                <a:srgbClr val="0A1617"/>
              </a:solidFill>
              <a:effectLst/>
              <a:latin typeface="inherit"/>
              <a:ea typeface="Meiryo" panose="020B0604030504040204" pitchFamily="50" charset="-128"/>
            </a:endParaRPr>
          </a:p>
        </p:txBody>
      </p:sp>
      <p:sp>
        <p:nvSpPr>
          <p:cNvPr id="9" name="テキスト ボックス 8"/>
          <p:cNvSpPr txBox="1"/>
          <p:nvPr/>
        </p:nvSpPr>
        <p:spPr>
          <a:xfrm>
            <a:off x="4742121" y="13258800"/>
            <a:ext cx="3242930" cy="830997"/>
          </a:xfrm>
          <a:prstGeom prst="rect">
            <a:avLst/>
          </a:prstGeom>
          <a:noFill/>
        </p:spPr>
        <p:txBody>
          <a:bodyPr wrap="square" rtlCol="0">
            <a:spAutoFit/>
          </a:bodyPr>
          <a:lstStyle/>
          <a:p>
            <a:r>
              <a:rPr kumimoji="1" lang="ja-JP" altLang="en-US" sz="2400" dirty="0"/>
              <a:t>質問は何なりと</a:t>
            </a:r>
          </a:p>
          <a:p>
            <a:r>
              <a:rPr kumimoji="1" lang="en-US" altLang="ja-JP" sz="2400" dirty="0"/>
              <a:t>support@javatel.co.jp</a:t>
            </a:r>
            <a:endParaRPr kumimoji="1" lang="ja-JP" altLang="en-US" sz="2400" dirty="0"/>
          </a:p>
        </p:txBody>
      </p:sp>
      <p:pic>
        <p:nvPicPr>
          <p:cNvPr id="13" name="図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03423" y="15100456"/>
            <a:ext cx="2985153" cy="1155544"/>
          </a:xfrm>
          <a:prstGeom prst="rect">
            <a:avLst/>
          </a:prstGeom>
        </p:spPr>
      </p:pic>
    </p:spTree>
    <p:extLst>
      <p:ext uri="{BB962C8B-B14F-4D97-AF65-F5344CB8AC3E}">
        <p14:creationId xmlns:p14="http://schemas.microsoft.com/office/powerpoint/2010/main" val="38587718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0" y="0"/>
            <a:ext cx="12192000" cy="8417689"/>
          </a:xfrm>
          <a:prstGeom prst="rect">
            <a:avLst/>
          </a:prstGeom>
        </p:spPr>
        <p:txBody>
          <a:bodyPr wrap="square">
            <a:spAutoFit/>
          </a:bodyPr>
          <a:lstStyle/>
          <a:p>
            <a:r>
              <a:rPr kumimoji="1" lang="ja-JP" altLang="en-US" sz="2000" b="1" dirty="0">
                <a:solidFill>
                  <a:schemeClr val="tx1">
                    <a:lumMod val="50000"/>
                    <a:lumOff val="50000"/>
                  </a:schemeClr>
                </a:solidFill>
                <a:latin typeface="+mn-ea"/>
              </a:rPr>
              <a:t>セキュリティワークフロー</a:t>
            </a:r>
            <a:r>
              <a:rPr kumimoji="1" lang="ja-JP" altLang="en-US" sz="7200" dirty="0">
                <a:solidFill>
                  <a:srgbClr val="0070C0"/>
                </a:solidFill>
                <a:latin typeface="+mn-ea"/>
              </a:rPr>
              <a:t>	</a:t>
            </a:r>
            <a:r>
              <a:rPr kumimoji="1" lang="ja-JP" altLang="en-US" sz="2000" dirty="0">
                <a:solidFill>
                  <a:srgbClr val="0070C0"/>
                </a:solidFill>
                <a:latin typeface="+mn-ea"/>
              </a:rPr>
              <a:t>これらは純粋に継承資産です。</a:t>
            </a:r>
          </a:p>
          <a:p>
            <a:pPr algn="r"/>
            <a:r>
              <a:rPr kumimoji="1" lang="ja-JP" altLang="en-US" sz="900" dirty="0">
                <a:solidFill>
                  <a:srgbClr val="0070C0"/>
                </a:solidFill>
                <a:latin typeface="+mn-ea"/>
              </a:rPr>
              <a:t>継承資産の意味 </a:t>
            </a:r>
            <a:r>
              <a:rPr kumimoji="1" lang="en-US" altLang="ja-JP" sz="900" dirty="0">
                <a:solidFill>
                  <a:srgbClr val="0070C0"/>
                </a:solidFill>
                <a:latin typeface="+mn-ea"/>
              </a:rPr>
              <a:t>(</a:t>
            </a:r>
            <a:r>
              <a:rPr kumimoji="1" lang="ja-JP" altLang="en-US" sz="900" dirty="0">
                <a:solidFill>
                  <a:srgbClr val="0070C0"/>
                </a:solidFill>
                <a:latin typeface="+mn-ea"/>
              </a:rPr>
              <a:t>ハードウェアに能力があってもそれをドライブするソフトウェアが無いと意味は無い</a:t>
            </a:r>
            <a:r>
              <a:rPr kumimoji="1" lang="en-US" altLang="ja-JP" sz="900" dirty="0">
                <a:solidFill>
                  <a:srgbClr val="0070C0"/>
                </a:solidFill>
                <a:latin typeface="+mn-ea"/>
              </a:rPr>
              <a:t>)</a:t>
            </a:r>
            <a:r>
              <a:rPr kumimoji="1" lang="ja-JP" altLang="en-US" sz="900" dirty="0">
                <a:solidFill>
                  <a:srgbClr val="0070C0"/>
                </a:solidFill>
                <a:latin typeface="+mn-ea"/>
              </a:rPr>
              <a:t> </a:t>
            </a:r>
            <a:r>
              <a:rPr kumimoji="1" lang="en-US" altLang="ja-JP" sz="900" dirty="0">
                <a:solidFill>
                  <a:srgbClr val="0070C0"/>
                </a:solidFill>
                <a:latin typeface="+mn-ea"/>
              </a:rPr>
              <a:t>NVR</a:t>
            </a:r>
            <a:r>
              <a:rPr kumimoji="1" lang="ja-JP" altLang="en-US" sz="900" dirty="0">
                <a:solidFill>
                  <a:srgbClr val="0070C0"/>
                </a:solidFill>
                <a:latin typeface="+mn-ea"/>
              </a:rPr>
              <a:t>はソフトウェアが独立していないので継承できない。</a:t>
            </a:r>
            <a:endParaRPr kumimoji="1" lang="ja-JP" altLang="en-US" sz="900" b="1" dirty="0">
              <a:solidFill>
                <a:srgbClr val="FF0000"/>
              </a:solidFill>
              <a:latin typeface="+mn-ea"/>
            </a:endParaRPr>
          </a:p>
          <a:p>
            <a:r>
              <a:rPr kumimoji="1" lang="ja-JP" altLang="en-US" sz="2000" dirty="0">
                <a:solidFill>
                  <a:schemeClr val="tx1">
                    <a:lumMod val="50000"/>
                    <a:lumOff val="50000"/>
                  </a:schemeClr>
                </a:solidFill>
                <a:latin typeface="+mn-ea"/>
              </a:rPr>
              <a:t>　脅威レベル管理</a:t>
            </a:r>
          </a:p>
          <a:p>
            <a:r>
              <a:rPr kumimoji="1" lang="ja-JP" altLang="en-US" sz="2000" dirty="0">
                <a:solidFill>
                  <a:schemeClr val="tx1">
                    <a:lumMod val="50000"/>
                    <a:lumOff val="50000"/>
                  </a:schemeClr>
                </a:solidFill>
                <a:latin typeface="+mn-ea"/>
              </a:rPr>
              <a:t>　　</a:t>
            </a:r>
            <a:r>
              <a:rPr kumimoji="1" lang="ja-JP" altLang="en-US" sz="2000" dirty="0">
                <a:solidFill>
                  <a:srgbClr val="0070C0"/>
                </a:solidFill>
                <a:latin typeface="+mn-ea"/>
              </a:rPr>
              <a:t>セキュリティ条件や潜在的な脅威に対応して、セキュリティシステムの動作を素早く変更</a:t>
            </a:r>
          </a:p>
          <a:p>
            <a:r>
              <a:rPr kumimoji="1" lang="ja-JP" altLang="en-US" sz="2000" dirty="0">
                <a:solidFill>
                  <a:srgbClr val="0070C0"/>
                </a:solidFill>
                <a:latin typeface="+mn-ea"/>
              </a:rPr>
              <a:t>　　することができます。</a:t>
            </a:r>
          </a:p>
          <a:p>
            <a:r>
              <a:rPr kumimoji="1" lang="ja-JP" altLang="en-US" sz="2000" dirty="0">
                <a:solidFill>
                  <a:schemeClr val="tx1">
                    <a:lumMod val="50000"/>
                    <a:lumOff val="50000"/>
                  </a:schemeClr>
                </a:solidFill>
                <a:latin typeface="+mn-ea"/>
              </a:rPr>
              <a:t>　ビジュアルトラッキングワンクリック追尾</a:t>
            </a:r>
          </a:p>
          <a:p>
            <a:pPr marL="504000"/>
            <a:r>
              <a:rPr kumimoji="1" lang="ja-JP" altLang="en-US" sz="2000" dirty="0">
                <a:solidFill>
                  <a:srgbClr val="0070C0"/>
                </a:solidFill>
                <a:latin typeface="+mn-ea"/>
              </a:rPr>
              <a:t>カメラでターゲットを追尾していく事は現実には大変なことです。これを劇的にスムーズに追尾していく機能を提供します。　移動方向に関係するカメラを関連付けるコマンドを仮想の透明マスクに割り付けます。これをクリックするだけでカメラが次々と切り替わります。</a:t>
            </a:r>
          </a:p>
          <a:p>
            <a:endParaRPr kumimoji="1" lang="ja-JP" altLang="en-US" sz="2000" dirty="0">
              <a:solidFill>
                <a:schemeClr val="tx1">
                  <a:lumMod val="50000"/>
                  <a:lumOff val="50000"/>
                </a:schemeClr>
              </a:solidFill>
              <a:latin typeface="+mn-ea"/>
            </a:endParaRPr>
          </a:p>
          <a:p>
            <a:endParaRPr kumimoji="1" lang="ja-JP" altLang="en-US" sz="2000" dirty="0">
              <a:solidFill>
                <a:schemeClr val="tx1">
                  <a:lumMod val="50000"/>
                  <a:lumOff val="50000"/>
                </a:schemeClr>
              </a:solidFill>
              <a:latin typeface="+mn-ea"/>
            </a:endParaRPr>
          </a:p>
          <a:p>
            <a:endParaRPr kumimoji="1" lang="ja-JP" altLang="en-US" sz="2000" dirty="0">
              <a:solidFill>
                <a:schemeClr val="tx1">
                  <a:lumMod val="50000"/>
                  <a:lumOff val="50000"/>
                </a:schemeClr>
              </a:solidFill>
              <a:latin typeface="+mn-ea"/>
            </a:endParaRPr>
          </a:p>
          <a:p>
            <a:endParaRPr kumimoji="1" lang="ja-JP" altLang="en-US" sz="2000" dirty="0">
              <a:solidFill>
                <a:schemeClr val="tx1">
                  <a:lumMod val="50000"/>
                  <a:lumOff val="50000"/>
                </a:schemeClr>
              </a:solidFill>
              <a:latin typeface="+mn-ea"/>
            </a:endParaRPr>
          </a:p>
          <a:p>
            <a:endParaRPr kumimoji="1" lang="ja-JP" altLang="en-US" sz="2000" dirty="0">
              <a:solidFill>
                <a:schemeClr val="tx1">
                  <a:lumMod val="50000"/>
                  <a:lumOff val="50000"/>
                </a:schemeClr>
              </a:solidFill>
              <a:latin typeface="+mn-ea"/>
            </a:endParaRPr>
          </a:p>
          <a:p>
            <a:endParaRPr kumimoji="1" lang="ja-JP" altLang="en-US" sz="2000" dirty="0">
              <a:solidFill>
                <a:schemeClr val="tx1">
                  <a:lumMod val="50000"/>
                  <a:lumOff val="50000"/>
                </a:schemeClr>
              </a:solidFill>
              <a:latin typeface="+mn-ea"/>
            </a:endParaRPr>
          </a:p>
          <a:p>
            <a:endParaRPr kumimoji="1" lang="ja-JP" altLang="en-US" sz="2000" dirty="0">
              <a:solidFill>
                <a:schemeClr val="tx1">
                  <a:lumMod val="50000"/>
                  <a:lumOff val="50000"/>
                </a:schemeClr>
              </a:solidFill>
              <a:latin typeface="+mn-ea"/>
            </a:endParaRPr>
          </a:p>
          <a:p>
            <a:endParaRPr kumimoji="1" lang="ja-JP" altLang="en-US" sz="2000" dirty="0">
              <a:solidFill>
                <a:schemeClr val="tx1">
                  <a:lumMod val="50000"/>
                  <a:lumOff val="50000"/>
                </a:schemeClr>
              </a:solidFill>
              <a:latin typeface="+mn-ea"/>
            </a:endParaRPr>
          </a:p>
          <a:p>
            <a:r>
              <a:rPr kumimoji="1" lang="ja-JP" altLang="en-US" sz="2000" dirty="0">
                <a:solidFill>
                  <a:schemeClr val="tx1">
                    <a:lumMod val="50000"/>
                    <a:lumOff val="50000"/>
                  </a:schemeClr>
                </a:solidFill>
                <a:latin typeface="+mn-ea"/>
              </a:rPr>
              <a:t>　高度に拡張された報告書</a:t>
            </a:r>
            <a:endParaRPr kumimoji="1" lang="en-US" altLang="ja-JP" sz="2000" dirty="0">
              <a:solidFill>
                <a:schemeClr val="tx1">
                  <a:lumMod val="50000"/>
                  <a:lumOff val="50000"/>
                </a:schemeClr>
              </a:solidFill>
              <a:latin typeface="+mn-ea"/>
            </a:endParaRPr>
          </a:p>
          <a:p>
            <a:r>
              <a:rPr kumimoji="1" lang="ja-JP" altLang="en-US" sz="2000" dirty="0">
                <a:solidFill>
                  <a:schemeClr val="tx1">
                    <a:lumMod val="50000"/>
                    <a:lumOff val="50000"/>
                  </a:schemeClr>
                </a:solidFill>
                <a:latin typeface="+mn-ea"/>
              </a:rPr>
              <a:t>　　</a:t>
            </a:r>
            <a:r>
              <a:rPr kumimoji="1" lang="ja-JP" altLang="en-US" sz="2000" dirty="0">
                <a:solidFill>
                  <a:srgbClr val="0070C0"/>
                </a:solidFill>
                <a:latin typeface="+mn-ea"/>
              </a:rPr>
              <a:t>柔軟で自動化されたレポート作成機能により、セキュリティと</a:t>
            </a:r>
            <a:r>
              <a:rPr kumimoji="1" lang="en-US" altLang="ja-JP" sz="2000" dirty="0">
                <a:solidFill>
                  <a:srgbClr val="0070C0"/>
                </a:solidFill>
                <a:latin typeface="+mn-ea"/>
              </a:rPr>
              <a:t>IT</a:t>
            </a:r>
            <a:r>
              <a:rPr kumimoji="1" lang="ja-JP" altLang="en-US" sz="2000" dirty="0">
                <a:solidFill>
                  <a:srgbClr val="0070C0"/>
                </a:solidFill>
                <a:latin typeface="+mn-ea"/>
              </a:rPr>
              <a:t>運用の有効性を向上させる</a:t>
            </a:r>
          </a:p>
          <a:p>
            <a:r>
              <a:rPr kumimoji="1" lang="ja-JP" altLang="en-US" sz="2000" dirty="0">
                <a:solidFill>
                  <a:schemeClr val="tx1">
                    <a:lumMod val="50000"/>
                    <a:lumOff val="50000"/>
                  </a:schemeClr>
                </a:solidFill>
                <a:latin typeface="+mn-ea"/>
              </a:rPr>
              <a:t>　リモート・セキュリティ・デスク</a:t>
            </a:r>
          </a:p>
          <a:p>
            <a:r>
              <a:rPr kumimoji="1" lang="ja-JP" altLang="en-US" sz="2000" dirty="0">
                <a:solidFill>
                  <a:srgbClr val="0070C0"/>
                </a:solidFill>
                <a:latin typeface="+mn-ea"/>
              </a:rPr>
              <a:t>　　目の前のモニターをみて操作するように、天吊りモニター、壁モニターを手元のモニター表示させな</a:t>
            </a:r>
          </a:p>
          <a:p>
            <a:r>
              <a:rPr kumimoji="1" lang="ja-JP" altLang="en-US" sz="2000" dirty="0">
                <a:solidFill>
                  <a:srgbClr val="0070C0"/>
                </a:solidFill>
                <a:latin typeface="+mn-ea"/>
              </a:rPr>
              <a:t>	がら操作を可能にします。</a:t>
            </a:r>
          </a:p>
          <a:p>
            <a:r>
              <a:rPr kumimoji="1" lang="ja-JP" altLang="en-US" sz="2000" dirty="0">
                <a:solidFill>
                  <a:schemeClr val="tx1">
                    <a:lumMod val="50000"/>
                    <a:lumOff val="50000"/>
                  </a:schemeClr>
                </a:solidFill>
                <a:latin typeface="+mn-ea"/>
              </a:rPr>
              <a:t>　アラームエスカレーション </a:t>
            </a:r>
            <a:r>
              <a:rPr kumimoji="1" lang="en-US" altLang="ja-JP" sz="2000" dirty="0">
                <a:solidFill>
                  <a:schemeClr val="tx1">
                    <a:lumMod val="50000"/>
                    <a:lumOff val="50000"/>
                  </a:schemeClr>
                </a:solidFill>
                <a:latin typeface="+mn-ea"/>
              </a:rPr>
              <a:t>(</a:t>
            </a:r>
            <a:r>
              <a:rPr kumimoji="1" lang="ja-JP" altLang="en-US" sz="2000" dirty="0">
                <a:solidFill>
                  <a:schemeClr val="tx1">
                    <a:lumMod val="50000"/>
                    <a:lumOff val="50000"/>
                  </a:schemeClr>
                </a:solidFill>
                <a:latin typeface="+mn-ea"/>
              </a:rPr>
              <a:t>統一アラーム管理</a:t>
            </a:r>
            <a:r>
              <a:rPr kumimoji="1" lang="en-US" altLang="ja-JP" sz="2000" dirty="0">
                <a:solidFill>
                  <a:schemeClr val="tx1">
                    <a:lumMod val="50000"/>
                    <a:lumOff val="50000"/>
                  </a:schemeClr>
                </a:solidFill>
                <a:latin typeface="+mn-ea"/>
              </a:rPr>
              <a:t>)</a:t>
            </a:r>
            <a:endParaRPr kumimoji="1" lang="ja-JP" altLang="en-US" sz="2000" dirty="0">
              <a:solidFill>
                <a:schemeClr val="tx1">
                  <a:lumMod val="50000"/>
                  <a:lumOff val="50000"/>
                </a:schemeClr>
              </a:solidFill>
              <a:latin typeface="+mn-ea"/>
            </a:endParaRPr>
          </a:p>
          <a:p>
            <a:r>
              <a:rPr kumimoji="1" lang="ja-JP" altLang="en-US" sz="2000" dirty="0">
                <a:solidFill>
                  <a:schemeClr val="tx1">
                    <a:lumMod val="50000"/>
                    <a:lumOff val="50000"/>
                  </a:schemeClr>
                </a:solidFill>
                <a:latin typeface="+mn-ea"/>
              </a:rPr>
              <a:t>　　</a:t>
            </a:r>
            <a:r>
              <a:rPr kumimoji="1" lang="ja-JP" altLang="en-US" sz="2000" dirty="0">
                <a:solidFill>
                  <a:srgbClr val="0070C0"/>
                </a:solidFill>
                <a:latin typeface="+mn-ea"/>
              </a:rPr>
              <a:t>承認プロセス、ワークフローに準じたアラームの転送などを自動実行</a:t>
            </a:r>
          </a:p>
        </p:txBody>
      </p:sp>
      <p:pic>
        <p:nvPicPr>
          <p:cNvPr id="3074" name="Picture 2" descr="「Visual tracking genetec」の画像検索結果"/>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3883" y="3644179"/>
            <a:ext cx="3719402" cy="2088587"/>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Threat level management genetec」の画像検索結果"/>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16413" y="9030749"/>
            <a:ext cx="2047875" cy="1762125"/>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https://www.genetec.com/Images/EN/Icons/ff-advanced-reporting.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61030" y="9115885"/>
            <a:ext cx="2047875" cy="1762125"/>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Remote Security Desk genetec」の画像検索結果"/>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985051" y="9030748"/>
            <a:ext cx="2047875" cy="1762125"/>
          </a:xfrm>
          <a:prstGeom prst="rect">
            <a:avLst/>
          </a:prstGeom>
          <a:noFill/>
          <a:extLst>
            <a:ext uri="{909E8E84-426E-40DD-AFC4-6F175D3DCCD1}">
              <a14:hiddenFill xmlns:a14="http://schemas.microsoft.com/office/drawing/2010/main">
                <a:solidFill>
                  <a:srgbClr val="FFFFFF"/>
                </a:solidFill>
              </a14:hiddenFill>
            </a:ext>
          </a:extLst>
        </p:spPr>
      </p:pic>
      <p:sp>
        <p:nvSpPr>
          <p:cNvPr id="7" name="テキスト ボックス 6"/>
          <p:cNvSpPr txBox="1"/>
          <p:nvPr/>
        </p:nvSpPr>
        <p:spPr>
          <a:xfrm>
            <a:off x="4742121" y="13258800"/>
            <a:ext cx="3242930" cy="830997"/>
          </a:xfrm>
          <a:prstGeom prst="rect">
            <a:avLst/>
          </a:prstGeom>
          <a:noFill/>
        </p:spPr>
        <p:txBody>
          <a:bodyPr wrap="square" rtlCol="0">
            <a:spAutoFit/>
          </a:bodyPr>
          <a:lstStyle/>
          <a:p>
            <a:r>
              <a:rPr kumimoji="1" lang="ja-JP" altLang="en-US" sz="2400" dirty="0"/>
              <a:t>質問は何なりと</a:t>
            </a:r>
          </a:p>
          <a:p>
            <a:r>
              <a:rPr kumimoji="1" lang="en-US" altLang="ja-JP" sz="2400" dirty="0"/>
              <a:t>support@javatel.co.jp</a:t>
            </a:r>
            <a:endParaRPr kumimoji="1" lang="ja-JP" altLang="en-US" sz="2400" dirty="0"/>
          </a:p>
        </p:txBody>
      </p:sp>
      <p:pic>
        <p:nvPicPr>
          <p:cNvPr id="8" name="図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603423" y="15100456"/>
            <a:ext cx="2985153" cy="1155544"/>
          </a:xfrm>
          <a:prstGeom prst="rect">
            <a:avLst/>
          </a:prstGeom>
        </p:spPr>
      </p:pic>
    </p:spTree>
    <p:extLst>
      <p:ext uri="{BB962C8B-B14F-4D97-AF65-F5344CB8AC3E}">
        <p14:creationId xmlns:p14="http://schemas.microsoft.com/office/powerpoint/2010/main" val="41557813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0" y="0"/>
            <a:ext cx="12192000" cy="2554545"/>
          </a:xfrm>
          <a:prstGeom prst="rect">
            <a:avLst/>
          </a:prstGeom>
        </p:spPr>
        <p:txBody>
          <a:bodyPr wrap="square">
            <a:spAutoFit/>
          </a:bodyPr>
          <a:lstStyle/>
          <a:p>
            <a:r>
              <a:rPr kumimoji="1" lang="ja-JP" altLang="en-US" sz="2000" b="1" dirty="0">
                <a:solidFill>
                  <a:schemeClr val="tx1">
                    <a:lumMod val="50000"/>
                    <a:lumOff val="50000"/>
                  </a:schemeClr>
                </a:solidFill>
                <a:latin typeface="+mn-ea"/>
              </a:rPr>
              <a:t>セキュリティワークフロー</a:t>
            </a:r>
          </a:p>
          <a:p>
            <a:r>
              <a:rPr kumimoji="1" lang="ja-JP" altLang="en-US" sz="2000" dirty="0">
                <a:solidFill>
                  <a:schemeClr val="tx1">
                    <a:lumMod val="50000"/>
                    <a:lumOff val="50000"/>
                  </a:schemeClr>
                </a:solidFill>
                <a:latin typeface="+mn-ea"/>
              </a:rPr>
              <a:t>　最高度プリ</a:t>
            </a:r>
            <a:r>
              <a:rPr kumimoji="1" lang="en-US" altLang="ja-JP" sz="2000" dirty="0">
                <a:solidFill>
                  <a:schemeClr val="tx1">
                    <a:lumMod val="50000"/>
                    <a:lumOff val="50000"/>
                  </a:schemeClr>
                </a:solidFill>
                <a:latin typeface="+mn-ea"/>
              </a:rPr>
              <a:t>/</a:t>
            </a:r>
            <a:r>
              <a:rPr kumimoji="1" lang="ja-JP" altLang="en-US" sz="2000" dirty="0">
                <a:solidFill>
                  <a:schemeClr val="tx1">
                    <a:lumMod val="50000"/>
                    <a:lumOff val="50000"/>
                  </a:schemeClr>
                </a:solidFill>
                <a:latin typeface="+mn-ea"/>
              </a:rPr>
              <a:t>ポストアラーム</a:t>
            </a:r>
          </a:p>
          <a:p>
            <a:r>
              <a:rPr kumimoji="1" lang="ja-JP" altLang="en-US" sz="2000" dirty="0">
                <a:solidFill>
                  <a:schemeClr val="tx1">
                    <a:lumMod val="50000"/>
                    <a:lumOff val="50000"/>
                  </a:schemeClr>
                </a:solidFill>
                <a:latin typeface="+mn-ea"/>
              </a:rPr>
              <a:t>　プランマネージャーインターラクティブマップ</a:t>
            </a:r>
          </a:p>
          <a:p>
            <a:r>
              <a:rPr kumimoji="1" lang="ja-JP" altLang="en-US" sz="2000" dirty="0">
                <a:solidFill>
                  <a:schemeClr val="tx1">
                    <a:lumMod val="50000"/>
                    <a:lumOff val="50000"/>
                  </a:schemeClr>
                </a:solidFill>
                <a:latin typeface="+mn-ea"/>
              </a:rPr>
              <a:t>　 　</a:t>
            </a:r>
            <a:r>
              <a:rPr kumimoji="1" lang="en-US" altLang="ja-JP" sz="2000" dirty="0">
                <a:solidFill>
                  <a:schemeClr val="tx1">
                    <a:lumMod val="50000"/>
                    <a:lumOff val="50000"/>
                  </a:schemeClr>
                </a:solidFill>
                <a:latin typeface="+mn-ea"/>
              </a:rPr>
              <a:t>PTZ</a:t>
            </a:r>
            <a:r>
              <a:rPr kumimoji="1" lang="ja-JP" altLang="en-US" sz="2000" dirty="0">
                <a:solidFill>
                  <a:schemeClr val="tx1">
                    <a:lumMod val="50000"/>
                    <a:lumOff val="50000"/>
                  </a:schemeClr>
                </a:solidFill>
                <a:latin typeface="+mn-ea"/>
              </a:rPr>
              <a:t>カメラ方角、</a:t>
            </a:r>
            <a:r>
              <a:rPr kumimoji="1" lang="en-US" altLang="ja-JP" sz="2000" dirty="0">
                <a:solidFill>
                  <a:schemeClr val="tx1">
                    <a:lumMod val="50000"/>
                    <a:lumOff val="50000"/>
                  </a:schemeClr>
                </a:solidFill>
                <a:latin typeface="+mn-ea"/>
              </a:rPr>
              <a:t>FOV(</a:t>
            </a:r>
            <a:r>
              <a:rPr kumimoji="1" lang="ja-JP" altLang="en-US" sz="2000" dirty="0">
                <a:solidFill>
                  <a:schemeClr val="tx1">
                    <a:lumMod val="50000"/>
                    <a:lumOff val="50000"/>
                  </a:schemeClr>
                </a:solidFill>
                <a:latin typeface="+mn-ea"/>
              </a:rPr>
              <a:t>画角</a:t>
            </a:r>
            <a:r>
              <a:rPr kumimoji="1" lang="en-US" altLang="ja-JP" sz="2000" dirty="0">
                <a:solidFill>
                  <a:schemeClr val="tx1">
                    <a:lumMod val="50000"/>
                    <a:lumOff val="50000"/>
                  </a:schemeClr>
                </a:solidFill>
                <a:latin typeface="+mn-ea"/>
              </a:rPr>
              <a:t>)</a:t>
            </a:r>
            <a:r>
              <a:rPr kumimoji="1" lang="ja-JP" altLang="en-US" sz="2000" dirty="0">
                <a:solidFill>
                  <a:schemeClr val="tx1">
                    <a:lumMod val="50000"/>
                    <a:lumOff val="50000"/>
                  </a:schemeClr>
                </a:solidFill>
                <a:latin typeface="+mn-ea"/>
              </a:rPr>
              <a:t>の動的表示</a:t>
            </a:r>
          </a:p>
          <a:p>
            <a:r>
              <a:rPr kumimoji="1" lang="ja-JP" altLang="en-US" sz="2000" dirty="0">
                <a:solidFill>
                  <a:schemeClr val="tx1">
                    <a:lumMod val="50000"/>
                    <a:lumOff val="50000"/>
                  </a:schemeClr>
                </a:solidFill>
                <a:latin typeface="+mn-ea"/>
              </a:rPr>
              <a:t>　　 </a:t>
            </a:r>
            <a:r>
              <a:rPr kumimoji="1" lang="en-US" altLang="ja-JP" sz="2000" dirty="0">
                <a:solidFill>
                  <a:schemeClr val="tx1">
                    <a:lumMod val="50000"/>
                    <a:lumOff val="50000"/>
                  </a:schemeClr>
                </a:solidFill>
                <a:latin typeface="+mn-ea"/>
              </a:rPr>
              <a:t>GIS</a:t>
            </a:r>
            <a:r>
              <a:rPr kumimoji="1" lang="ja-JP" altLang="en-US" sz="2000" dirty="0">
                <a:solidFill>
                  <a:schemeClr val="tx1">
                    <a:lumMod val="50000"/>
                    <a:lumOff val="50000"/>
                  </a:schemeClr>
                </a:solidFill>
                <a:latin typeface="+mn-ea"/>
              </a:rPr>
              <a:t>グランドマップ</a:t>
            </a:r>
          </a:p>
          <a:p>
            <a:r>
              <a:rPr kumimoji="1" lang="ja-JP" altLang="en-US" sz="2000" dirty="0">
                <a:solidFill>
                  <a:schemeClr val="tx1">
                    <a:lumMod val="50000"/>
                    <a:lumOff val="50000"/>
                  </a:schemeClr>
                </a:solidFill>
                <a:latin typeface="+mn-ea"/>
              </a:rPr>
              <a:t>　ブックマークインサート</a:t>
            </a:r>
          </a:p>
          <a:p>
            <a:r>
              <a:rPr kumimoji="1" lang="ja-JP" altLang="en-US" sz="2000" dirty="0">
                <a:solidFill>
                  <a:schemeClr val="tx1">
                    <a:lumMod val="50000"/>
                    <a:lumOff val="50000"/>
                  </a:schemeClr>
                </a:solidFill>
                <a:latin typeface="+mn-ea"/>
              </a:rPr>
              <a:t>　</a:t>
            </a:r>
            <a:r>
              <a:rPr kumimoji="1" lang="en-US" altLang="ja-JP" sz="2000" dirty="0">
                <a:solidFill>
                  <a:schemeClr val="tx1">
                    <a:lumMod val="50000"/>
                    <a:lumOff val="50000"/>
                  </a:schemeClr>
                </a:solidFill>
                <a:latin typeface="+mn-ea"/>
              </a:rPr>
              <a:t>PTZ</a:t>
            </a:r>
            <a:r>
              <a:rPr kumimoji="1" lang="ja-JP" altLang="en-US" sz="2000" dirty="0">
                <a:solidFill>
                  <a:schemeClr val="tx1">
                    <a:lumMod val="50000"/>
                    <a:lumOff val="50000"/>
                  </a:schemeClr>
                </a:solidFill>
                <a:latin typeface="+mn-ea"/>
              </a:rPr>
              <a:t>ジョイスティック</a:t>
            </a:r>
          </a:p>
          <a:p>
            <a:r>
              <a:rPr kumimoji="1" lang="ja-JP" altLang="en-US" sz="2000" dirty="0">
                <a:solidFill>
                  <a:schemeClr val="tx1">
                    <a:lumMod val="50000"/>
                    <a:lumOff val="50000"/>
                  </a:schemeClr>
                </a:solidFill>
                <a:latin typeface="+mn-ea"/>
              </a:rPr>
              <a:t>　ジョグダイヤル </a:t>
            </a:r>
            <a:r>
              <a:rPr kumimoji="1" lang="en-US" altLang="ja-JP" sz="2000" dirty="0">
                <a:solidFill>
                  <a:schemeClr val="tx1">
                    <a:lumMod val="50000"/>
                    <a:lumOff val="50000"/>
                  </a:schemeClr>
                </a:solidFill>
                <a:latin typeface="+mn-ea"/>
              </a:rPr>
              <a:t>(</a:t>
            </a:r>
            <a:r>
              <a:rPr kumimoji="1" lang="ja-JP" altLang="en-US" sz="2000" dirty="0">
                <a:solidFill>
                  <a:schemeClr val="tx1">
                    <a:lumMod val="50000"/>
                    <a:lumOff val="50000"/>
                  </a:schemeClr>
                </a:solidFill>
                <a:latin typeface="+mn-ea"/>
              </a:rPr>
              <a:t>プロ用編集機のフィール</a:t>
            </a:r>
            <a:r>
              <a:rPr kumimoji="1" lang="en-US" altLang="ja-JP" sz="2000" dirty="0">
                <a:solidFill>
                  <a:schemeClr val="tx1">
                    <a:lumMod val="50000"/>
                    <a:lumOff val="50000"/>
                  </a:schemeClr>
                </a:solidFill>
                <a:latin typeface="+mn-ea"/>
              </a:rPr>
              <a:t>)</a:t>
            </a:r>
          </a:p>
        </p:txBody>
      </p:sp>
      <p:pic>
        <p:nvPicPr>
          <p:cNvPr id="3076" name="Picture 4" descr="「Threat level management genetec」の画像検索結果"/>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9322" y="7895523"/>
            <a:ext cx="2047875" cy="1762125"/>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https://www.genetec.com/Images/EN/Icons/ff-advanced-reporting.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61030" y="7895523"/>
            <a:ext cx="2047875" cy="1762125"/>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Remote Security Desk genetec」の画像検索結果"/>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36528" y="7895523"/>
            <a:ext cx="2047875" cy="1762125"/>
          </a:xfrm>
          <a:prstGeom prst="rect">
            <a:avLst/>
          </a:prstGeom>
          <a:noFill/>
          <a:extLst>
            <a:ext uri="{909E8E84-426E-40DD-AFC4-6F175D3DCCD1}">
              <a14:hiddenFill xmlns:a14="http://schemas.microsoft.com/office/drawing/2010/main">
                <a:solidFill>
                  <a:srgbClr val="FFFFFF"/>
                </a:solidFill>
              </a14:hiddenFill>
            </a:ext>
          </a:extLst>
        </p:spPr>
      </p:pic>
      <p:sp>
        <p:nvSpPr>
          <p:cNvPr id="7" name="テキスト ボックス 6"/>
          <p:cNvSpPr txBox="1"/>
          <p:nvPr/>
        </p:nvSpPr>
        <p:spPr>
          <a:xfrm>
            <a:off x="4742121" y="13258800"/>
            <a:ext cx="3242930" cy="830997"/>
          </a:xfrm>
          <a:prstGeom prst="rect">
            <a:avLst/>
          </a:prstGeom>
          <a:noFill/>
        </p:spPr>
        <p:txBody>
          <a:bodyPr wrap="square" rtlCol="0">
            <a:spAutoFit/>
          </a:bodyPr>
          <a:lstStyle/>
          <a:p>
            <a:r>
              <a:rPr kumimoji="1" lang="ja-JP" altLang="en-US" sz="2400" dirty="0"/>
              <a:t>質問は何なりと</a:t>
            </a:r>
          </a:p>
          <a:p>
            <a:r>
              <a:rPr kumimoji="1" lang="en-US" altLang="ja-JP" sz="2400" dirty="0"/>
              <a:t>support@javatel.co.jp</a:t>
            </a:r>
            <a:endParaRPr kumimoji="1" lang="ja-JP" altLang="en-US" sz="2400" dirty="0"/>
          </a:p>
        </p:txBody>
      </p:sp>
      <p:pic>
        <p:nvPicPr>
          <p:cNvPr id="8" name="図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03423" y="15100456"/>
            <a:ext cx="2985153" cy="1155544"/>
          </a:xfrm>
          <a:prstGeom prst="rect">
            <a:avLst/>
          </a:prstGeom>
        </p:spPr>
      </p:pic>
      <p:pic>
        <p:nvPicPr>
          <p:cNvPr id="4098" name="Picture 2" descr="https://image.jimcdn.com/app/cms/image/transf/dimension=118x1024:format=png/path/s066c57c55bd407b2/image/i7e9a8ec7685bdaad/version/1480943977/image.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12491" y="10182532"/>
            <a:ext cx="1123950" cy="97155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https://image.jimcdn.com/app/cms/image/transf/dimension=118x1024:format=png/path/s066c57c55bd407b2/image/i10e6a1681ecba380/version/1465007440/image.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363586" y="10182532"/>
            <a:ext cx="1123950" cy="971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64471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0" y="0"/>
            <a:ext cx="12192000" cy="5324535"/>
          </a:xfrm>
          <a:prstGeom prst="rect">
            <a:avLst/>
          </a:prstGeom>
        </p:spPr>
        <p:txBody>
          <a:bodyPr wrap="square">
            <a:spAutoFit/>
          </a:bodyPr>
          <a:lstStyle/>
          <a:p>
            <a:r>
              <a:rPr kumimoji="1" lang="ja-JP" altLang="en-US" sz="2000" b="1" dirty="0">
                <a:solidFill>
                  <a:schemeClr val="tx1">
                    <a:lumMod val="50000"/>
                    <a:lumOff val="50000"/>
                  </a:schemeClr>
                </a:solidFill>
                <a:latin typeface="+mn-ea"/>
              </a:rPr>
              <a:t>信頼性</a:t>
            </a:r>
            <a:r>
              <a:rPr kumimoji="1" lang="en-US" altLang="ja-JP" sz="2000" b="1" dirty="0">
                <a:solidFill>
                  <a:schemeClr val="tx1">
                    <a:lumMod val="50000"/>
                    <a:lumOff val="50000"/>
                  </a:schemeClr>
                </a:solidFill>
                <a:latin typeface="+mn-ea"/>
              </a:rPr>
              <a:t>/</a:t>
            </a:r>
            <a:r>
              <a:rPr kumimoji="1" lang="ja-JP" altLang="en-US" sz="2000" b="1" dirty="0">
                <a:solidFill>
                  <a:schemeClr val="tx1">
                    <a:lumMod val="50000"/>
                    <a:lumOff val="50000"/>
                  </a:schemeClr>
                </a:solidFill>
                <a:latin typeface="+mn-ea"/>
              </a:rPr>
              <a:t>拡張性</a:t>
            </a:r>
            <a:r>
              <a:rPr kumimoji="1" lang="en-US" altLang="ja-JP" sz="2000" b="1" dirty="0">
                <a:solidFill>
                  <a:schemeClr val="tx1">
                    <a:lumMod val="50000"/>
                    <a:lumOff val="50000"/>
                  </a:schemeClr>
                </a:solidFill>
                <a:latin typeface="+mn-ea"/>
              </a:rPr>
              <a:t>/</a:t>
            </a:r>
            <a:r>
              <a:rPr kumimoji="1" lang="ja-JP" altLang="en-US" sz="2000" b="1" dirty="0">
                <a:solidFill>
                  <a:schemeClr val="tx1">
                    <a:lumMod val="50000"/>
                    <a:lumOff val="50000"/>
                  </a:schemeClr>
                </a:solidFill>
                <a:latin typeface="+mn-ea"/>
              </a:rPr>
              <a:t>高度なインテグレーション</a:t>
            </a:r>
          </a:p>
          <a:p>
            <a:r>
              <a:rPr kumimoji="1" lang="ja-JP" altLang="en-US" sz="2000" dirty="0">
                <a:solidFill>
                  <a:schemeClr val="tx1">
                    <a:lumMod val="50000"/>
                    <a:lumOff val="50000"/>
                  </a:schemeClr>
                </a:solidFill>
                <a:latin typeface="+mn-ea"/>
              </a:rPr>
              <a:t>　フェイルオーバー</a:t>
            </a:r>
          </a:p>
          <a:p>
            <a:r>
              <a:rPr kumimoji="1" lang="ja-JP" altLang="en-US" sz="2000" dirty="0">
                <a:solidFill>
                  <a:schemeClr val="tx1">
                    <a:lumMod val="50000"/>
                    <a:lumOff val="50000"/>
                  </a:schemeClr>
                </a:solidFill>
                <a:latin typeface="+mn-ea"/>
              </a:rPr>
              <a:t>　アクティブ・ディレクトリー・インテグレーション</a:t>
            </a:r>
          </a:p>
          <a:p>
            <a:r>
              <a:rPr kumimoji="1" lang="ja-JP" altLang="en-US" sz="2000" dirty="0">
                <a:solidFill>
                  <a:schemeClr val="tx1">
                    <a:lumMod val="50000"/>
                    <a:lumOff val="50000"/>
                  </a:schemeClr>
                </a:solidFill>
                <a:latin typeface="+mn-ea"/>
              </a:rPr>
              <a:t>　システム可用性モニター</a:t>
            </a:r>
          </a:p>
          <a:p>
            <a:r>
              <a:rPr kumimoji="1" lang="ja-JP" altLang="en-US" sz="2000" dirty="0">
                <a:solidFill>
                  <a:schemeClr val="tx1">
                    <a:lumMod val="50000"/>
                    <a:lumOff val="50000"/>
                  </a:schemeClr>
                </a:solidFill>
                <a:latin typeface="+mn-ea"/>
              </a:rPr>
              <a:t>　システムヘルスとメンテナンス</a:t>
            </a:r>
          </a:p>
          <a:p>
            <a:r>
              <a:rPr kumimoji="1" lang="ja-JP" altLang="en-US" sz="2000" dirty="0">
                <a:solidFill>
                  <a:schemeClr val="tx1">
                    <a:lumMod val="50000"/>
                    <a:lumOff val="50000"/>
                  </a:schemeClr>
                </a:solidFill>
                <a:latin typeface="+mn-ea"/>
              </a:rPr>
              <a:t>　フェデレーション</a:t>
            </a:r>
            <a:r>
              <a:rPr kumimoji="1" lang="en-US" altLang="ja-JP" sz="2000" dirty="0">
                <a:solidFill>
                  <a:schemeClr val="tx1">
                    <a:lumMod val="50000"/>
                    <a:lumOff val="50000"/>
                  </a:schemeClr>
                </a:solidFill>
                <a:latin typeface="+mn-ea"/>
              </a:rPr>
              <a:t>(</a:t>
            </a:r>
            <a:r>
              <a:rPr kumimoji="1" lang="ja-JP" altLang="en-US" sz="2000" dirty="0">
                <a:solidFill>
                  <a:schemeClr val="tx1">
                    <a:lumMod val="50000"/>
                    <a:lumOff val="50000"/>
                  </a:schemeClr>
                </a:solidFill>
                <a:latin typeface="+mn-ea"/>
              </a:rPr>
              <a:t>連合</a:t>
            </a:r>
            <a:r>
              <a:rPr kumimoji="1" lang="en-US" altLang="ja-JP" sz="2000" dirty="0">
                <a:solidFill>
                  <a:schemeClr val="tx1">
                    <a:lumMod val="50000"/>
                    <a:lumOff val="50000"/>
                  </a:schemeClr>
                </a:solidFill>
                <a:latin typeface="+mn-ea"/>
              </a:rPr>
              <a:t>)</a:t>
            </a:r>
            <a:r>
              <a:rPr kumimoji="1" lang="ja-JP" altLang="en-US" sz="2000" dirty="0">
                <a:solidFill>
                  <a:schemeClr val="tx1">
                    <a:lumMod val="50000"/>
                    <a:lumOff val="50000"/>
                  </a:schemeClr>
                </a:solidFill>
                <a:latin typeface="+mn-ea"/>
              </a:rPr>
              <a:t>独立サイトの論理統合</a:t>
            </a:r>
          </a:p>
          <a:p>
            <a:r>
              <a:rPr kumimoji="1" lang="ja-JP" altLang="en-US" sz="2000" dirty="0">
                <a:solidFill>
                  <a:schemeClr val="tx1">
                    <a:lumMod val="50000"/>
                    <a:lumOff val="50000"/>
                  </a:schemeClr>
                </a:solidFill>
                <a:latin typeface="+mn-ea"/>
              </a:rPr>
              <a:t>　リダイレクター</a:t>
            </a:r>
          </a:p>
          <a:p>
            <a:r>
              <a:rPr kumimoji="1" lang="ja-JP" altLang="en-US" sz="2000" dirty="0">
                <a:solidFill>
                  <a:schemeClr val="tx1">
                    <a:lumMod val="50000"/>
                    <a:lumOff val="50000"/>
                  </a:schemeClr>
                </a:solidFill>
                <a:latin typeface="+mn-ea"/>
              </a:rPr>
              <a:t>　モバイルストリーミング</a:t>
            </a:r>
          </a:p>
          <a:p>
            <a:r>
              <a:rPr kumimoji="1" lang="ja-JP" altLang="en-US" sz="2000" dirty="0">
                <a:solidFill>
                  <a:schemeClr val="tx1">
                    <a:lumMod val="50000"/>
                    <a:lumOff val="50000"/>
                  </a:schemeClr>
                </a:solidFill>
                <a:latin typeface="+mn-ea"/>
              </a:rPr>
              <a:t>　</a:t>
            </a:r>
            <a:r>
              <a:rPr kumimoji="1" lang="en-US" altLang="ja-JP" sz="2000" dirty="0">
                <a:solidFill>
                  <a:schemeClr val="tx1">
                    <a:lumMod val="50000"/>
                    <a:lumOff val="50000"/>
                  </a:schemeClr>
                </a:solidFill>
                <a:latin typeface="+mn-ea"/>
              </a:rPr>
              <a:t>Synergis </a:t>
            </a:r>
            <a:r>
              <a:rPr kumimoji="1" lang="ja-JP" altLang="en-US" sz="2000" dirty="0">
                <a:solidFill>
                  <a:schemeClr val="tx1">
                    <a:lumMod val="50000"/>
                    <a:lumOff val="50000"/>
                  </a:schemeClr>
                </a:solidFill>
                <a:latin typeface="+mn-ea"/>
              </a:rPr>
              <a:t>アクセスコントロール</a:t>
            </a:r>
          </a:p>
          <a:p>
            <a:r>
              <a:rPr kumimoji="1" lang="ja-JP" altLang="en-US" sz="2000" dirty="0">
                <a:solidFill>
                  <a:schemeClr val="tx1">
                    <a:lumMod val="50000"/>
                    <a:lumOff val="50000"/>
                  </a:schemeClr>
                </a:solidFill>
                <a:latin typeface="+mn-ea"/>
              </a:rPr>
              <a:t>　　ビジター管理、セキュアバッジのデザインと発行</a:t>
            </a:r>
          </a:p>
          <a:p>
            <a:r>
              <a:rPr kumimoji="1" lang="ja-JP" altLang="en-US" sz="2000" dirty="0">
                <a:solidFill>
                  <a:schemeClr val="tx1">
                    <a:lumMod val="50000"/>
                    <a:lumOff val="50000"/>
                  </a:schemeClr>
                </a:solidFill>
                <a:latin typeface="+mn-ea"/>
              </a:rPr>
              <a:t>　レネル </a:t>
            </a:r>
            <a:r>
              <a:rPr kumimoji="1" lang="en-US" altLang="ja-JP" sz="2000" dirty="0">
                <a:solidFill>
                  <a:schemeClr val="tx1">
                    <a:lumMod val="50000"/>
                    <a:lumOff val="50000"/>
                  </a:schemeClr>
                </a:solidFill>
                <a:latin typeface="+mn-ea"/>
              </a:rPr>
              <a:t>/ CCURE </a:t>
            </a:r>
            <a:r>
              <a:rPr kumimoji="1" lang="ja-JP" altLang="en-US" sz="2000" dirty="0">
                <a:solidFill>
                  <a:schemeClr val="tx1">
                    <a:lumMod val="50000"/>
                    <a:lumOff val="50000"/>
                  </a:schemeClr>
                </a:solidFill>
                <a:latin typeface="+mn-ea"/>
              </a:rPr>
              <a:t>アクセスコントロールプラグイン</a:t>
            </a:r>
          </a:p>
          <a:p>
            <a:r>
              <a:rPr kumimoji="1" lang="ja-JP" altLang="en-US" sz="2000" dirty="0">
                <a:solidFill>
                  <a:schemeClr val="tx1">
                    <a:lumMod val="50000"/>
                    <a:lumOff val="50000"/>
                  </a:schemeClr>
                </a:solidFill>
                <a:latin typeface="+mn-ea"/>
              </a:rPr>
              <a:t>　</a:t>
            </a:r>
            <a:r>
              <a:rPr kumimoji="1" lang="en-US" altLang="ja-JP" sz="2000" dirty="0">
                <a:solidFill>
                  <a:schemeClr val="tx1">
                    <a:lumMod val="50000"/>
                    <a:lumOff val="50000"/>
                  </a:schemeClr>
                </a:solidFill>
                <a:latin typeface="+mn-ea"/>
              </a:rPr>
              <a:t>BARCO CMS </a:t>
            </a:r>
            <a:r>
              <a:rPr kumimoji="1" lang="ja-JP" altLang="en-US" sz="2000" dirty="0">
                <a:solidFill>
                  <a:schemeClr val="tx1">
                    <a:lumMod val="50000"/>
                    <a:lumOff val="50000"/>
                  </a:schemeClr>
                </a:solidFill>
                <a:latin typeface="+mn-ea"/>
              </a:rPr>
              <a:t>ビデオウォル</a:t>
            </a:r>
          </a:p>
          <a:p>
            <a:r>
              <a:rPr kumimoji="1" lang="ja-JP" altLang="en-US" sz="2000" dirty="0">
                <a:solidFill>
                  <a:schemeClr val="tx1">
                    <a:lumMod val="50000"/>
                    <a:lumOff val="50000"/>
                  </a:schemeClr>
                </a:solidFill>
                <a:latin typeface="+mn-ea"/>
              </a:rPr>
              <a:t>　</a:t>
            </a:r>
            <a:r>
              <a:rPr kumimoji="1" lang="en-US" altLang="ja-JP" sz="2000" dirty="0">
                <a:solidFill>
                  <a:schemeClr val="tx1">
                    <a:lumMod val="50000"/>
                    <a:lumOff val="50000"/>
                  </a:schemeClr>
                </a:solidFill>
                <a:latin typeface="+mn-ea"/>
              </a:rPr>
              <a:t>SIP</a:t>
            </a:r>
            <a:r>
              <a:rPr kumimoji="1" lang="ja-JP" altLang="en-US" sz="2000" dirty="0">
                <a:solidFill>
                  <a:schemeClr val="tx1">
                    <a:lumMod val="50000"/>
                    <a:lumOff val="50000"/>
                  </a:schemeClr>
                </a:solidFill>
                <a:latin typeface="+mn-ea"/>
              </a:rPr>
              <a:t>テレコム統合	</a:t>
            </a:r>
          </a:p>
          <a:p>
            <a:r>
              <a:rPr kumimoji="1" lang="ja-JP" altLang="en-US" sz="2000" dirty="0">
                <a:solidFill>
                  <a:schemeClr val="tx1">
                    <a:lumMod val="50000"/>
                    <a:lumOff val="50000"/>
                  </a:schemeClr>
                </a:solidFill>
                <a:latin typeface="+mn-ea"/>
              </a:rPr>
              <a:t>　侵入パネルの統合</a:t>
            </a:r>
          </a:p>
          <a:p>
            <a:r>
              <a:rPr kumimoji="1" lang="ja-JP" altLang="en-US" sz="2000" dirty="0">
                <a:solidFill>
                  <a:schemeClr val="tx1">
                    <a:lumMod val="50000"/>
                    <a:lumOff val="50000"/>
                  </a:schemeClr>
                </a:solidFill>
                <a:latin typeface="+mn-ea"/>
              </a:rPr>
              <a:t>　</a:t>
            </a:r>
            <a:r>
              <a:rPr kumimoji="1" lang="en-US" altLang="ja-JP" sz="2000" dirty="0">
                <a:solidFill>
                  <a:schemeClr val="tx1">
                    <a:lumMod val="50000"/>
                    <a:lumOff val="50000"/>
                  </a:schemeClr>
                </a:solidFill>
                <a:latin typeface="+mn-ea"/>
              </a:rPr>
              <a:t>POS</a:t>
            </a:r>
            <a:r>
              <a:rPr kumimoji="1" lang="ja-JP" altLang="en-US" sz="2000" dirty="0">
                <a:solidFill>
                  <a:schemeClr val="tx1">
                    <a:lumMod val="50000"/>
                    <a:lumOff val="50000"/>
                  </a:schemeClr>
                </a:solidFill>
                <a:latin typeface="+mn-ea"/>
              </a:rPr>
              <a:t>インテグレーション</a:t>
            </a:r>
          </a:p>
          <a:p>
            <a:r>
              <a:rPr kumimoji="1" lang="ja-JP" altLang="en-US" sz="2000" dirty="0">
                <a:solidFill>
                  <a:schemeClr val="tx1">
                    <a:lumMod val="50000"/>
                    <a:lumOff val="50000"/>
                  </a:schemeClr>
                </a:solidFill>
                <a:latin typeface="+mn-ea"/>
              </a:rPr>
              <a:t>　ビデオインポートツール　オフサイト映像統合</a:t>
            </a:r>
          </a:p>
          <a:p>
            <a:r>
              <a:rPr kumimoji="1" lang="ja-JP" altLang="en-US" sz="2000" dirty="0">
                <a:solidFill>
                  <a:schemeClr val="tx1">
                    <a:lumMod val="50000"/>
                    <a:lumOff val="50000"/>
                  </a:schemeClr>
                </a:solidFill>
                <a:latin typeface="+mn-ea"/>
              </a:rPr>
              <a:t>　豊富な画像解析サードパーティプラグイン</a:t>
            </a:r>
          </a:p>
        </p:txBody>
      </p:sp>
      <p:sp>
        <p:nvSpPr>
          <p:cNvPr id="7" name="テキスト ボックス 6"/>
          <p:cNvSpPr txBox="1"/>
          <p:nvPr/>
        </p:nvSpPr>
        <p:spPr>
          <a:xfrm>
            <a:off x="4742121" y="13258800"/>
            <a:ext cx="3242930" cy="830997"/>
          </a:xfrm>
          <a:prstGeom prst="rect">
            <a:avLst/>
          </a:prstGeom>
          <a:noFill/>
        </p:spPr>
        <p:txBody>
          <a:bodyPr wrap="square" rtlCol="0">
            <a:spAutoFit/>
          </a:bodyPr>
          <a:lstStyle/>
          <a:p>
            <a:r>
              <a:rPr kumimoji="1" lang="ja-JP" altLang="en-US" sz="2400" dirty="0"/>
              <a:t>質問は何なりと</a:t>
            </a:r>
          </a:p>
          <a:p>
            <a:r>
              <a:rPr kumimoji="1" lang="en-US" altLang="ja-JP" sz="2400" dirty="0"/>
              <a:t>support@javatel.co.jp</a:t>
            </a:r>
            <a:endParaRPr kumimoji="1" lang="ja-JP" altLang="en-US" sz="2400" dirty="0"/>
          </a:p>
        </p:txBody>
      </p:sp>
      <p:pic>
        <p:nvPicPr>
          <p:cNvPr id="8" name="図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03423" y="15100456"/>
            <a:ext cx="2985153" cy="1155544"/>
          </a:xfrm>
          <a:prstGeom prst="rect">
            <a:avLst/>
          </a:prstGeom>
        </p:spPr>
      </p:pic>
    </p:spTree>
    <p:extLst>
      <p:ext uri="{BB962C8B-B14F-4D97-AF65-F5344CB8AC3E}">
        <p14:creationId xmlns:p14="http://schemas.microsoft.com/office/powerpoint/2010/main" val="37161787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previews.123rf.com/images/tonkanisorn/tonkanisorn1512/tonkanisorn151200008/50391775-The-beautiful-of-Kyoto-city-during-sunset-Japan--Stock-Phot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8121650"/>
          </a:xfrm>
          <a:prstGeom prst="rect">
            <a:avLst/>
          </a:prstGeom>
          <a:noFill/>
          <a:extLst>
            <a:ext uri="{909E8E84-426E-40DD-AFC4-6F175D3DCCD1}">
              <a14:hiddenFill xmlns:a14="http://schemas.microsoft.com/office/drawing/2010/main">
                <a:solidFill>
                  <a:srgbClr val="FFFFFF"/>
                </a:solidFill>
              </a14:hiddenFill>
            </a:ext>
          </a:extLst>
        </p:spPr>
      </p:pic>
      <p:sp>
        <p:nvSpPr>
          <p:cNvPr id="6" name="テキスト ボックス 5"/>
          <p:cNvSpPr txBox="1"/>
          <p:nvPr/>
        </p:nvSpPr>
        <p:spPr>
          <a:xfrm>
            <a:off x="0" y="1334274"/>
            <a:ext cx="5832389" cy="461665"/>
          </a:xfrm>
          <a:prstGeom prst="rect">
            <a:avLst/>
          </a:prstGeom>
          <a:noFill/>
        </p:spPr>
        <p:txBody>
          <a:bodyPr wrap="square" rtlCol="0">
            <a:spAutoFit/>
          </a:bodyPr>
          <a:lstStyle/>
          <a:p>
            <a:r>
              <a:rPr kumimoji="1" lang="ja-JP" altLang="en-US" sz="2400" b="1" dirty="0">
                <a:solidFill>
                  <a:schemeClr val="bg1"/>
                </a:solidFill>
              </a:rPr>
              <a:t>どれだけの</a:t>
            </a:r>
            <a:r>
              <a:rPr kumimoji="1" lang="en-US" altLang="ja-JP" sz="2400" b="1" dirty="0">
                <a:solidFill>
                  <a:schemeClr val="bg1"/>
                </a:solidFill>
              </a:rPr>
              <a:t>Javatel</a:t>
            </a:r>
            <a:r>
              <a:rPr kumimoji="1" lang="ja-JP" altLang="en-US" sz="2400" b="1" dirty="0">
                <a:solidFill>
                  <a:schemeClr val="bg1"/>
                </a:solidFill>
              </a:rPr>
              <a:t>があるだろう</a:t>
            </a:r>
          </a:p>
        </p:txBody>
      </p:sp>
      <p:pic>
        <p:nvPicPr>
          <p:cNvPr id="7" name="図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4442"/>
            <a:ext cx="5325218" cy="1438476"/>
          </a:xfrm>
          <a:prstGeom prst="rect">
            <a:avLst/>
          </a:prstGeom>
        </p:spPr>
      </p:pic>
      <p:pic>
        <p:nvPicPr>
          <p:cNvPr id="9" name="図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22956" y="273153"/>
            <a:ext cx="1850939" cy="503168"/>
          </a:xfrm>
          <a:prstGeom prst="rect">
            <a:avLst/>
          </a:prstGeom>
        </p:spPr>
      </p:pic>
      <p:sp>
        <p:nvSpPr>
          <p:cNvPr id="11" name="テキスト ボックス 10"/>
          <p:cNvSpPr txBox="1"/>
          <p:nvPr/>
        </p:nvSpPr>
        <p:spPr>
          <a:xfrm>
            <a:off x="5422956" y="758875"/>
            <a:ext cx="1785582" cy="523220"/>
          </a:xfrm>
          <a:prstGeom prst="rect">
            <a:avLst/>
          </a:prstGeom>
          <a:noFill/>
        </p:spPr>
        <p:txBody>
          <a:bodyPr wrap="square" rtlCol="0">
            <a:spAutoFit/>
          </a:bodyPr>
          <a:lstStyle/>
          <a:p>
            <a:r>
              <a:rPr kumimoji="1" lang="en-US" altLang="ja-JP" sz="1400" b="1" dirty="0">
                <a:solidFill>
                  <a:schemeClr val="bg1"/>
                </a:solidFill>
              </a:rPr>
              <a:t>Docokame</a:t>
            </a:r>
          </a:p>
          <a:p>
            <a:r>
              <a:rPr kumimoji="1" lang="en-US" altLang="ja-JP" sz="1400" b="1" dirty="0">
                <a:solidFill>
                  <a:schemeClr val="bg1"/>
                </a:solidFill>
              </a:rPr>
              <a:t> </a:t>
            </a:r>
            <a:r>
              <a:rPr kumimoji="1" lang="ja-JP" altLang="en-US" sz="1400" b="1" dirty="0">
                <a:solidFill>
                  <a:schemeClr val="bg1"/>
                </a:solidFill>
              </a:rPr>
              <a:t>アプライアンス</a:t>
            </a:r>
          </a:p>
        </p:txBody>
      </p:sp>
      <p:sp>
        <p:nvSpPr>
          <p:cNvPr id="8" name="テキスト ボックス 7"/>
          <p:cNvSpPr txBox="1"/>
          <p:nvPr/>
        </p:nvSpPr>
        <p:spPr>
          <a:xfrm>
            <a:off x="10256" y="8229975"/>
            <a:ext cx="5561203" cy="1200329"/>
          </a:xfrm>
          <a:prstGeom prst="rect">
            <a:avLst/>
          </a:prstGeom>
          <a:noFill/>
        </p:spPr>
        <p:txBody>
          <a:bodyPr wrap="square" rtlCol="0">
            <a:spAutoFit/>
          </a:bodyPr>
          <a:lstStyle/>
          <a:p>
            <a:r>
              <a:rPr kumimoji="1" lang="en-US" altLang="ja-JP" sz="2400" b="1" dirty="0">
                <a:latin typeface="Arial Black" panose="020B0A04020102020204" pitchFamily="34" charset="0"/>
              </a:rPr>
              <a:t>VMS(GSC)</a:t>
            </a:r>
            <a:r>
              <a:rPr kumimoji="1" lang="en-US" altLang="ja-JP" b="1" dirty="0">
                <a:latin typeface="Arial Black" panose="020B0A04020102020204" pitchFamily="34" charset="0"/>
              </a:rPr>
              <a:t> </a:t>
            </a:r>
            <a:r>
              <a:rPr kumimoji="1" lang="en-US" altLang="ja-JP" dirty="0">
                <a:solidFill>
                  <a:srgbClr val="FF0000"/>
                </a:solidFill>
                <a:latin typeface="Arial Black" panose="020B0A04020102020204" pitchFamily="34" charset="0"/>
              </a:rPr>
              <a:t>vs</a:t>
            </a:r>
            <a:r>
              <a:rPr kumimoji="1" lang="en-US" altLang="ja-JP" dirty="0">
                <a:latin typeface="Arial Black" panose="020B0A04020102020204" pitchFamily="34" charset="0"/>
              </a:rPr>
              <a:t> </a:t>
            </a:r>
            <a:r>
              <a:rPr kumimoji="1" lang="ja-JP" altLang="en-US" dirty="0">
                <a:latin typeface="Arial Black" panose="020B0A04020102020204" pitchFamily="34" charset="0"/>
              </a:rPr>
              <a:t>組込</a:t>
            </a:r>
            <a:r>
              <a:rPr kumimoji="1" lang="en-US" altLang="ja-JP" dirty="0">
                <a:latin typeface="Arial Black" panose="020B0A04020102020204" pitchFamily="34" charset="0"/>
              </a:rPr>
              <a:t>Linux </a:t>
            </a:r>
            <a:r>
              <a:rPr kumimoji="1" lang="en-US" altLang="ja-JP" sz="2400" dirty="0">
                <a:latin typeface="Arial Black" panose="020B0A04020102020204" pitchFamily="34" charset="0"/>
              </a:rPr>
              <a:t>NVR</a:t>
            </a:r>
            <a:r>
              <a:rPr kumimoji="1" lang="ja-JP" altLang="en-US" sz="2400" dirty="0">
                <a:latin typeface="Arial Black" panose="020B0A04020102020204" pitchFamily="34" charset="0"/>
              </a:rPr>
              <a:t>　</a:t>
            </a:r>
            <a:endParaRPr kumimoji="1" lang="en-US" altLang="ja-JP" sz="2400" dirty="0">
              <a:latin typeface="Arial Black" panose="020B0A04020102020204" pitchFamily="34" charset="0"/>
            </a:endParaRPr>
          </a:p>
          <a:p>
            <a:pPr algn="ctr"/>
            <a:r>
              <a:rPr kumimoji="1" lang="ja-JP" altLang="en-US" sz="2400" dirty="0">
                <a:latin typeface="Arial Black" panose="020B0A04020102020204" pitchFamily="34" charset="0"/>
              </a:rPr>
              <a:t>答えは </a:t>
            </a:r>
            <a:endParaRPr kumimoji="1" lang="en-US" altLang="ja-JP" sz="2400" dirty="0">
              <a:latin typeface="Arial Black" panose="020B0A04020102020204" pitchFamily="34" charset="0"/>
            </a:endParaRPr>
          </a:p>
          <a:p>
            <a:pPr algn="ctr"/>
            <a:r>
              <a:rPr kumimoji="1" lang="en-US" altLang="ja-JP" sz="2400" dirty="0">
                <a:solidFill>
                  <a:schemeClr val="accent1"/>
                </a:solidFill>
                <a:latin typeface="Arial Black" panose="020B0A04020102020204" pitchFamily="34" charset="0"/>
              </a:rPr>
              <a:t>www.security-center.tokyo/vs/</a:t>
            </a:r>
            <a:endParaRPr kumimoji="1" lang="ja-JP" altLang="en-US" dirty="0">
              <a:solidFill>
                <a:schemeClr val="accent1"/>
              </a:solidFill>
              <a:latin typeface="Arial Black" panose="020B0A04020102020204" pitchFamily="34" charset="0"/>
            </a:endParaRPr>
          </a:p>
        </p:txBody>
      </p:sp>
      <p:sp>
        <p:nvSpPr>
          <p:cNvPr id="10" name="テキスト ボックス 9"/>
          <p:cNvSpPr txBox="1"/>
          <p:nvPr/>
        </p:nvSpPr>
        <p:spPr>
          <a:xfrm>
            <a:off x="-53165" y="9495742"/>
            <a:ext cx="3258563" cy="5470728"/>
          </a:xfrm>
          <a:prstGeom prst="rect">
            <a:avLst/>
          </a:prstGeom>
          <a:noFill/>
        </p:spPr>
        <p:txBody>
          <a:bodyPr wrap="square" rtlCol="0">
            <a:spAutoFit/>
          </a:bodyPr>
          <a:lstStyle/>
          <a:p>
            <a:r>
              <a:rPr kumimoji="1" lang="ja-JP" altLang="en-US" sz="1050" b="1" dirty="0">
                <a:solidFill>
                  <a:schemeClr val="tx1">
                    <a:lumMod val="50000"/>
                    <a:lumOff val="50000"/>
                  </a:schemeClr>
                </a:solidFill>
              </a:rPr>
              <a:t>組込 </a:t>
            </a:r>
            <a:r>
              <a:rPr kumimoji="1" lang="en-US" altLang="ja-JP" sz="1050" b="1" dirty="0">
                <a:solidFill>
                  <a:schemeClr val="tx1">
                    <a:lumMod val="50000"/>
                    <a:lumOff val="50000"/>
                  </a:schemeClr>
                </a:solidFill>
              </a:rPr>
              <a:t>Linux NVR</a:t>
            </a:r>
            <a:r>
              <a:rPr kumimoji="1" lang="ja-JP" altLang="en-US" sz="1050" b="1" dirty="0">
                <a:solidFill>
                  <a:schemeClr val="tx1">
                    <a:lumMod val="50000"/>
                    <a:lumOff val="50000"/>
                  </a:schemeClr>
                </a:solidFill>
              </a:rPr>
              <a:t> </a:t>
            </a:r>
            <a:r>
              <a:rPr kumimoji="1" lang="en-US" altLang="ja-JP" sz="1050" b="1" dirty="0">
                <a:solidFill>
                  <a:schemeClr val="tx1">
                    <a:lumMod val="50000"/>
                    <a:lumOff val="50000"/>
                  </a:schemeClr>
                </a:solidFill>
              </a:rPr>
              <a:t>/ NAS</a:t>
            </a:r>
            <a:r>
              <a:rPr kumimoji="1" lang="ja-JP" altLang="en-US" sz="1050" b="1" dirty="0">
                <a:solidFill>
                  <a:schemeClr val="tx1">
                    <a:lumMod val="50000"/>
                    <a:lumOff val="50000"/>
                  </a:schemeClr>
                </a:solidFill>
              </a:rPr>
              <a:t>ベース </a:t>
            </a:r>
            <a:r>
              <a:rPr kumimoji="1" lang="en-US" altLang="ja-JP" sz="1050" b="1" dirty="0">
                <a:solidFill>
                  <a:schemeClr val="tx1">
                    <a:lumMod val="50000"/>
                    <a:lumOff val="50000"/>
                  </a:schemeClr>
                </a:solidFill>
              </a:rPr>
              <a:t>NVR</a:t>
            </a:r>
            <a:r>
              <a:rPr kumimoji="1" lang="ja-JP" altLang="en-US" sz="1050" b="1" dirty="0">
                <a:solidFill>
                  <a:schemeClr val="tx1">
                    <a:lumMod val="50000"/>
                    <a:lumOff val="50000"/>
                  </a:schemeClr>
                </a:solidFill>
              </a:rPr>
              <a:t>と </a:t>
            </a:r>
            <a:r>
              <a:rPr kumimoji="1" lang="en-US" altLang="ja-JP" sz="1050" b="1" dirty="0">
                <a:solidFill>
                  <a:schemeClr val="tx1">
                    <a:lumMod val="50000"/>
                    <a:lumOff val="50000"/>
                  </a:schemeClr>
                </a:solidFill>
              </a:rPr>
              <a:t>CMS </a:t>
            </a:r>
            <a:r>
              <a:rPr kumimoji="1" lang="ja-JP" altLang="en-US" sz="1050" b="1" dirty="0">
                <a:solidFill>
                  <a:schemeClr val="tx1">
                    <a:lumMod val="50000"/>
                    <a:lumOff val="50000"/>
                  </a:schemeClr>
                </a:solidFill>
              </a:rPr>
              <a:t>では如何</a:t>
            </a:r>
            <a:r>
              <a:rPr kumimoji="1" lang="en-US" altLang="ja-JP" sz="1050" b="1" dirty="0">
                <a:solidFill>
                  <a:schemeClr val="tx1">
                    <a:lumMod val="50000"/>
                    <a:lumOff val="50000"/>
                  </a:schemeClr>
                </a:solidFill>
              </a:rPr>
              <a:t>?</a:t>
            </a:r>
          </a:p>
          <a:p>
            <a:endParaRPr kumimoji="1" lang="en-US" altLang="ja-JP" sz="1050" b="1" dirty="0">
              <a:solidFill>
                <a:schemeClr val="tx1">
                  <a:lumMod val="50000"/>
                  <a:lumOff val="50000"/>
                </a:schemeClr>
              </a:solidFill>
            </a:endParaRPr>
          </a:p>
          <a:p>
            <a:r>
              <a:rPr kumimoji="1" lang="ja-JP" altLang="en-US" sz="1050" b="1" dirty="0">
                <a:solidFill>
                  <a:schemeClr val="tx1">
                    <a:lumMod val="50000"/>
                    <a:lumOff val="50000"/>
                  </a:schemeClr>
                </a:solidFill>
              </a:rPr>
              <a:t>セキュリティのあるべき姿の再定義</a:t>
            </a:r>
          </a:p>
          <a:p>
            <a:endParaRPr kumimoji="1" lang="ja-JP" altLang="en-US" sz="1050" b="1" dirty="0">
              <a:solidFill>
                <a:schemeClr val="tx1">
                  <a:lumMod val="50000"/>
                  <a:lumOff val="50000"/>
                </a:schemeClr>
              </a:solidFill>
            </a:endParaRPr>
          </a:p>
          <a:p>
            <a:r>
              <a:rPr kumimoji="1" lang="en-US" altLang="ja-JP" sz="1050" b="1" dirty="0">
                <a:solidFill>
                  <a:schemeClr val="tx1">
                    <a:lumMod val="50000"/>
                    <a:lumOff val="50000"/>
                  </a:schemeClr>
                </a:solidFill>
              </a:rPr>
              <a:t>VMS(GSC)</a:t>
            </a:r>
            <a:r>
              <a:rPr kumimoji="1" lang="ja-JP" altLang="en-US" sz="1050" b="1" dirty="0">
                <a:solidFill>
                  <a:schemeClr val="tx1">
                    <a:lumMod val="50000"/>
                    <a:lumOff val="50000"/>
                  </a:schemeClr>
                </a:solidFill>
              </a:rPr>
              <a:t>ではこれが標準</a:t>
            </a:r>
            <a:endParaRPr kumimoji="1" lang="en-US" altLang="ja-JP" sz="1050" b="1" dirty="0">
              <a:solidFill>
                <a:schemeClr val="tx1">
                  <a:lumMod val="50000"/>
                  <a:lumOff val="50000"/>
                </a:schemeClr>
              </a:solidFill>
            </a:endParaRPr>
          </a:p>
          <a:p>
            <a:endParaRPr kumimoji="1" lang="en-US" altLang="ja-JP" sz="900" b="1" dirty="0">
              <a:solidFill>
                <a:schemeClr val="tx1">
                  <a:lumMod val="50000"/>
                  <a:lumOff val="50000"/>
                </a:schemeClr>
              </a:solidFill>
            </a:endParaRPr>
          </a:p>
          <a:p>
            <a:r>
              <a:rPr kumimoji="1" lang="ja-JP" altLang="en-US" sz="900" b="1" dirty="0">
                <a:solidFill>
                  <a:schemeClr val="tx1">
                    <a:lumMod val="50000"/>
                    <a:lumOff val="50000"/>
                  </a:schemeClr>
                </a:solidFill>
              </a:rPr>
              <a:t>完全にシームレスなライブと録画再生</a:t>
            </a:r>
            <a:endParaRPr kumimoji="1" lang="en-US" altLang="ja-JP" sz="900" b="1" dirty="0">
              <a:solidFill>
                <a:schemeClr val="tx1">
                  <a:lumMod val="50000"/>
                  <a:lumOff val="50000"/>
                </a:schemeClr>
              </a:solidFill>
            </a:endParaRPr>
          </a:p>
          <a:p>
            <a:r>
              <a:rPr kumimoji="1" lang="ja-JP" altLang="en-US" sz="900" b="1" dirty="0">
                <a:solidFill>
                  <a:schemeClr val="tx1">
                    <a:lumMod val="50000"/>
                    <a:lumOff val="50000"/>
                  </a:schemeClr>
                </a:solidFill>
              </a:rPr>
              <a:t>次世代レンダリングエンジン</a:t>
            </a:r>
          </a:p>
          <a:p>
            <a:r>
              <a:rPr kumimoji="1" lang="ja-JP" altLang="en-US" sz="900" b="1" dirty="0">
                <a:solidFill>
                  <a:schemeClr val="tx1">
                    <a:lumMod val="50000"/>
                    <a:lumOff val="50000"/>
                  </a:schemeClr>
                </a:solidFill>
              </a:rPr>
              <a:t>　次世代</a:t>
            </a:r>
            <a:r>
              <a:rPr kumimoji="1" lang="en-US" altLang="ja-JP" sz="900" b="1" dirty="0">
                <a:solidFill>
                  <a:schemeClr val="tx1">
                    <a:lumMod val="50000"/>
                    <a:lumOff val="50000"/>
                  </a:schemeClr>
                </a:solidFill>
              </a:rPr>
              <a:t>H.265</a:t>
            </a:r>
            <a:r>
              <a:rPr kumimoji="1" lang="ja-JP" altLang="en-US" sz="900" b="1" dirty="0">
                <a:solidFill>
                  <a:schemeClr val="tx1">
                    <a:lumMod val="50000"/>
                    <a:lumOff val="50000"/>
                  </a:schemeClr>
                </a:solidFill>
              </a:rPr>
              <a:t>コーデック </a:t>
            </a:r>
            <a:r>
              <a:rPr kumimoji="1" lang="en-US" altLang="ja-JP" sz="900" b="1" dirty="0">
                <a:solidFill>
                  <a:schemeClr val="tx1">
                    <a:lumMod val="50000"/>
                    <a:lumOff val="50000"/>
                  </a:schemeClr>
                </a:solidFill>
              </a:rPr>
              <a:t>4K</a:t>
            </a:r>
            <a:r>
              <a:rPr kumimoji="1" lang="ja-JP" altLang="en-US" sz="900" b="1" dirty="0">
                <a:solidFill>
                  <a:schemeClr val="tx1">
                    <a:lumMod val="50000"/>
                    <a:lumOff val="50000"/>
                  </a:schemeClr>
                </a:solidFill>
              </a:rPr>
              <a:t> </a:t>
            </a:r>
            <a:r>
              <a:rPr kumimoji="1" lang="ja-JP" altLang="en-US" sz="900" b="1" dirty="0">
                <a:solidFill>
                  <a:srgbClr val="FF0000"/>
                </a:solidFill>
              </a:rPr>
              <a:t>必須</a:t>
            </a:r>
          </a:p>
          <a:p>
            <a:r>
              <a:rPr kumimoji="1" lang="ja-JP" altLang="en-US" sz="900" dirty="0">
                <a:solidFill>
                  <a:schemeClr val="tx1">
                    <a:lumMod val="50000"/>
                    <a:lumOff val="50000"/>
                  </a:schemeClr>
                </a:solidFill>
              </a:rPr>
              <a:t>　</a:t>
            </a:r>
            <a:r>
              <a:rPr kumimoji="1" lang="en-US" altLang="ja-JP" sz="900" dirty="0">
                <a:solidFill>
                  <a:schemeClr val="tx1">
                    <a:lumMod val="50000"/>
                    <a:lumOff val="50000"/>
                  </a:schemeClr>
                </a:solidFill>
              </a:rPr>
              <a:t>GPU</a:t>
            </a:r>
            <a:r>
              <a:rPr kumimoji="1" lang="ja-JP" altLang="en-US" sz="900" dirty="0">
                <a:solidFill>
                  <a:schemeClr val="tx1">
                    <a:lumMod val="50000"/>
                    <a:lumOff val="50000"/>
                  </a:schemeClr>
                </a:solidFill>
              </a:rPr>
              <a:t>による跳躍した表示能力最大</a:t>
            </a:r>
            <a:r>
              <a:rPr kumimoji="1" lang="en-US" altLang="ja-JP" sz="900" dirty="0">
                <a:solidFill>
                  <a:schemeClr val="tx1">
                    <a:lumMod val="50000"/>
                    <a:lumOff val="50000"/>
                  </a:schemeClr>
                </a:solidFill>
              </a:rPr>
              <a:t>1000% up</a:t>
            </a:r>
          </a:p>
          <a:p>
            <a:r>
              <a:rPr kumimoji="1" lang="ja-JP" altLang="en-US" sz="900" dirty="0">
                <a:solidFill>
                  <a:schemeClr val="tx1">
                    <a:lumMod val="50000"/>
                    <a:lumOff val="50000"/>
                  </a:schemeClr>
                </a:solidFill>
              </a:rPr>
              <a:t>　　スムーズ逆再生</a:t>
            </a:r>
            <a:r>
              <a:rPr kumimoji="1" lang="en-US" altLang="ja-JP" sz="900" dirty="0">
                <a:solidFill>
                  <a:schemeClr val="tx1">
                    <a:lumMod val="50000"/>
                    <a:lumOff val="50000"/>
                  </a:schemeClr>
                </a:solidFill>
              </a:rPr>
              <a:t>/</a:t>
            </a:r>
            <a:r>
              <a:rPr kumimoji="1" lang="ja-JP" altLang="en-US" sz="900" dirty="0">
                <a:solidFill>
                  <a:schemeClr val="tx1">
                    <a:lumMod val="50000"/>
                    <a:lumOff val="50000"/>
                  </a:schemeClr>
                </a:solidFill>
              </a:rPr>
              <a:t>倍速</a:t>
            </a:r>
            <a:r>
              <a:rPr kumimoji="1" lang="en-US" altLang="ja-JP" sz="900" dirty="0">
                <a:solidFill>
                  <a:schemeClr val="tx1">
                    <a:lumMod val="50000"/>
                    <a:lumOff val="50000"/>
                  </a:schemeClr>
                </a:solidFill>
              </a:rPr>
              <a:t>(x2x4</a:t>
            </a:r>
            <a:r>
              <a:rPr kumimoji="1" lang="ja-JP" altLang="en-US" sz="900" dirty="0">
                <a:solidFill>
                  <a:schemeClr val="tx1">
                    <a:lumMod val="50000"/>
                    <a:lumOff val="50000"/>
                  </a:schemeClr>
                </a:solidFill>
              </a:rPr>
              <a:t>～</a:t>
            </a:r>
            <a:r>
              <a:rPr kumimoji="1" lang="en-US" altLang="ja-JP" sz="900" dirty="0">
                <a:solidFill>
                  <a:schemeClr val="tx1">
                    <a:lumMod val="50000"/>
                    <a:lumOff val="50000"/>
                  </a:schemeClr>
                </a:solidFill>
              </a:rPr>
              <a:t>x100)</a:t>
            </a:r>
            <a:r>
              <a:rPr kumimoji="1" lang="ja-JP" altLang="en-US" sz="900" dirty="0">
                <a:solidFill>
                  <a:schemeClr val="tx1">
                    <a:lumMod val="50000"/>
                    <a:lumOff val="50000"/>
                  </a:schemeClr>
                </a:solidFill>
              </a:rPr>
              <a:t>逆再生</a:t>
            </a:r>
          </a:p>
          <a:p>
            <a:r>
              <a:rPr kumimoji="1" lang="ja-JP" altLang="en-US" sz="900" dirty="0">
                <a:solidFill>
                  <a:schemeClr val="tx1">
                    <a:lumMod val="50000"/>
                    <a:lumOff val="50000"/>
                  </a:schemeClr>
                </a:solidFill>
              </a:rPr>
              <a:t>　　スムーズ倍速</a:t>
            </a:r>
            <a:r>
              <a:rPr kumimoji="1" lang="en-US" altLang="ja-JP" sz="900" dirty="0">
                <a:solidFill>
                  <a:schemeClr val="tx1">
                    <a:lumMod val="50000"/>
                    <a:lumOff val="50000"/>
                  </a:schemeClr>
                </a:solidFill>
              </a:rPr>
              <a:t>(x2x4</a:t>
            </a:r>
            <a:r>
              <a:rPr kumimoji="1" lang="ja-JP" altLang="en-US" sz="900" dirty="0">
                <a:solidFill>
                  <a:schemeClr val="tx1">
                    <a:lumMod val="50000"/>
                    <a:lumOff val="50000"/>
                  </a:schemeClr>
                </a:solidFill>
              </a:rPr>
              <a:t>～</a:t>
            </a:r>
            <a:r>
              <a:rPr kumimoji="1" lang="en-US" altLang="ja-JP" sz="900" dirty="0">
                <a:solidFill>
                  <a:schemeClr val="tx1">
                    <a:lumMod val="50000"/>
                    <a:lumOff val="50000"/>
                  </a:schemeClr>
                </a:solidFill>
              </a:rPr>
              <a:t>x100)</a:t>
            </a:r>
            <a:r>
              <a:rPr kumimoji="1" lang="ja-JP" altLang="en-US" sz="900" dirty="0">
                <a:solidFill>
                  <a:schemeClr val="tx1">
                    <a:lumMod val="50000"/>
                    <a:lumOff val="50000"/>
                  </a:schemeClr>
                </a:solidFill>
              </a:rPr>
              <a:t>逆再生</a:t>
            </a:r>
          </a:p>
          <a:p>
            <a:r>
              <a:rPr kumimoji="1" lang="ja-JP" altLang="en-US" sz="900" dirty="0">
                <a:solidFill>
                  <a:schemeClr val="tx1">
                    <a:lumMod val="50000"/>
                    <a:lumOff val="50000"/>
                  </a:schemeClr>
                </a:solidFill>
              </a:rPr>
              <a:t>　　タイムシフトプレイバック</a:t>
            </a:r>
          </a:p>
          <a:p>
            <a:r>
              <a:rPr kumimoji="1" lang="ja-JP" altLang="en-US" sz="900" dirty="0">
                <a:solidFill>
                  <a:schemeClr val="tx1">
                    <a:lumMod val="50000"/>
                    <a:lumOff val="50000"/>
                  </a:schemeClr>
                </a:solidFill>
              </a:rPr>
              <a:t>　　ダイナミックサムネイル</a:t>
            </a:r>
          </a:p>
          <a:p>
            <a:r>
              <a:rPr kumimoji="1" lang="ja-JP" altLang="en-US" sz="900" b="1" dirty="0">
                <a:solidFill>
                  <a:schemeClr val="tx1">
                    <a:lumMod val="50000"/>
                    <a:lumOff val="50000"/>
                  </a:schemeClr>
                </a:solidFill>
              </a:rPr>
              <a:t>　</a:t>
            </a:r>
            <a:r>
              <a:rPr kumimoji="1" lang="ja-JP" altLang="en-US" sz="900" dirty="0">
                <a:solidFill>
                  <a:schemeClr val="tx1">
                    <a:lumMod val="50000"/>
                    <a:lumOff val="50000"/>
                  </a:schemeClr>
                </a:solidFill>
              </a:rPr>
              <a:t>ビジュアルトラッキングワンクリック追尾</a:t>
            </a:r>
          </a:p>
          <a:p>
            <a:endParaRPr kumimoji="1" lang="ja-JP" altLang="en-US" sz="900" b="1" dirty="0">
              <a:solidFill>
                <a:schemeClr val="tx1">
                  <a:lumMod val="50000"/>
                  <a:lumOff val="50000"/>
                </a:schemeClr>
              </a:solidFill>
            </a:endParaRPr>
          </a:p>
          <a:p>
            <a:r>
              <a:rPr kumimoji="1" lang="ja-JP" altLang="en-US" sz="900" b="1" dirty="0">
                <a:solidFill>
                  <a:schemeClr val="tx1">
                    <a:lumMod val="50000"/>
                    <a:lumOff val="50000"/>
                  </a:schemeClr>
                </a:solidFill>
              </a:rPr>
              <a:t>次世代セキュリティインターフェイス</a:t>
            </a:r>
          </a:p>
          <a:p>
            <a:r>
              <a:rPr kumimoji="1" lang="ja-JP" altLang="en-US" sz="900" dirty="0">
                <a:solidFill>
                  <a:schemeClr val="tx1">
                    <a:lumMod val="50000"/>
                    <a:lumOff val="50000"/>
                  </a:schemeClr>
                </a:solidFill>
              </a:rPr>
              <a:t>　アラームエスカレーション </a:t>
            </a:r>
            <a:r>
              <a:rPr kumimoji="1" lang="en-US" altLang="ja-JP" sz="900" dirty="0">
                <a:solidFill>
                  <a:schemeClr val="tx1">
                    <a:lumMod val="50000"/>
                    <a:lumOff val="50000"/>
                  </a:schemeClr>
                </a:solidFill>
              </a:rPr>
              <a:t>(</a:t>
            </a:r>
            <a:r>
              <a:rPr kumimoji="1" lang="ja-JP" altLang="en-US" sz="900" dirty="0">
                <a:solidFill>
                  <a:schemeClr val="tx1">
                    <a:lumMod val="50000"/>
                    <a:lumOff val="50000"/>
                  </a:schemeClr>
                </a:solidFill>
              </a:rPr>
              <a:t>統一アラーム管理</a:t>
            </a:r>
            <a:r>
              <a:rPr kumimoji="1" lang="en-US" altLang="ja-JP" sz="900" dirty="0">
                <a:solidFill>
                  <a:schemeClr val="tx1">
                    <a:lumMod val="50000"/>
                    <a:lumOff val="50000"/>
                  </a:schemeClr>
                </a:solidFill>
              </a:rPr>
              <a:t>)</a:t>
            </a:r>
            <a:endParaRPr kumimoji="1" lang="ja-JP" altLang="en-US" sz="900" b="1" dirty="0">
              <a:solidFill>
                <a:schemeClr val="tx1">
                  <a:lumMod val="50000"/>
                  <a:lumOff val="50000"/>
                </a:schemeClr>
              </a:solidFill>
            </a:endParaRPr>
          </a:p>
          <a:p>
            <a:r>
              <a:rPr kumimoji="1" lang="ja-JP" altLang="en-US" sz="900" b="1" dirty="0">
                <a:solidFill>
                  <a:schemeClr val="tx1">
                    <a:lumMod val="50000"/>
                    <a:lumOff val="50000"/>
                  </a:schemeClr>
                </a:solidFill>
              </a:rPr>
              <a:t>次世代アーカイブテクノロジー</a:t>
            </a:r>
            <a:endParaRPr kumimoji="1" lang="ja-JP" altLang="en-US" sz="900" dirty="0">
              <a:solidFill>
                <a:schemeClr val="tx1">
                  <a:lumMod val="50000"/>
                  <a:lumOff val="50000"/>
                </a:schemeClr>
              </a:solidFill>
            </a:endParaRPr>
          </a:p>
          <a:p>
            <a:r>
              <a:rPr kumimoji="1" lang="ja-JP" altLang="en-US" sz="900" dirty="0">
                <a:solidFill>
                  <a:schemeClr val="tx1">
                    <a:lumMod val="50000"/>
                    <a:lumOff val="50000"/>
                  </a:schemeClr>
                </a:solidFill>
              </a:rPr>
              <a:t>暗号化録画</a:t>
            </a:r>
            <a:r>
              <a:rPr kumimoji="1" lang="en-US" altLang="ja-JP" sz="900" dirty="0">
                <a:solidFill>
                  <a:schemeClr val="tx1">
                    <a:lumMod val="50000"/>
                    <a:lumOff val="50000"/>
                  </a:schemeClr>
                </a:solidFill>
              </a:rPr>
              <a:t>/</a:t>
            </a:r>
            <a:r>
              <a:rPr kumimoji="1" lang="ja-JP" altLang="en-US" sz="900" dirty="0">
                <a:solidFill>
                  <a:schemeClr val="tx1">
                    <a:lumMod val="50000"/>
                    <a:lumOff val="50000"/>
                  </a:schemeClr>
                </a:solidFill>
              </a:rPr>
              <a:t>暗号化接続</a:t>
            </a:r>
            <a:r>
              <a:rPr kumimoji="1" lang="en-US" altLang="ja-JP" sz="900" dirty="0">
                <a:solidFill>
                  <a:schemeClr val="tx1">
                    <a:lumMod val="50000"/>
                    <a:lumOff val="50000"/>
                  </a:schemeClr>
                </a:solidFill>
              </a:rPr>
              <a:t>(SRTP)</a:t>
            </a:r>
          </a:p>
          <a:p>
            <a:r>
              <a:rPr kumimoji="1" lang="ja-JP" altLang="en-US" sz="900" dirty="0">
                <a:solidFill>
                  <a:schemeClr val="tx1">
                    <a:lumMod val="50000"/>
                    <a:lumOff val="50000"/>
                  </a:schemeClr>
                </a:solidFill>
              </a:rPr>
              <a:t>証拠レコーディング、ドラマのシナリオの様に</a:t>
            </a:r>
          </a:p>
          <a:p>
            <a:r>
              <a:rPr kumimoji="1" lang="ja-JP" altLang="en-US" sz="900" dirty="0">
                <a:solidFill>
                  <a:schemeClr val="tx1">
                    <a:lumMod val="50000"/>
                    <a:lumOff val="50000"/>
                  </a:schemeClr>
                </a:solidFill>
              </a:rPr>
              <a:t>アーカイブ転送バックアップリストア</a:t>
            </a:r>
          </a:p>
          <a:p>
            <a:r>
              <a:rPr kumimoji="1" lang="ja-JP" altLang="en-US" sz="900" dirty="0">
                <a:solidFill>
                  <a:schemeClr val="tx1">
                    <a:lumMod val="50000"/>
                    <a:lumOff val="50000"/>
                  </a:schemeClr>
                </a:solidFill>
              </a:rPr>
              <a:t>先進的な開発キット </a:t>
            </a:r>
            <a:r>
              <a:rPr kumimoji="1" lang="en-US" altLang="ja-JP" sz="900" dirty="0" err="1">
                <a:solidFill>
                  <a:schemeClr val="tx1">
                    <a:lumMod val="50000"/>
                    <a:lumOff val="50000"/>
                  </a:schemeClr>
                </a:solidFill>
              </a:rPr>
              <a:t>.net</a:t>
            </a:r>
            <a:r>
              <a:rPr kumimoji="1" lang="ja-JP" altLang="en-US" sz="900" dirty="0">
                <a:solidFill>
                  <a:schemeClr val="tx1">
                    <a:lumMod val="50000"/>
                    <a:lumOff val="50000"/>
                  </a:schemeClr>
                </a:solidFill>
              </a:rPr>
              <a:t>マクロ</a:t>
            </a:r>
            <a:r>
              <a:rPr kumimoji="1" lang="en-US" altLang="ja-JP" sz="900" dirty="0">
                <a:solidFill>
                  <a:schemeClr val="tx1">
                    <a:lumMod val="50000"/>
                    <a:lumOff val="50000"/>
                  </a:schemeClr>
                </a:solidFill>
              </a:rPr>
              <a:t>&amp;</a:t>
            </a:r>
            <a:r>
              <a:rPr kumimoji="1" lang="ja-JP" altLang="en-US" sz="900" dirty="0">
                <a:solidFill>
                  <a:schemeClr val="tx1">
                    <a:lumMod val="50000"/>
                    <a:lumOff val="50000"/>
                  </a:schemeClr>
                </a:solidFill>
              </a:rPr>
              <a:t>ネイティブ</a:t>
            </a:r>
          </a:p>
          <a:p>
            <a:r>
              <a:rPr kumimoji="1" lang="ja-JP" altLang="en-US" sz="900" dirty="0">
                <a:solidFill>
                  <a:schemeClr val="tx1">
                    <a:lumMod val="50000"/>
                    <a:lumOff val="50000"/>
                  </a:schemeClr>
                </a:solidFill>
              </a:rPr>
              <a:t>プランマネージャーインターラクティブマップ</a:t>
            </a:r>
          </a:p>
          <a:p>
            <a:r>
              <a:rPr kumimoji="1" lang="ja-JP" altLang="en-US" sz="900" dirty="0">
                <a:solidFill>
                  <a:schemeClr val="tx1">
                    <a:lumMod val="50000"/>
                    <a:lumOff val="50000"/>
                  </a:schemeClr>
                </a:solidFill>
              </a:rPr>
              <a:t>フェデレーション</a:t>
            </a:r>
            <a:r>
              <a:rPr kumimoji="1" lang="en-US" altLang="ja-JP" sz="900" dirty="0">
                <a:solidFill>
                  <a:schemeClr val="tx1">
                    <a:lumMod val="50000"/>
                    <a:lumOff val="50000"/>
                  </a:schemeClr>
                </a:solidFill>
              </a:rPr>
              <a:t>(</a:t>
            </a:r>
            <a:r>
              <a:rPr kumimoji="1" lang="ja-JP" altLang="en-US" sz="900" dirty="0">
                <a:solidFill>
                  <a:schemeClr val="tx1">
                    <a:lumMod val="50000"/>
                    <a:lumOff val="50000"/>
                  </a:schemeClr>
                </a:solidFill>
              </a:rPr>
              <a:t>連合</a:t>
            </a:r>
            <a:r>
              <a:rPr kumimoji="1" lang="en-US" altLang="ja-JP" sz="900" dirty="0">
                <a:solidFill>
                  <a:schemeClr val="tx1">
                    <a:lumMod val="50000"/>
                    <a:lumOff val="50000"/>
                  </a:schemeClr>
                </a:solidFill>
              </a:rPr>
              <a:t>)</a:t>
            </a:r>
            <a:r>
              <a:rPr kumimoji="1" lang="ja-JP" altLang="en-US" sz="900" dirty="0">
                <a:solidFill>
                  <a:schemeClr val="tx1">
                    <a:lumMod val="50000"/>
                    <a:lumOff val="50000"/>
                  </a:schemeClr>
                </a:solidFill>
              </a:rPr>
              <a:t>独立サイトの論理統合</a:t>
            </a:r>
          </a:p>
          <a:p>
            <a:r>
              <a:rPr kumimoji="1" lang="ja-JP" altLang="en-US" sz="900" dirty="0">
                <a:solidFill>
                  <a:schemeClr val="tx1">
                    <a:lumMod val="50000"/>
                    <a:lumOff val="50000"/>
                  </a:schemeClr>
                </a:solidFill>
              </a:rPr>
              <a:t>アクティブ・ディレクトリー・インテグレーション　</a:t>
            </a:r>
          </a:p>
          <a:p>
            <a:r>
              <a:rPr kumimoji="1" lang="ja-JP" altLang="en-US" sz="900" dirty="0">
                <a:solidFill>
                  <a:schemeClr val="tx1">
                    <a:lumMod val="50000"/>
                    <a:lumOff val="50000"/>
                  </a:schemeClr>
                </a:solidFill>
              </a:rPr>
              <a:t>拡張された認証管理</a:t>
            </a:r>
          </a:p>
          <a:p>
            <a:r>
              <a:rPr kumimoji="1" lang="ja-JP" altLang="en-US" sz="900" dirty="0">
                <a:solidFill>
                  <a:schemeClr val="tx1">
                    <a:lumMod val="50000"/>
                    <a:lumOff val="50000"/>
                  </a:schemeClr>
                </a:solidFill>
              </a:rPr>
              <a:t>高度に拡張された報告書</a:t>
            </a:r>
          </a:p>
          <a:p>
            <a:r>
              <a:rPr kumimoji="1" lang="ja-JP" altLang="en-US" sz="900" dirty="0">
                <a:solidFill>
                  <a:schemeClr val="tx1">
                    <a:lumMod val="50000"/>
                    <a:lumOff val="50000"/>
                  </a:schemeClr>
                </a:solidFill>
              </a:rPr>
              <a:t>高度に統合されたアクセスコントロール</a:t>
            </a:r>
          </a:p>
          <a:p>
            <a:r>
              <a:rPr kumimoji="1" lang="en-US" altLang="ja-JP" sz="900" dirty="0">
                <a:solidFill>
                  <a:schemeClr val="tx1">
                    <a:lumMod val="50000"/>
                    <a:lumOff val="50000"/>
                  </a:schemeClr>
                </a:solidFill>
              </a:rPr>
              <a:t>DVR</a:t>
            </a:r>
            <a:r>
              <a:rPr kumimoji="1" lang="ja-JP" altLang="en-US" sz="900" dirty="0">
                <a:solidFill>
                  <a:schemeClr val="tx1">
                    <a:lumMod val="50000"/>
                    <a:lumOff val="50000"/>
                  </a:schemeClr>
                </a:solidFill>
              </a:rPr>
              <a:t>統合　</a:t>
            </a:r>
            <a:r>
              <a:rPr kumimoji="1" lang="en-US" altLang="ja-JP" sz="900" dirty="0">
                <a:solidFill>
                  <a:schemeClr val="tx1">
                    <a:lumMod val="50000"/>
                    <a:lumOff val="50000"/>
                  </a:schemeClr>
                </a:solidFill>
              </a:rPr>
              <a:t>/</a:t>
            </a:r>
            <a:r>
              <a:rPr kumimoji="1" lang="ja-JP" altLang="en-US" sz="900" dirty="0">
                <a:solidFill>
                  <a:schemeClr val="tx1">
                    <a:lumMod val="50000"/>
                    <a:lumOff val="50000"/>
                  </a:schemeClr>
                </a:solidFill>
              </a:rPr>
              <a:t>　</a:t>
            </a:r>
            <a:r>
              <a:rPr kumimoji="1" lang="en-US" altLang="ja-JP" sz="900" dirty="0">
                <a:solidFill>
                  <a:schemeClr val="tx1">
                    <a:lumMod val="50000"/>
                    <a:lumOff val="50000"/>
                  </a:schemeClr>
                </a:solidFill>
              </a:rPr>
              <a:t>RTSP(</a:t>
            </a:r>
            <a:r>
              <a:rPr kumimoji="1" lang="ja-JP" altLang="en-US" sz="900" dirty="0">
                <a:solidFill>
                  <a:schemeClr val="tx1">
                    <a:lumMod val="50000"/>
                    <a:lumOff val="50000"/>
                  </a:schemeClr>
                </a:solidFill>
              </a:rPr>
              <a:t>リダイレクト</a:t>
            </a:r>
            <a:r>
              <a:rPr kumimoji="1" lang="en-US" altLang="ja-JP" sz="900" dirty="0">
                <a:solidFill>
                  <a:schemeClr val="tx1">
                    <a:lumMod val="50000"/>
                    <a:lumOff val="50000"/>
                  </a:schemeClr>
                </a:solidFill>
              </a:rPr>
              <a:t>)</a:t>
            </a:r>
            <a:r>
              <a:rPr kumimoji="1" lang="ja-JP" altLang="en-US" sz="900" dirty="0">
                <a:solidFill>
                  <a:schemeClr val="tx1">
                    <a:lumMod val="50000"/>
                    <a:lumOff val="50000"/>
                  </a:schemeClr>
                </a:solidFill>
              </a:rPr>
              <a:t>　</a:t>
            </a:r>
            <a:r>
              <a:rPr kumimoji="1" lang="en-US" altLang="ja-JP" sz="900" dirty="0">
                <a:solidFill>
                  <a:schemeClr val="tx1">
                    <a:lumMod val="50000"/>
                    <a:lumOff val="50000"/>
                  </a:schemeClr>
                </a:solidFill>
              </a:rPr>
              <a:t>/</a:t>
            </a:r>
            <a:r>
              <a:rPr kumimoji="1" lang="ja-JP" altLang="en-US" sz="900" dirty="0">
                <a:solidFill>
                  <a:schemeClr val="tx1">
                    <a:lumMod val="50000"/>
                    <a:lumOff val="50000"/>
                  </a:schemeClr>
                </a:solidFill>
              </a:rPr>
              <a:t>　</a:t>
            </a:r>
            <a:r>
              <a:rPr kumimoji="1" lang="en-US" altLang="ja-JP" sz="900" dirty="0">
                <a:solidFill>
                  <a:schemeClr val="tx1">
                    <a:lumMod val="50000"/>
                    <a:lumOff val="50000"/>
                  </a:schemeClr>
                </a:solidFill>
              </a:rPr>
              <a:t>ONVIF</a:t>
            </a:r>
          </a:p>
          <a:p>
            <a:r>
              <a:rPr kumimoji="1" lang="ja-JP" altLang="en-US" sz="900" dirty="0">
                <a:solidFill>
                  <a:schemeClr val="tx1">
                    <a:lumMod val="50000"/>
                    <a:lumOff val="50000"/>
                  </a:schemeClr>
                </a:solidFill>
              </a:rPr>
              <a:t>強化されたアクセス制御セキュリティ</a:t>
            </a:r>
          </a:p>
          <a:p>
            <a:r>
              <a:rPr kumimoji="1" lang="ja-JP" altLang="en-US" sz="900" dirty="0">
                <a:solidFill>
                  <a:schemeClr val="tx1">
                    <a:lumMod val="50000"/>
                    <a:lumOff val="50000"/>
                  </a:schemeClr>
                </a:solidFill>
              </a:rPr>
              <a:t>フェイルオーバー</a:t>
            </a:r>
          </a:p>
          <a:p>
            <a:r>
              <a:rPr kumimoji="1" lang="ja-JP" altLang="en-US" sz="900" dirty="0">
                <a:solidFill>
                  <a:schemeClr val="tx1">
                    <a:lumMod val="50000"/>
                    <a:lumOff val="50000"/>
                  </a:schemeClr>
                </a:solidFill>
              </a:rPr>
              <a:t>グローバルカード会員管理</a:t>
            </a:r>
          </a:p>
          <a:p>
            <a:endParaRPr kumimoji="1" lang="en-US" altLang="ja-JP" sz="900" dirty="0">
              <a:solidFill>
                <a:schemeClr val="tx1">
                  <a:lumMod val="50000"/>
                  <a:lumOff val="50000"/>
                </a:schemeClr>
              </a:solidFill>
            </a:endParaRPr>
          </a:p>
          <a:p>
            <a:r>
              <a:rPr kumimoji="1" lang="en-US" altLang="ja-JP" sz="900" dirty="0">
                <a:solidFill>
                  <a:schemeClr val="tx1">
                    <a:lumMod val="50000"/>
                    <a:lumOff val="50000"/>
                  </a:schemeClr>
                </a:solidFill>
              </a:rPr>
              <a:t>BARCO CMS </a:t>
            </a:r>
            <a:r>
              <a:rPr kumimoji="1" lang="ja-JP" altLang="en-US" sz="900" dirty="0">
                <a:solidFill>
                  <a:schemeClr val="tx1">
                    <a:lumMod val="50000"/>
                    <a:lumOff val="50000"/>
                  </a:schemeClr>
                </a:solidFill>
              </a:rPr>
              <a:t>ビデオウォル</a:t>
            </a:r>
          </a:p>
          <a:p>
            <a:r>
              <a:rPr kumimoji="1" lang="en-US" altLang="ja-JP" sz="900" dirty="0">
                <a:solidFill>
                  <a:schemeClr val="tx1">
                    <a:lumMod val="50000"/>
                    <a:lumOff val="50000"/>
                  </a:schemeClr>
                </a:solidFill>
              </a:rPr>
              <a:t>SIP</a:t>
            </a:r>
            <a:r>
              <a:rPr kumimoji="1" lang="ja-JP" altLang="en-US" sz="900" dirty="0">
                <a:solidFill>
                  <a:schemeClr val="tx1">
                    <a:lumMod val="50000"/>
                    <a:lumOff val="50000"/>
                  </a:schemeClr>
                </a:solidFill>
              </a:rPr>
              <a:t>テレコム統合</a:t>
            </a:r>
            <a:endParaRPr kumimoji="1" lang="en-US" altLang="ja-JP" sz="900" dirty="0">
              <a:solidFill>
                <a:schemeClr val="tx1">
                  <a:lumMod val="50000"/>
                  <a:lumOff val="50000"/>
                </a:schemeClr>
              </a:solidFill>
            </a:endParaRPr>
          </a:p>
          <a:p>
            <a:r>
              <a:rPr kumimoji="1" lang="ja-JP" altLang="en-US" sz="900" dirty="0">
                <a:solidFill>
                  <a:schemeClr val="tx1">
                    <a:lumMod val="50000"/>
                    <a:lumOff val="50000"/>
                  </a:schemeClr>
                </a:solidFill>
              </a:rPr>
              <a:t>侵入パネルの統合</a:t>
            </a:r>
          </a:p>
          <a:p>
            <a:endParaRPr kumimoji="1" lang="ja-JP" altLang="en-US" sz="900" dirty="0">
              <a:solidFill>
                <a:schemeClr val="tx1">
                  <a:lumMod val="50000"/>
                  <a:lumOff val="50000"/>
                </a:schemeClr>
              </a:solidFill>
            </a:endParaRPr>
          </a:p>
        </p:txBody>
      </p:sp>
      <p:sp>
        <p:nvSpPr>
          <p:cNvPr id="12" name="テキスト ボックス 11"/>
          <p:cNvSpPr txBox="1"/>
          <p:nvPr/>
        </p:nvSpPr>
        <p:spPr>
          <a:xfrm>
            <a:off x="2603087" y="10082067"/>
            <a:ext cx="2892432" cy="2031325"/>
          </a:xfrm>
          <a:prstGeom prst="rect">
            <a:avLst/>
          </a:prstGeom>
          <a:noFill/>
        </p:spPr>
        <p:txBody>
          <a:bodyPr wrap="square" rtlCol="0">
            <a:spAutoFit/>
          </a:bodyPr>
          <a:lstStyle/>
          <a:p>
            <a:r>
              <a:rPr kumimoji="1" lang="ja-JP" altLang="en-US" sz="900" dirty="0">
                <a:solidFill>
                  <a:schemeClr val="tx1">
                    <a:lumMod val="50000"/>
                    <a:lumOff val="50000"/>
                  </a:schemeClr>
                </a:solidFill>
              </a:rPr>
              <a:t>最高度プリ</a:t>
            </a:r>
            <a:r>
              <a:rPr kumimoji="1" lang="en-US" altLang="ja-JP" sz="900" dirty="0">
                <a:solidFill>
                  <a:schemeClr val="tx1">
                    <a:lumMod val="50000"/>
                    <a:lumOff val="50000"/>
                  </a:schemeClr>
                </a:solidFill>
              </a:rPr>
              <a:t>/</a:t>
            </a:r>
            <a:r>
              <a:rPr kumimoji="1" lang="ja-JP" altLang="en-US" sz="900" dirty="0">
                <a:solidFill>
                  <a:schemeClr val="tx1">
                    <a:lumMod val="50000"/>
                    <a:lumOff val="50000"/>
                  </a:schemeClr>
                </a:solidFill>
              </a:rPr>
              <a:t>ポストアラーム</a:t>
            </a:r>
          </a:p>
          <a:p>
            <a:r>
              <a:rPr kumimoji="1" lang="ja-JP" altLang="en-US" sz="900" dirty="0">
                <a:solidFill>
                  <a:schemeClr val="tx1">
                    <a:lumMod val="50000"/>
                    <a:lumOff val="50000"/>
                  </a:schemeClr>
                </a:solidFill>
              </a:rPr>
              <a:t>レネル </a:t>
            </a:r>
            <a:r>
              <a:rPr kumimoji="1" lang="en-US" altLang="ja-JP" sz="900" dirty="0">
                <a:solidFill>
                  <a:schemeClr val="tx1">
                    <a:lumMod val="50000"/>
                    <a:lumOff val="50000"/>
                  </a:schemeClr>
                </a:solidFill>
              </a:rPr>
              <a:t>/ CCURE </a:t>
            </a:r>
            <a:r>
              <a:rPr kumimoji="1" lang="ja-JP" altLang="en-US" sz="900" dirty="0">
                <a:solidFill>
                  <a:schemeClr val="tx1">
                    <a:lumMod val="50000"/>
                    <a:lumOff val="50000"/>
                  </a:schemeClr>
                </a:solidFill>
              </a:rPr>
              <a:t>アクセスコントロールプラグイン</a:t>
            </a:r>
          </a:p>
          <a:p>
            <a:r>
              <a:rPr kumimoji="1" lang="ja-JP" altLang="en-US" sz="900" dirty="0">
                <a:solidFill>
                  <a:schemeClr val="tx1">
                    <a:lumMod val="50000"/>
                    <a:lumOff val="50000"/>
                  </a:schemeClr>
                </a:solidFill>
              </a:rPr>
              <a:t>リモート・セキュリティ・デスク</a:t>
            </a:r>
          </a:p>
          <a:p>
            <a:r>
              <a:rPr kumimoji="1" lang="ja-JP" altLang="en-US" sz="900" dirty="0">
                <a:solidFill>
                  <a:schemeClr val="tx1">
                    <a:lumMod val="50000"/>
                    <a:lumOff val="50000"/>
                  </a:schemeClr>
                </a:solidFill>
              </a:rPr>
              <a:t>セキュアバッジのデザインと発行</a:t>
            </a:r>
          </a:p>
          <a:p>
            <a:r>
              <a:rPr kumimoji="1" lang="en-US" altLang="ja-JP" sz="900" dirty="0">
                <a:solidFill>
                  <a:schemeClr val="tx1">
                    <a:lumMod val="50000"/>
                    <a:lumOff val="50000"/>
                  </a:schemeClr>
                </a:solidFill>
              </a:rPr>
              <a:t>POS</a:t>
            </a:r>
            <a:r>
              <a:rPr kumimoji="1" lang="ja-JP" altLang="en-US" sz="900" dirty="0">
                <a:solidFill>
                  <a:schemeClr val="tx1">
                    <a:lumMod val="50000"/>
                    <a:lumOff val="50000"/>
                  </a:schemeClr>
                </a:solidFill>
              </a:rPr>
              <a:t>インテグレーション</a:t>
            </a:r>
          </a:p>
          <a:p>
            <a:r>
              <a:rPr kumimoji="1" lang="ja-JP" altLang="en-US" sz="900" dirty="0">
                <a:solidFill>
                  <a:schemeClr val="tx1">
                    <a:lumMod val="50000"/>
                    <a:lumOff val="50000"/>
                  </a:schemeClr>
                </a:solidFill>
              </a:rPr>
              <a:t>システム可用性モニター</a:t>
            </a:r>
          </a:p>
          <a:p>
            <a:r>
              <a:rPr kumimoji="1" lang="ja-JP" altLang="en-US" sz="900" dirty="0">
                <a:solidFill>
                  <a:schemeClr val="tx1">
                    <a:lumMod val="50000"/>
                    <a:lumOff val="50000"/>
                  </a:schemeClr>
                </a:solidFill>
              </a:rPr>
              <a:t>システムヘルスとメンテナンス</a:t>
            </a:r>
          </a:p>
          <a:p>
            <a:r>
              <a:rPr kumimoji="1" lang="ja-JP" altLang="en-US" sz="900" dirty="0">
                <a:solidFill>
                  <a:schemeClr val="tx1">
                    <a:lumMod val="50000"/>
                    <a:lumOff val="50000"/>
                  </a:schemeClr>
                </a:solidFill>
              </a:rPr>
              <a:t>脅威レベル管理</a:t>
            </a:r>
          </a:p>
          <a:p>
            <a:r>
              <a:rPr kumimoji="1" lang="ja-JP" altLang="en-US" sz="900" dirty="0">
                <a:solidFill>
                  <a:schemeClr val="tx1">
                    <a:lumMod val="50000"/>
                    <a:lumOff val="50000"/>
                  </a:schemeClr>
                </a:solidFill>
              </a:rPr>
              <a:t>統一アラーム管理</a:t>
            </a:r>
          </a:p>
          <a:p>
            <a:r>
              <a:rPr kumimoji="1" lang="ja-JP" altLang="en-US" sz="900" dirty="0">
                <a:solidFill>
                  <a:schemeClr val="tx1">
                    <a:lumMod val="50000"/>
                    <a:lumOff val="50000"/>
                  </a:schemeClr>
                </a:solidFill>
              </a:rPr>
              <a:t>ビデオインポートツール　オフサイト映像統合</a:t>
            </a:r>
          </a:p>
          <a:p>
            <a:r>
              <a:rPr kumimoji="1" lang="ja-JP" altLang="en-US" sz="900" dirty="0">
                <a:solidFill>
                  <a:schemeClr val="tx1">
                    <a:lumMod val="50000"/>
                    <a:lumOff val="50000"/>
                  </a:schemeClr>
                </a:solidFill>
              </a:rPr>
              <a:t>ビジター管理</a:t>
            </a:r>
          </a:p>
          <a:p>
            <a:r>
              <a:rPr kumimoji="1" lang="ja-JP" altLang="en-US" sz="900" dirty="0">
                <a:solidFill>
                  <a:schemeClr val="tx1">
                    <a:lumMod val="50000"/>
                    <a:lumOff val="50000"/>
                  </a:schemeClr>
                </a:solidFill>
              </a:rPr>
              <a:t>ビデオトリクリング </a:t>
            </a:r>
            <a:r>
              <a:rPr kumimoji="1" lang="en-US" altLang="ja-JP" sz="900" dirty="0">
                <a:solidFill>
                  <a:schemeClr val="tx1">
                    <a:lumMod val="50000"/>
                    <a:lumOff val="50000"/>
                  </a:schemeClr>
                </a:solidFill>
              </a:rPr>
              <a:t>SD</a:t>
            </a:r>
            <a:r>
              <a:rPr kumimoji="1" lang="ja-JP" altLang="en-US" sz="900" dirty="0">
                <a:solidFill>
                  <a:schemeClr val="tx1">
                    <a:lumMod val="50000"/>
                    <a:lumOff val="50000"/>
                  </a:schemeClr>
                </a:solidFill>
              </a:rPr>
              <a:t>記録のインテグレーション</a:t>
            </a:r>
          </a:p>
          <a:p>
            <a:r>
              <a:rPr kumimoji="1" lang="ja-JP" altLang="en-US" sz="900" dirty="0">
                <a:solidFill>
                  <a:schemeClr val="tx1">
                    <a:lumMod val="50000"/>
                    <a:lumOff val="50000"/>
                  </a:schemeClr>
                </a:solidFill>
              </a:rPr>
              <a:t>強力なメタデータ管理　豊富な画像解析サードパーティ</a:t>
            </a:r>
          </a:p>
        </p:txBody>
      </p:sp>
      <p:pic>
        <p:nvPicPr>
          <p:cNvPr id="13" name="図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955645" y="11424782"/>
            <a:ext cx="379094" cy="380787"/>
          </a:xfrm>
          <a:prstGeom prst="rect">
            <a:avLst/>
          </a:prstGeom>
        </p:spPr>
      </p:pic>
      <p:pic>
        <p:nvPicPr>
          <p:cNvPr id="14" name="図 1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98528" y="12749502"/>
            <a:ext cx="903549" cy="256006"/>
          </a:xfrm>
          <a:prstGeom prst="rect">
            <a:avLst/>
          </a:prstGeom>
        </p:spPr>
      </p:pic>
      <p:sp>
        <p:nvSpPr>
          <p:cNvPr id="15" name="テキスト ボックス 14"/>
          <p:cNvSpPr txBox="1"/>
          <p:nvPr/>
        </p:nvSpPr>
        <p:spPr>
          <a:xfrm>
            <a:off x="6290593" y="7244966"/>
            <a:ext cx="6008068" cy="1200329"/>
          </a:xfrm>
          <a:prstGeom prst="rect">
            <a:avLst/>
          </a:prstGeom>
          <a:noFill/>
        </p:spPr>
        <p:txBody>
          <a:bodyPr wrap="square" rtlCol="0">
            <a:spAutoFit/>
          </a:bodyPr>
          <a:lstStyle/>
          <a:p>
            <a:r>
              <a:rPr kumimoji="1" lang="ja-JP" altLang="en-US" sz="2400" b="1" dirty="0">
                <a:latin typeface="HG丸ｺﾞｼｯｸM-PRO" panose="020F0600000000000000" pitchFamily="50" charset="-128"/>
                <a:ea typeface="HG丸ｺﾞｼｯｸM-PRO" panose="020F0600000000000000" pitchFamily="50" charset="-128"/>
              </a:rPr>
              <a:t>エイロク</a:t>
            </a:r>
            <a:r>
              <a:rPr kumimoji="1" lang="en-US" altLang="ja-JP" sz="2400" b="1" dirty="0">
                <a:latin typeface="Arial Black" panose="020B0A04020102020204" pitchFamily="34" charset="0"/>
              </a:rPr>
              <a:t>PC</a:t>
            </a:r>
            <a:r>
              <a:rPr kumimoji="1" lang="ja-JP" altLang="en-US" b="1" dirty="0">
                <a:latin typeface="Arial Black" panose="020B0A04020102020204" pitchFamily="34" charset="0"/>
              </a:rPr>
              <a:t>アプライアンス</a:t>
            </a:r>
            <a:r>
              <a:rPr kumimoji="1" lang="en-US" altLang="ja-JP" b="1" dirty="0">
                <a:latin typeface="Arial Black" panose="020B0A04020102020204" pitchFamily="34" charset="0"/>
              </a:rPr>
              <a:t> </a:t>
            </a:r>
            <a:r>
              <a:rPr kumimoji="1" lang="en-US" altLang="ja-JP" dirty="0">
                <a:solidFill>
                  <a:srgbClr val="FF0000"/>
                </a:solidFill>
                <a:latin typeface="Arial Black" panose="020B0A04020102020204" pitchFamily="34" charset="0"/>
              </a:rPr>
              <a:t>vs</a:t>
            </a:r>
            <a:r>
              <a:rPr kumimoji="1" lang="en-US" altLang="ja-JP" dirty="0">
                <a:latin typeface="Arial Black" panose="020B0A04020102020204" pitchFamily="34" charset="0"/>
              </a:rPr>
              <a:t> </a:t>
            </a:r>
            <a:r>
              <a:rPr kumimoji="1" lang="ja-JP" altLang="en-US" dirty="0">
                <a:latin typeface="Arial Black" panose="020B0A04020102020204" pitchFamily="34" charset="0"/>
              </a:rPr>
              <a:t>組込</a:t>
            </a:r>
            <a:r>
              <a:rPr kumimoji="1" lang="en-US" altLang="ja-JP" dirty="0">
                <a:latin typeface="Arial Black" panose="020B0A04020102020204" pitchFamily="34" charset="0"/>
              </a:rPr>
              <a:t>Linux </a:t>
            </a:r>
            <a:r>
              <a:rPr kumimoji="1" lang="en-US" altLang="ja-JP" sz="2400" dirty="0">
                <a:latin typeface="Arial Black" panose="020B0A04020102020204" pitchFamily="34" charset="0"/>
              </a:rPr>
              <a:t>NVR</a:t>
            </a:r>
            <a:r>
              <a:rPr kumimoji="1" lang="ja-JP" altLang="en-US" sz="2400" dirty="0">
                <a:latin typeface="Arial Black" panose="020B0A04020102020204" pitchFamily="34" charset="0"/>
              </a:rPr>
              <a:t>　</a:t>
            </a:r>
            <a:endParaRPr kumimoji="1" lang="en-US" altLang="ja-JP" sz="2400" dirty="0">
              <a:latin typeface="Arial Black" panose="020B0A04020102020204" pitchFamily="34" charset="0"/>
            </a:endParaRPr>
          </a:p>
          <a:p>
            <a:pPr algn="ctr"/>
            <a:r>
              <a:rPr kumimoji="1" lang="ja-JP" altLang="en-US" sz="2400" dirty="0">
                <a:latin typeface="Arial Black" panose="020B0A04020102020204" pitchFamily="34" charset="0"/>
              </a:rPr>
              <a:t>答えは </a:t>
            </a:r>
          </a:p>
          <a:p>
            <a:pPr algn="ctr"/>
            <a:r>
              <a:rPr kumimoji="1" lang="en-US" altLang="ja-JP" sz="2400" dirty="0">
                <a:solidFill>
                  <a:schemeClr val="accent1"/>
                </a:solidFill>
                <a:latin typeface="Arial Black" panose="020B0A04020102020204" pitchFamily="34" charset="0"/>
              </a:rPr>
              <a:t>www.nvr.jp/vs/</a:t>
            </a:r>
            <a:endParaRPr kumimoji="1" lang="ja-JP" altLang="en-US" dirty="0">
              <a:solidFill>
                <a:schemeClr val="accent1"/>
              </a:solidFill>
              <a:latin typeface="Arial Black" panose="020B0A04020102020204" pitchFamily="34" charset="0"/>
            </a:endParaRPr>
          </a:p>
        </p:txBody>
      </p:sp>
      <p:pic>
        <p:nvPicPr>
          <p:cNvPr id="16" name="図 1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445752" y="11056448"/>
            <a:ext cx="908963" cy="402974"/>
          </a:xfrm>
          <a:prstGeom prst="rect">
            <a:avLst/>
          </a:prstGeom>
        </p:spPr>
      </p:pic>
      <p:pic>
        <p:nvPicPr>
          <p:cNvPr id="17" name="図 1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493037" y="11899700"/>
            <a:ext cx="905955" cy="437878"/>
          </a:xfrm>
          <a:prstGeom prst="rect">
            <a:avLst/>
          </a:prstGeom>
        </p:spPr>
      </p:pic>
      <p:pic>
        <p:nvPicPr>
          <p:cNvPr id="18" name="図 1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493036" y="12701823"/>
            <a:ext cx="969249" cy="268159"/>
          </a:xfrm>
          <a:prstGeom prst="rect">
            <a:avLst/>
          </a:prstGeom>
        </p:spPr>
      </p:pic>
      <p:sp>
        <p:nvSpPr>
          <p:cNvPr id="19" name="テキスト ボックス 18"/>
          <p:cNvSpPr txBox="1"/>
          <p:nvPr/>
        </p:nvSpPr>
        <p:spPr>
          <a:xfrm>
            <a:off x="6493037" y="8455701"/>
            <a:ext cx="5698963" cy="1800493"/>
          </a:xfrm>
          <a:prstGeom prst="rect">
            <a:avLst/>
          </a:prstGeom>
          <a:noFill/>
        </p:spPr>
        <p:txBody>
          <a:bodyPr wrap="square" rtlCol="0">
            <a:spAutoFit/>
          </a:bodyPr>
          <a:lstStyle/>
          <a:p>
            <a:r>
              <a:rPr kumimoji="1" lang="ja-JP" altLang="en-US" sz="1050" b="1" dirty="0">
                <a:solidFill>
                  <a:schemeClr val="tx1">
                    <a:lumMod val="50000"/>
                    <a:lumOff val="50000"/>
                  </a:schemeClr>
                </a:solidFill>
              </a:rPr>
              <a:t>　組込 </a:t>
            </a:r>
            <a:r>
              <a:rPr kumimoji="1" lang="en-US" altLang="ja-JP" sz="1050" b="1" dirty="0">
                <a:solidFill>
                  <a:schemeClr val="tx1">
                    <a:lumMod val="50000"/>
                    <a:lumOff val="50000"/>
                  </a:schemeClr>
                </a:solidFill>
              </a:rPr>
              <a:t>Linux NVR</a:t>
            </a:r>
            <a:r>
              <a:rPr kumimoji="1" lang="ja-JP" altLang="en-US" sz="1050" b="1" dirty="0">
                <a:solidFill>
                  <a:schemeClr val="tx1">
                    <a:lumMod val="50000"/>
                    <a:lumOff val="50000"/>
                  </a:schemeClr>
                </a:solidFill>
              </a:rPr>
              <a:t> </a:t>
            </a:r>
            <a:r>
              <a:rPr kumimoji="1" lang="en-US" altLang="ja-JP" sz="1050" b="1" dirty="0">
                <a:solidFill>
                  <a:schemeClr val="tx1">
                    <a:lumMod val="50000"/>
                    <a:lumOff val="50000"/>
                  </a:schemeClr>
                </a:solidFill>
              </a:rPr>
              <a:t>/ NAS</a:t>
            </a:r>
            <a:r>
              <a:rPr kumimoji="1" lang="ja-JP" altLang="en-US" sz="1050" b="1" dirty="0">
                <a:solidFill>
                  <a:schemeClr val="tx1">
                    <a:lumMod val="50000"/>
                    <a:lumOff val="50000"/>
                  </a:schemeClr>
                </a:solidFill>
              </a:rPr>
              <a:t>ベース </a:t>
            </a:r>
            <a:r>
              <a:rPr kumimoji="1" lang="en-US" altLang="ja-JP" sz="1050" b="1" dirty="0">
                <a:solidFill>
                  <a:schemeClr val="tx1">
                    <a:lumMod val="50000"/>
                    <a:lumOff val="50000"/>
                  </a:schemeClr>
                </a:solidFill>
              </a:rPr>
              <a:t>NVR</a:t>
            </a:r>
            <a:r>
              <a:rPr kumimoji="1" lang="ja-JP" altLang="en-US" sz="1050" b="1" dirty="0">
                <a:solidFill>
                  <a:schemeClr val="tx1">
                    <a:lumMod val="50000"/>
                    <a:lumOff val="50000"/>
                  </a:schemeClr>
                </a:solidFill>
              </a:rPr>
              <a:t>と </a:t>
            </a:r>
            <a:r>
              <a:rPr kumimoji="1" lang="en-US" altLang="ja-JP" sz="1050" b="1" dirty="0">
                <a:solidFill>
                  <a:schemeClr val="tx1">
                    <a:lumMod val="50000"/>
                    <a:lumOff val="50000"/>
                  </a:schemeClr>
                </a:solidFill>
              </a:rPr>
              <a:t>PC</a:t>
            </a:r>
            <a:r>
              <a:rPr kumimoji="1" lang="ja-JP" altLang="en-US" sz="1050" b="1" dirty="0">
                <a:solidFill>
                  <a:schemeClr val="tx1">
                    <a:lumMod val="50000"/>
                    <a:lumOff val="50000"/>
                  </a:schemeClr>
                </a:solidFill>
              </a:rPr>
              <a:t>アプライアンスの決定的違い。</a:t>
            </a:r>
            <a:endParaRPr kumimoji="1" lang="en-US" altLang="ja-JP" sz="1050" b="1" dirty="0">
              <a:solidFill>
                <a:schemeClr val="tx1">
                  <a:lumMod val="50000"/>
                  <a:lumOff val="50000"/>
                </a:schemeClr>
              </a:solidFill>
            </a:endParaRPr>
          </a:p>
          <a:p>
            <a:endParaRPr kumimoji="1" lang="en-US" altLang="ja-JP" sz="1050" b="1" dirty="0">
              <a:solidFill>
                <a:schemeClr val="tx1">
                  <a:lumMod val="50000"/>
                  <a:lumOff val="50000"/>
                </a:schemeClr>
              </a:solidFill>
            </a:endParaRPr>
          </a:p>
          <a:p>
            <a:r>
              <a:rPr kumimoji="1" lang="ja-JP" altLang="en-US" sz="900" dirty="0">
                <a:solidFill>
                  <a:schemeClr val="tx1">
                    <a:lumMod val="50000"/>
                    <a:lumOff val="50000"/>
                  </a:schemeClr>
                </a:solidFill>
              </a:rPr>
              <a:t>　以前はまことしやかに組込 </a:t>
            </a:r>
            <a:r>
              <a:rPr kumimoji="1" lang="en-US" altLang="ja-JP" sz="900" dirty="0">
                <a:solidFill>
                  <a:schemeClr val="tx1">
                    <a:lumMod val="50000"/>
                    <a:lumOff val="50000"/>
                  </a:schemeClr>
                </a:solidFill>
              </a:rPr>
              <a:t>Linux </a:t>
            </a:r>
            <a:r>
              <a:rPr kumimoji="1" lang="ja-JP" altLang="en-US" sz="900" dirty="0">
                <a:solidFill>
                  <a:schemeClr val="tx1">
                    <a:lumMod val="50000"/>
                    <a:lumOff val="50000"/>
                  </a:schemeClr>
                </a:solidFill>
              </a:rPr>
              <a:t>は安全だと流布されていたが、これは全くのでたらめで</a:t>
            </a:r>
            <a:r>
              <a:rPr kumimoji="1" lang="en-US" altLang="ja-JP" sz="900" dirty="0">
                <a:solidFill>
                  <a:schemeClr val="tx1">
                    <a:lumMod val="50000"/>
                    <a:lumOff val="50000"/>
                  </a:schemeClr>
                </a:solidFill>
              </a:rPr>
              <a:t>Pod</a:t>
            </a:r>
            <a:r>
              <a:rPr kumimoji="1" lang="ja-JP" altLang="en-US" sz="900" dirty="0">
                <a:solidFill>
                  <a:schemeClr val="tx1">
                    <a:lumMod val="50000"/>
                    <a:lumOff val="50000"/>
                  </a:schemeClr>
                </a:solidFill>
              </a:rPr>
              <a:t>攻撃にとことん利用されている。　開発元自身がこの脆弱性に対処する能力を持っていないと言う深刻な事態になっている。組込 </a:t>
            </a:r>
            <a:r>
              <a:rPr kumimoji="1" lang="en-US" altLang="ja-JP" sz="900" dirty="0">
                <a:solidFill>
                  <a:schemeClr val="tx1">
                    <a:lumMod val="50000"/>
                    <a:lumOff val="50000"/>
                  </a:schemeClr>
                </a:solidFill>
              </a:rPr>
              <a:t>Linux</a:t>
            </a:r>
            <a:r>
              <a:rPr kumimoji="1" lang="ja-JP" altLang="en-US" sz="900" dirty="0">
                <a:solidFill>
                  <a:schemeClr val="tx1">
                    <a:lumMod val="50000"/>
                    <a:lumOff val="50000"/>
                  </a:schemeClr>
                </a:solidFill>
              </a:rPr>
              <a:t>の殆どは</a:t>
            </a:r>
            <a:r>
              <a:rPr kumimoji="1" lang="en-US" altLang="ja-JP" sz="900" dirty="0">
                <a:solidFill>
                  <a:schemeClr val="tx1">
                    <a:lumMod val="50000"/>
                    <a:lumOff val="50000"/>
                  </a:schemeClr>
                </a:solidFill>
              </a:rPr>
              <a:t>1990</a:t>
            </a:r>
            <a:r>
              <a:rPr kumimoji="1" lang="ja-JP" altLang="en-US" sz="900" dirty="0">
                <a:solidFill>
                  <a:schemeClr val="tx1">
                    <a:lumMod val="50000"/>
                    <a:lumOff val="50000"/>
                  </a:schemeClr>
                </a:solidFill>
              </a:rPr>
              <a:t>年代の</a:t>
            </a:r>
            <a:r>
              <a:rPr kumimoji="1" lang="en-US" altLang="ja-JP" sz="900" dirty="0">
                <a:solidFill>
                  <a:schemeClr val="tx1">
                    <a:lumMod val="50000"/>
                    <a:lumOff val="50000"/>
                  </a:schemeClr>
                </a:solidFill>
              </a:rPr>
              <a:t>Kernel</a:t>
            </a:r>
            <a:r>
              <a:rPr kumimoji="1" lang="ja-JP" altLang="en-US" sz="900" dirty="0">
                <a:solidFill>
                  <a:schemeClr val="tx1">
                    <a:lumMod val="50000"/>
                    <a:lumOff val="50000"/>
                  </a:schemeClr>
                </a:solidFill>
              </a:rPr>
              <a:t>が使われているなど、深刻な脆弱性を持っている。</a:t>
            </a:r>
          </a:p>
          <a:p>
            <a:r>
              <a:rPr kumimoji="1" lang="ja-JP" altLang="en-US" sz="900" dirty="0">
                <a:solidFill>
                  <a:schemeClr val="tx1">
                    <a:lumMod val="50000"/>
                    <a:lumOff val="50000"/>
                  </a:schemeClr>
                </a:solidFill>
              </a:rPr>
              <a:t>　</a:t>
            </a:r>
            <a:r>
              <a:rPr kumimoji="1" lang="ja-JP" altLang="en-US" sz="900" b="1" dirty="0">
                <a:solidFill>
                  <a:schemeClr val="tx1">
                    <a:lumMod val="50000"/>
                    <a:lumOff val="50000"/>
                  </a:schemeClr>
                </a:solidFill>
              </a:rPr>
              <a:t>つまり、組込 </a:t>
            </a:r>
            <a:r>
              <a:rPr kumimoji="1" lang="en-US" altLang="ja-JP" sz="900" b="1" dirty="0">
                <a:solidFill>
                  <a:schemeClr val="tx1">
                    <a:lumMod val="50000"/>
                    <a:lumOff val="50000"/>
                  </a:schemeClr>
                </a:solidFill>
              </a:rPr>
              <a:t>Linux</a:t>
            </a:r>
            <a:r>
              <a:rPr kumimoji="1" lang="ja-JP" altLang="en-US" sz="900" b="1" dirty="0">
                <a:solidFill>
                  <a:schemeClr val="tx1">
                    <a:lumMod val="50000"/>
                    <a:lumOff val="50000"/>
                  </a:schemeClr>
                </a:solidFill>
              </a:rPr>
              <a:t>はインターネットに常時接続しない事が肝要である。</a:t>
            </a:r>
          </a:p>
          <a:p>
            <a:r>
              <a:rPr kumimoji="1" lang="ja-JP" altLang="en-US" sz="900" dirty="0">
                <a:solidFill>
                  <a:schemeClr val="tx1">
                    <a:lumMod val="50000"/>
                    <a:lumOff val="50000"/>
                  </a:schemeClr>
                </a:solidFill>
              </a:rPr>
              <a:t>　</a:t>
            </a:r>
            <a:r>
              <a:rPr kumimoji="1" lang="en-US" altLang="ja-JP" sz="900" dirty="0">
                <a:solidFill>
                  <a:schemeClr val="tx1">
                    <a:lumMod val="50000"/>
                    <a:lumOff val="50000"/>
                  </a:schemeClr>
                </a:solidFill>
              </a:rPr>
              <a:t>PC</a:t>
            </a:r>
            <a:r>
              <a:rPr kumimoji="1" lang="ja-JP" altLang="en-US" sz="900" dirty="0">
                <a:solidFill>
                  <a:schemeClr val="tx1">
                    <a:lumMod val="50000"/>
                    <a:lumOff val="50000"/>
                  </a:schemeClr>
                </a:solidFill>
              </a:rPr>
              <a:t>アプライアンスは</a:t>
            </a:r>
            <a:r>
              <a:rPr kumimoji="1" lang="en-US" altLang="ja-JP" sz="900" dirty="0">
                <a:solidFill>
                  <a:schemeClr val="tx1">
                    <a:lumMod val="50000"/>
                    <a:lumOff val="50000"/>
                  </a:schemeClr>
                </a:solidFill>
              </a:rPr>
              <a:t>Windows </a:t>
            </a:r>
            <a:r>
              <a:rPr kumimoji="1" lang="ja-JP" altLang="en-US" sz="900" dirty="0">
                <a:solidFill>
                  <a:schemeClr val="tx1">
                    <a:lumMod val="50000"/>
                    <a:lumOff val="50000"/>
                  </a:schemeClr>
                </a:solidFill>
              </a:rPr>
              <a:t>または 最新の</a:t>
            </a:r>
            <a:r>
              <a:rPr kumimoji="1" lang="en-US" altLang="ja-JP" sz="900" dirty="0">
                <a:solidFill>
                  <a:schemeClr val="tx1">
                    <a:lumMod val="50000"/>
                    <a:lumOff val="50000"/>
                  </a:schemeClr>
                </a:solidFill>
              </a:rPr>
              <a:t>Linux / Android </a:t>
            </a:r>
            <a:r>
              <a:rPr kumimoji="1" lang="ja-JP" altLang="en-US" sz="900" dirty="0">
                <a:solidFill>
                  <a:schemeClr val="tx1">
                    <a:lumMod val="50000"/>
                    <a:lumOff val="50000"/>
                  </a:schemeClr>
                </a:solidFill>
              </a:rPr>
              <a:t>であり、それは圧倒的にメジャーで莫大な投資がなされている。組込 </a:t>
            </a:r>
            <a:r>
              <a:rPr kumimoji="1" lang="en-US" altLang="ja-JP" sz="900" dirty="0">
                <a:solidFill>
                  <a:schemeClr val="tx1">
                    <a:lumMod val="50000"/>
                    <a:lumOff val="50000"/>
                  </a:schemeClr>
                </a:solidFill>
              </a:rPr>
              <a:t>Linux</a:t>
            </a:r>
            <a:r>
              <a:rPr kumimoji="1" lang="ja-JP" altLang="en-US" sz="900" dirty="0">
                <a:solidFill>
                  <a:schemeClr val="tx1">
                    <a:lumMod val="50000"/>
                    <a:lumOff val="50000"/>
                  </a:schemeClr>
                </a:solidFill>
              </a:rPr>
              <a:t>ではその出所すらわからないコピーが蔓延っている。</a:t>
            </a:r>
          </a:p>
          <a:p>
            <a:r>
              <a:rPr kumimoji="1" lang="ja-JP" altLang="en-US" sz="900" dirty="0">
                <a:solidFill>
                  <a:schemeClr val="tx1">
                    <a:lumMod val="50000"/>
                    <a:lumOff val="50000"/>
                  </a:schemeClr>
                </a:solidFill>
              </a:rPr>
              <a:t>　リモートメンテナンスに関して組込 </a:t>
            </a:r>
            <a:r>
              <a:rPr kumimoji="1" lang="en-US" altLang="ja-JP" sz="900" dirty="0">
                <a:solidFill>
                  <a:schemeClr val="tx1">
                    <a:lumMod val="50000"/>
                    <a:lumOff val="50000"/>
                  </a:schemeClr>
                </a:solidFill>
              </a:rPr>
              <a:t>Linux</a:t>
            </a:r>
            <a:r>
              <a:rPr kumimoji="1" lang="ja-JP" altLang="en-US" sz="900" dirty="0">
                <a:solidFill>
                  <a:schemeClr val="tx1">
                    <a:lumMod val="50000"/>
                    <a:lumOff val="50000"/>
                  </a:schemeClr>
                </a:solidFill>
              </a:rPr>
              <a:t>では</a:t>
            </a:r>
            <a:r>
              <a:rPr kumimoji="1" lang="en-US" altLang="ja-JP" sz="900" dirty="0">
                <a:solidFill>
                  <a:schemeClr val="tx1">
                    <a:lumMod val="50000"/>
                    <a:lumOff val="50000"/>
                  </a:schemeClr>
                </a:solidFill>
              </a:rPr>
              <a:t>100%</a:t>
            </a:r>
            <a:r>
              <a:rPr kumimoji="1" lang="ja-JP" altLang="en-US" sz="900" dirty="0">
                <a:solidFill>
                  <a:schemeClr val="tx1">
                    <a:lumMod val="50000"/>
                    <a:lumOff val="50000"/>
                  </a:schemeClr>
                </a:solidFill>
              </a:rPr>
              <a:t>不可能でオンサイトが必須。</a:t>
            </a:r>
          </a:p>
          <a:p>
            <a:r>
              <a:rPr kumimoji="1" lang="ja-JP" altLang="en-US" sz="900" dirty="0">
                <a:solidFill>
                  <a:schemeClr val="tx1">
                    <a:lumMod val="50000"/>
                    <a:lumOff val="50000"/>
                  </a:schemeClr>
                </a:solidFill>
              </a:rPr>
              <a:t>　資産継承できない、一台のカメラ追加で</a:t>
            </a:r>
            <a:r>
              <a:rPr kumimoji="1" lang="en-US" altLang="ja-JP" sz="900" dirty="0">
                <a:solidFill>
                  <a:schemeClr val="tx1">
                    <a:lumMod val="50000"/>
                    <a:lumOff val="50000"/>
                  </a:schemeClr>
                </a:solidFill>
              </a:rPr>
              <a:t>NVR</a:t>
            </a:r>
            <a:r>
              <a:rPr kumimoji="1" lang="ja-JP" altLang="en-US" sz="900" dirty="0">
                <a:solidFill>
                  <a:schemeClr val="tx1">
                    <a:lumMod val="50000"/>
                    <a:lumOff val="50000"/>
                  </a:schemeClr>
                </a:solidFill>
              </a:rPr>
              <a:t>の買い直しが必要な場合もある。</a:t>
            </a:r>
          </a:p>
          <a:p>
            <a:r>
              <a:rPr kumimoji="1" lang="ja-JP" altLang="en-US" sz="900" dirty="0">
                <a:solidFill>
                  <a:schemeClr val="tx1">
                    <a:lumMod val="50000"/>
                    <a:lumOff val="50000"/>
                  </a:schemeClr>
                </a:solidFill>
              </a:rPr>
              <a:t>　</a:t>
            </a:r>
            <a:r>
              <a:rPr kumimoji="1" lang="en-US" altLang="ja-JP" sz="900" dirty="0">
                <a:solidFill>
                  <a:schemeClr val="tx1">
                    <a:lumMod val="50000"/>
                    <a:lumOff val="50000"/>
                  </a:schemeClr>
                </a:solidFill>
              </a:rPr>
              <a:t>RAID</a:t>
            </a:r>
            <a:r>
              <a:rPr kumimoji="1" lang="ja-JP" altLang="en-US" sz="900" dirty="0">
                <a:solidFill>
                  <a:schemeClr val="tx1">
                    <a:lumMod val="50000"/>
                    <a:lumOff val="50000"/>
                  </a:schemeClr>
                </a:solidFill>
              </a:rPr>
              <a:t>に関してコスト優先の組込 </a:t>
            </a:r>
            <a:r>
              <a:rPr kumimoji="1" lang="en-US" altLang="ja-JP" sz="900" dirty="0">
                <a:solidFill>
                  <a:schemeClr val="tx1">
                    <a:lumMod val="50000"/>
                    <a:lumOff val="50000"/>
                  </a:schemeClr>
                </a:solidFill>
              </a:rPr>
              <a:t>Linux</a:t>
            </a:r>
            <a:r>
              <a:rPr kumimoji="1" lang="ja-JP" altLang="en-US" sz="900" dirty="0">
                <a:solidFill>
                  <a:schemeClr val="tx1">
                    <a:lumMod val="50000"/>
                    <a:lumOff val="50000"/>
                  </a:schemeClr>
                </a:solidFill>
              </a:rPr>
              <a:t>では殆ど信頼に足るものがないし、そこに投資しようとするデベロッパーはほとんどいない。クリティカルな問題は圧倒的な利用者数が無いと維持されない。</a:t>
            </a:r>
          </a:p>
        </p:txBody>
      </p:sp>
    </p:spTree>
    <p:extLst>
      <p:ext uri="{BB962C8B-B14F-4D97-AF65-F5344CB8AC3E}">
        <p14:creationId xmlns:p14="http://schemas.microsoft.com/office/powerpoint/2010/main" val="319341521"/>
      </p:ext>
    </p:extLst>
  </p:cSld>
  <p:clrMapOvr>
    <a:masterClrMapping/>
  </p:clrMapOvr>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2566</TotalTime>
  <Words>408</Words>
  <Application>Microsoft Office PowerPoint</Application>
  <PresentationFormat>ユーザー設定</PresentationFormat>
  <Paragraphs>303</Paragraphs>
  <Slides>6</Slides>
  <Notes>6</Notes>
  <HiddenSlides>0</HiddenSlides>
  <MMClips>0</MMClips>
  <ScaleCrop>false</ScaleCrop>
  <HeadingPairs>
    <vt:vector size="6" baseType="variant">
      <vt:variant>
        <vt:lpstr>使用されているフォント</vt:lpstr>
      </vt:variant>
      <vt:variant>
        <vt:i4>10</vt:i4>
      </vt:variant>
      <vt:variant>
        <vt:lpstr>テーマ</vt:lpstr>
      </vt:variant>
      <vt:variant>
        <vt:i4>1</vt:i4>
      </vt:variant>
      <vt:variant>
        <vt:lpstr>スライド タイトル</vt:lpstr>
      </vt:variant>
      <vt:variant>
        <vt:i4>6</vt:i4>
      </vt:variant>
    </vt:vector>
  </HeadingPairs>
  <TitlesOfParts>
    <vt:vector size="17" baseType="lpstr">
      <vt:lpstr>HG丸ｺﾞｼｯｸM-PRO</vt:lpstr>
      <vt:lpstr>inherit</vt:lpstr>
      <vt:lpstr>Meiryo</vt:lpstr>
      <vt:lpstr>游ゴシック</vt:lpstr>
      <vt:lpstr>游ゴシック Light</vt:lpstr>
      <vt:lpstr>Arial</vt:lpstr>
      <vt:lpstr>Arial Black</vt:lpstr>
      <vt:lpstr>Book Antiqua</vt:lpstr>
      <vt:lpstr>Calibri</vt:lpstr>
      <vt:lpstr>Calibri Light</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javatel</dc:creator>
  <cp:lastModifiedBy>javatel</cp:lastModifiedBy>
  <cp:revision>82</cp:revision>
  <dcterms:created xsi:type="dcterms:W3CDTF">2017-05-27T01:57:06Z</dcterms:created>
  <dcterms:modified xsi:type="dcterms:W3CDTF">2017-05-29T01:10:51Z</dcterms:modified>
</cp:coreProperties>
</file>