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6" r:id="rId2"/>
    <p:sldId id="282" r:id="rId3"/>
    <p:sldId id="258" r:id="rId4"/>
    <p:sldId id="256" r:id="rId5"/>
    <p:sldId id="283" r:id="rId6"/>
    <p:sldId id="284" r:id="rId7"/>
    <p:sldId id="285" r:id="rId8"/>
    <p:sldId id="286" r:id="rId9"/>
    <p:sldId id="287" r:id="rId10"/>
    <p:sldId id="264" r:id="rId11"/>
    <p:sldId id="289" r:id="rId12"/>
    <p:sldId id="268" r:id="rId13"/>
    <p:sldId id="290" r:id="rId14"/>
    <p:sldId id="288" r:id="rId15"/>
    <p:sldId id="262" r:id="rId16"/>
    <p:sldId id="263" r:id="rId17"/>
    <p:sldId id="260" r:id="rId18"/>
    <p:sldId id="291" r:id="rId19"/>
    <p:sldId id="292" r:id="rId20"/>
    <p:sldId id="293" r:id="rId21"/>
    <p:sldId id="294" r:id="rId22"/>
    <p:sldId id="295" r:id="rId23"/>
    <p:sldId id="296" r:id="rId24"/>
    <p:sldId id="297" r:id="rId25"/>
    <p:sldId id="261" r:id="rId26"/>
    <p:sldId id="277" r:id="rId27"/>
    <p:sldId id="270" r:id="rId28"/>
    <p:sldId id="281" r:id="rId29"/>
    <p:sldId id="265" r:id="rId30"/>
    <p:sldId id="279" r:id="rId31"/>
    <p:sldId id="278" r:id="rId32"/>
    <p:sldId id="271" r:id="rId33"/>
    <p:sldId id="272" r:id="rId34"/>
    <p:sldId id="273" r:id="rId35"/>
    <p:sldId id="274" r:id="rId36"/>
    <p:sldId id="276" r:id="rId37"/>
  </p:sldIdLst>
  <p:sldSz cx="9144000" cy="5143500" type="screen16x9"/>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4" d="100"/>
          <a:sy n="114" d="100"/>
        </p:scale>
        <p:origin x="246"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D91D29-30D1-4F05-AC5C-A928014E87AE}" type="datetimeFigureOut">
              <a:rPr kumimoji="1" lang="ja-JP" altLang="en-US" smtClean="0"/>
              <a:t>2017/4/3</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03627C-0536-4648-8CE4-6BBAB82888BA}" type="slidenum">
              <a:rPr kumimoji="1" lang="ja-JP" altLang="en-US" smtClean="0"/>
              <a:t>‹#›</a:t>
            </a:fld>
            <a:endParaRPr kumimoji="1" lang="ja-JP" altLang="en-US"/>
          </a:p>
        </p:txBody>
      </p:sp>
    </p:spTree>
    <p:extLst>
      <p:ext uri="{BB962C8B-B14F-4D97-AF65-F5344CB8AC3E}">
        <p14:creationId xmlns:p14="http://schemas.microsoft.com/office/powerpoint/2010/main" val="66467137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a:t>
            </a:fld>
            <a:endParaRPr kumimoji="1" lang="ja-JP" altLang="en-US" dirty="0"/>
          </a:p>
        </p:txBody>
      </p:sp>
    </p:spTree>
    <p:extLst>
      <p:ext uri="{BB962C8B-B14F-4D97-AF65-F5344CB8AC3E}">
        <p14:creationId xmlns:p14="http://schemas.microsoft.com/office/powerpoint/2010/main" val="3472634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10</a:t>
            </a:fld>
            <a:endParaRPr kumimoji="1" lang="ja-JP" altLang="en-US"/>
          </a:p>
        </p:txBody>
      </p:sp>
    </p:spTree>
    <p:extLst>
      <p:ext uri="{BB962C8B-B14F-4D97-AF65-F5344CB8AC3E}">
        <p14:creationId xmlns:p14="http://schemas.microsoft.com/office/powerpoint/2010/main" val="304537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11</a:t>
            </a:fld>
            <a:endParaRPr kumimoji="1" lang="ja-JP" altLang="en-US" dirty="0"/>
          </a:p>
        </p:txBody>
      </p:sp>
    </p:spTree>
    <p:extLst>
      <p:ext uri="{BB962C8B-B14F-4D97-AF65-F5344CB8AC3E}">
        <p14:creationId xmlns:p14="http://schemas.microsoft.com/office/powerpoint/2010/main" val="1359861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12</a:t>
            </a:fld>
            <a:endParaRPr kumimoji="1" lang="ja-JP" altLang="en-US"/>
          </a:p>
        </p:txBody>
      </p:sp>
    </p:spTree>
    <p:extLst>
      <p:ext uri="{BB962C8B-B14F-4D97-AF65-F5344CB8AC3E}">
        <p14:creationId xmlns:p14="http://schemas.microsoft.com/office/powerpoint/2010/main" val="1590191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13</a:t>
            </a:fld>
            <a:endParaRPr kumimoji="1" lang="ja-JP" altLang="en-US" dirty="0"/>
          </a:p>
        </p:txBody>
      </p:sp>
    </p:spTree>
    <p:extLst>
      <p:ext uri="{BB962C8B-B14F-4D97-AF65-F5344CB8AC3E}">
        <p14:creationId xmlns:p14="http://schemas.microsoft.com/office/powerpoint/2010/main" val="2479808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14</a:t>
            </a:fld>
            <a:endParaRPr kumimoji="1" lang="ja-JP" altLang="en-US" dirty="0"/>
          </a:p>
        </p:txBody>
      </p:sp>
    </p:spTree>
    <p:extLst>
      <p:ext uri="{BB962C8B-B14F-4D97-AF65-F5344CB8AC3E}">
        <p14:creationId xmlns:p14="http://schemas.microsoft.com/office/powerpoint/2010/main" val="3910515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15</a:t>
            </a:fld>
            <a:endParaRPr kumimoji="1" lang="ja-JP" altLang="en-US"/>
          </a:p>
        </p:txBody>
      </p:sp>
    </p:spTree>
    <p:extLst>
      <p:ext uri="{BB962C8B-B14F-4D97-AF65-F5344CB8AC3E}">
        <p14:creationId xmlns:p14="http://schemas.microsoft.com/office/powerpoint/2010/main" val="2978310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16</a:t>
            </a:fld>
            <a:endParaRPr kumimoji="1" lang="ja-JP" altLang="en-US"/>
          </a:p>
        </p:txBody>
      </p:sp>
    </p:spTree>
    <p:extLst>
      <p:ext uri="{BB962C8B-B14F-4D97-AF65-F5344CB8AC3E}">
        <p14:creationId xmlns:p14="http://schemas.microsoft.com/office/powerpoint/2010/main" val="2992451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17</a:t>
            </a:fld>
            <a:endParaRPr kumimoji="1" lang="ja-JP" altLang="en-US"/>
          </a:p>
        </p:txBody>
      </p:sp>
    </p:spTree>
    <p:extLst>
      <p:ext uri="{BB962C8B-B14F-4D97-AF65-F5344CB8AC3E}">
        <p14:creationId xmlns:p14="http://schemas.microsoft.com/office/powerpoint/2010/main" val="3591190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18</a:t>
            </a:fld>
            <a:endParaRPr kumimoji="1" lang="ja-JP" altLang="en-US"/>
          </a:p>
        </p:txBody>
      </p:sp>
    </p:spTree>
    <p:extLst>
      <p:ext uri="{BB962C8B-B14F-4D97-AF65-F5344CB8AC3E}">
        <p14:creationId xmlns:p14="http://schemas.microsoft.com/office/powerpoint/2010/main" val="3363545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19</a:t>
            </a:fld>
            <a:endParaRPr kumimoji="1" lang="ja-JP" altLang="en-US"/>
          </a:p>
        </p:txBody>
      </p:sp>
    </p:spTree>
    <p:extLst>
      <p:ext uri="{BB962C8B-B14F-4D97-AF65-F5344CB8AC3E}">
        <p14:creationId xmlns:p14="http://schemas.microsoft.com/office/powerpoint/2010/main" val="3051222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a:t>
            </a:fld>
            <a:endParaRPr kumimoji="1" lang="ja-JP" altLang="en-US" dirty="0"/>
          </a:p>
        </p:txBody>
      </p:sp>
    </p:spTree>
    <p:extLst>
      <p:ext uri="{BB962C8B-B14F-4D97-AF65-F5344CB8AC3E}">
        <p14:creationId xmlns:p14="http://schemas.microsoft.com/office/powerpoint/2010/main" val="1142522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20</a:t>
            </a:fld>
            <a:endParaRPr kumimoji="1" lang="ja-JP" altLang="en-US"/>
          </a:p>
        </p:txBody>
      </p:sp>
    </p:spTree>
    <p:extLst>
      <p:ext uri="{BB962C8B-B14F-4D97-AF65-F5344CB8AC3E}">
        <p14:creationId xmlns:p14="http://schemas.microsoft.com/office/powerpoint/2010/main" val="2646994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21</a:t>
            </a:fld>
            <a:endParaRPr kumimoji="1" lang="ja-JP" altLang="en-US"/>
          </a:p>
        </p:txBody>
      </p:sp>
    </p:spTree>
    <p:extLst>
      <p:ext uri="{BB962C8B-B14F-4D97-AF65-F5344CB8AC3E}">
        <p14:creationId xmlns:p14="http://schemas.microsoft.com/office/powerpoint/2010/main" val="3762062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22</a:t>
            </a:fld>
            <a:endParaRPr kumimoji="1" lang="ja-JP" altLang="en-US"/>
          </a:p>
        </p:txBody>
      </p:sp>
    </p:spTree>
    <p:extLst>
      <p:ext uri="{BB962C8B-B14F-4D97-AF65-F5344CB8AC3E}">
        <p14:creationId xmlns:p14="http://schemas.microsoft.com/office/powerpoint/2010/main" val="3249618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23</a:t>
            </a:fld>
            <a:endParaRPr kumimoji="1" lang="ja-JP" altLang="en-US"/>
          </a:p>
        </p:txBody>
      </p:sp>
    </p:spTree>
    <p:extLst>
      <p:ext uri="{BB962C8B-B14F-4D97-AF65-F5344CB8AC3E}">
        <p14:creationId xmlns:p14="http://schemas.microsoft.com/office/powerpoint/2010/main" val="109360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24</a:t>
            </a:fld>
            <a:endParaRPr kumimoji="1" lang="ja-JP" altLang="en-US"/>
          </a:p>
        </p:txBody>
      </p:sp>
    </p:spTree>
    <p:extLst>
      <p:ext uri="{BB962C8B-B14F-4D97-AF65-F5344CB8AC3E}">
        <p14:creationId xmlns:p14="http://schemas.microsoft.com/office/powerpoint/2010/main" val="2551674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25</a:t>
            </a:fld>
            <a:endParaRPr kumimoji="1" lang="ja-JP" altLang="en-US"/>
          </a:p>
        </p:txBody>
      </p:sp>
    </p:spTree>
    <p:extLst>
      <p:ext uri="{BB962C8B-B14F-4D97-AF65-F5344CB8AC3E}">
        <p14:creationId xmlns:p14="http://schemas.microsoft.com/office/powerpoint/2010/main" val="1200839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26</a:t>
            </a:fld>
            <a:endParaRPr kumimoji="1" lang="ja-JP" altLang="en-US"/>
          </a:p>
        </p:txBody>
      </p:sp>
    </p:spTree>
    <p:extLst>
      <p:ext uri="{BB962C8B-B14F-4D97-AF65-F5344CB8AC3E}">
        <p14:creationId xmlns:p14="http://schemas.microsoft.com/office/powerpoint/2010/main" val="1200839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27</a:t>
            </a:fld>
            <a:endParaRPr kumimoji="1" lang="ja-JP" altLang="en-US"/>
          </a:p>
        </p:txBody>
      </p:sp>
    </p:spTree>
    <p:extLst>
      <p:ext uri="{BB962C8B-B14F-4D97-AF65-F5344CB8AC3E}">
        <p14:creationId xmlns:p14="http://schemas.microsoft.com/office/powerpoint/2010/main" val="2729666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28</a:t>
            </a:fld>
            <a:endParaRPr kumimoji="1" lang="ja-JP" altLang="en-US"/>
          </a:p>
        </p:txBody>
      </p:sp>
    </p:spTree>
    <p:extLst>
      <p:ext uri="{BB962C8B-B14F-4D97-AF65-F5344CB8AC3E}">
        <p14:creationId xmlns:p14="http://schemas.microsoft.com/office/powerpoint/2010/main" val="2729666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29</a:t>
            </a:fld>
            <a:endParaRPr kumimoji="1" lang="ja-JP" altLang="en-US"/>
          </a:p>
        </p:txBody>
      </p:sp>
    </p:spTree>
    <p:extLst>
      <p:ext uri="{BB962C8B-B14F-4D97-AF65-F5344CB8AC3E}">
        <p14:creationId xmlns:p14="http://schemas.microsoft.com/office/powerpoint/2010/main" val="1608807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a:t>
            </a:fld>
            <a:endParaRPr kumimoji="1" lang="ja-JP" altLang="en-US" dirty="0"/>
          </a:p>
        </p:txBody>
      </p:sp>
    </p:spTree>
    <p:extLst>
      <p:ext uri="{BB962C8B-B14F-4D97-AF65-F5344CB8AC3E}">
        <p14:creationId xmlns:p14="http://schemas.microsoft.com/office/powerpoint/2010/main" val="768793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30</a:t>
            </a:fld>
            <a:endParaRPr kumimoji="1" lang="ja-JP" altLang="en-US"/>
          </a:p>
        </p:txBody>
      </p:sp>
    </p:spTree>
    <p:extLst>
      <p:ext uri="{BB962C8B-B14F-4D97-AF65-F5344CB8AC3E}">
        <p14:creationId xmlns:p14="http://schemas.microsoft.com/office/powerpoint/2010/main" val="1608807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32</a:t>
            </a:fld>
            <a:endParaRPr kumimoji="1" lang="ja-JP" altLang="en-US"/>
          </a:p>
        </p:txBody>
      </p:sp>
    </p:spTree>
    <p:extLst>
      <p:ext uri="{BB962C8B-B14F-4D97-AF65-F5344CB8AC3E}">
        <p14:creationId xmlns:p14="http://schemas.microsoft.com/office/powerpoint/2010/main" val="1825315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33</a:t>
            </a:fld>
            <a:endParaRPr kumimoji="1" lang="ja-JP" altLang="en-US"/>
          </a:p>
        </p:txBody>
      </p:sp>
    </p:spTree>
    <p:extLst>
      <p:ext uri="{BB962C8B-B14F-4D97-AF65-F5344CB8AC3E}">
        <p14:creationId xmlns:p14="http://schemas.microsoft.com/office/powerpoint/2010/main" val="959437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34</a:t>
            </a:fld>
            <a:endParaRPr kumimoji="1" lang="ja-JP" altLang="en-US"/>
          </a:p>
        </p:txBody>
      </p:sp>
    </p:spTree>
    <p:extLst>
      <p:ext uri="{BB962C8B-B14F-4D97-AF65-F5344CB8AC3E}">
        <p14:creationId xmlns:p14="http://schemas.microsoft.com/office/powerpoint/2010/main" val="2022138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35</a:t>
            </a:fld>
            <a:endParaRPr kumimoji="1" lang="ja-JP" altLang="en-US"/>
          </a:p>
        </p:txBody>
      </p:sp>
    </p:spTree>
    <p:extLst>
      <p:ext uri="{BB962C8B-B14F-4D97-AF65-F5344CB8AC3E}">
        <p14:creationId xmlns:p14="http://schemas.microsoft.com/office/powerpoint/2010/main" val="3810599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36</a:t>
            </a:fld>
            <a:endParaRPr kumimoji="1" lang="ja-JP" altLang="en-US"/>
          </a:p>
        </p:txBody>
      </p:sp>
    </p:spTree>
    <p:extLst>
      <p:ext uri="{BB962C8B-B14F-4D97-AF65-F5344CB8AC3E}">
        <p14:creationId xmlns:p14="http://schemas.microsoft.com/office/powerpoint/2010/main" val="138265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4</a:t>
            </a:fld>
            <a:endParaRPr kumimoji="1" lang="ja-JP" altLang="en-US"/>
          </a:p>
        </p:txBody>
      </p:sp>
    </p:spTree>
    <p:extLst>
      <p:ext uri="{BB962C8B-B14F-4D97-AF65-F5344CB8AC3E}">
        <p14:creationId xmlns:p14="http://schemas.microsoft.com/office/powerpoint/2010/main" val="3784296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5</a:t>
            </a:fld>
            <a:endParaRPr kumimoji="1" lang="ja-JP" altLang="en-US" dirty="0"/>
          </a:p>
        </p:txBody>
      </p:sp>
    </p:spTree>
    <p:extLst>
      <p:ext uri="{BB962C8B-B14F-4D97-AF65-F5344CB8AC3E}">
        <p14:creationId xmlns:p14="http://schemas.microsoft.com/office/powerpoint/2010/main" val="414972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6</a:t>
            </a:fld>
            <a:endParaRPr kumimoji="1" lang="ja-JP" altLang="en-US" dirty="0"/>
          </a:p>
        </p:txBody>
      </p:sp>
    </p:spTree>
    <p:extLst>
      <p:ext uri="{BB962C8B-B14F-4D97-AF65-F5344CB8AC3E}">
        <p14:creationId xmlns:p14="http://schemas.microsoft.com/office/powerpoint/2010/main" val="1784929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7</a:t>
            </a:fld>
            <a:endParaRPr kumimoji="1" lang="ja-JP" altLang="en-US" dirty="0"/>
          </a:p>
        </p:txBody>
      </p:sp>
    </p:spTree>
    <p:extLst>
      <p:ext uri="{BB962C8B-B14F-4D97-AF65-F5344CB8AC3E}">
        <p14:creationId xmlns:p14="http://schemas.microsoft.com/office/powerpoint/2010/main" val="371133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8</a:t>
            </a:fld>
            <a:endParaRPr kumimoji="1" lang="ja-JP" altLang="en-US" dirty="0"/>
          </a:p>
        </p:txBody>
      </p:sp>
    </p:spTree>
    <p:extLst>
      <p:ext uri="{BB962C8B-B14F-4D97-AF65-F5344CB8AC3E}">
        <p14:creationId xmlns:p14="http://schemas.microsoft.com/office/powerpoint/2010/main" val="1295392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9</a:t>
            </a:fld>
            <a:endParaRPr kumimoji="1" lang="ja-JP" altLang="en-US" dirty="0"/>
          </a:p>
        </p:txBody>
      </p:sp>
    </p:spTree>
    <p:extLst>
      <p:ext uri="{BB962C8B-B14F-4D97-AF65-F5344CB8AC3E}">
        <p14:creationId xmlns:p14="http://schemas.microsoft.com/office/powerpoint/2010/main" val="919249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980334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1162735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54781"/>
            <a:ext cx="2057400" cy="329088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154781"/>
            <a:ext cx="6019800" cy="329088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2207561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1776886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1650078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2442563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5979"/>
            <a:ext cx="8229600" cy="85725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1371193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246437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2384247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1440432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75676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5304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10.png"/><Relationship Id="rId4" Type="http://schemas.openxmlformats.org/officeDocument/2006/relationships/image" Target="../media/image40.jpeg"/><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1.png"/><Relationship Id="rId4" Type="http://schemas.openxmlformats.org/officeDocument/2006/relationships/image" Target="../media/image45.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hyperlink" Target="http://jpn.nec.com/press/201406/20140620_01.html#05" TargetMode="External"/><Relationship Id="rId13" Type="http://schemas.openxmlformats.org/officeDocument/2006/relationships/image" Target="../media/image10.png"/><Relationship Id="rId3" Type="http://schemas.openxmlformats.org/officeDocument/2006/relationships/image" Target="../media/image51.gif"/><Relationship Id="rId7" Type="http://schemas.openxmlformats.org/officeDocument/2006/relationships/hyperlink" Target="http://jpn.nec.com/press/201406/20140620_01.html#04" TargetMode="External"/><Relationship Id="rId12"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jpn.nec.com/press/201406/20140620_01.html#03" TargetMode="External"/><Relationship Id="rId11" Type="http://schemas.openxmlformats.org/officeDocument/2006/relationships/image" Target="../media/image1.png"/><Relationship Id="rId5" Type="http://schemas.openxmlformats.org/officeDocument/2006/relationships/hyperlink" Target="http://jpn.nec.com/press/201406/20140620_01.html#02" TargetMode="External"/><Relationship Id="rId10" Type="http://schemas.openxmlformats.org/officeDocument/2006/relationships/image" Target="../media/image52.png"/><Relationship Id="rId4" Type="http://schemas.openxmlformats.org/officeDocument/2006/relationships/hyperlink" Target="http://jpn.nec.com/press/201406/20140620_01.html#01" TargetMode="External"/><Relationship Id="rId9" Type="http://schemas.openxmlformats.org/officeDocument/2006/relationships/hyperlink" Target="http://jpn.nec.com/press/201406/20140620_01.html#06" TargetMode="External"/><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png"/><Relationship Id="rId3" Type="http://schemas.openxmlformats.org/officeDocument/2006/relationships/image" Target="../media/image61.png"/><Relationship Id="rId7" Type="http://schemas.openxmlformats.org/officeDocument/2006/relationships/image" Target="../media/image63.jpeg"/><Relationship Id="rId12" Type="http://schemas.openxmlformats.org/officeDocument/2006/relationships/image" Target="../media/image9.png"/><Relationship Id="rId17" Type="http://schemas.openxmlformats.org/officeDocument/2006/relationships/image" Target="../media/image70.png"/><Relationship Id="rId2" Type="http://schemas.openxmlformats.org/officeDocument/2006/relationships/notesSlide" Target="../notesSlides/notesSlide25.xml"/><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hyperlink" Target="http://intranet.genetec.com/sites/Marketing/Diagram%20Icons/Camera%20IP%20(blue).png" TargetMode="External"/><Relationship Id="rId11" Type="http://schemas.openxmlformats.org/officeDocument/2006/relationships/image" Target="../media/image67.png"/><Relationship Id="rId5" Type="http://schemas.openxmlformats.org/officeDocument/2006/relationships/image" Target="../media/image62.jpeg"/><Relationship Id="rId15" Type="http://schemas.openxmlformats.org/officeDocument/2006/relationships/image" Target="../media/image68.jpeg"/><Relationship Id="rId10" Type="http://schemas.openxmlformats.org/officeDocument/2006/relationships/image" Target="../media/image66.png"/><Relationship Id="rId4" Type="http://schemas.openxmlformats.org/officeDocument/2006/relationships/hyperlink" Target="http://intranet.genetec.com/sites/Marketing/Diagram%20Icons/Server%20(blue).png" TargetMode="External"/><Relationship Id="rId9" Type="http://schemas.openxmlformats.org/officeDocument/2006/relationships/image" Target="../media/image65.png"/><Relationship Id="rId14" Type="http://schemas.openxmlformats.org/officeDocument/2006/relationships/hyperlink" Target="http://intranet.genetec.com/sites/Marketing/Diagram%20Icons/Remote%20Workstation%20(blue).png"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png"/><Relationship Id="rId18" Type="http://schemas.openxmlformats.org/officeDocument/2006/relationships/image" Target="../media/image71.jpeg"/><Relationship Id="rId3" Type="http://schemas.openxmlformats.org/officeDocument/2006/relationships/image" Target="../media/image61.png"/><Relationship Id="rId7" Type="http://schemas.openxmlformats.org/officeDocument/2006/relationships/image" Target="../media/image63.jpeg"/><Relationship Id="rId12" Type="http://schemas.openxmlformats.org/officeDocument/2006/relationships/image" Target="../media/image9.png"/><Relationship Id="rId17" Type="http://schemas.openxmlformats.org/officeDocument/2006/relationships/image" Target="../media/image70.png"/><Relationship Id="rId2" Type="http://schemas.openxmlformats.org/officeDocument/2006/relationships/notesSlide" Target="../notesSlides/notesSlide26.xml"/><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hyperlink" Target="http://intranet.genetec.com/sites/Marketing/Diagram%20Icons/Camera%20IP%20(blue).png" TargetMode="External"/><Relationship Id="rId11" Type="http://schemas.openxmlformats.org/officeDocument/2006/relationships/image" Target="../media/image67.png"/><Relationship Id="rId5" Type="http://schemas.openxmlformats.org/officeDocument/2006/relationships/image" Target="../media/image62.jpeg"/><Relationship Id="rId15" Type="http://schemas.openxmlformats.org/officeDocument/2006/relationships/image" Target="../media/image68.jpeg"/><Relationship Id="rId10" Type="http://schemas.openxmlformats.org/officeDocument/2006/relationships/image" Target="../media/image66.png"/><Relationship Id="rId4" Type="http://schemas.openxmlformats.org/officeDocument/2006/relationships/hyperlink" Target="http://intranet.genetec.com/sites/Marketing/Diagram%20Icons/Server%20(blue).png" TargetMode="External"/><Relationship Id="rId9" Type="http://schemas.openxmlformats.org/officeDocument/2006/relationships/image" Target="../media/image65.png"/><Relationship Id="rId14" Type="http://schemas.openxmlformats.org/officeDocument/2006/relationships/hyperlink" Target="http://intranet.genetec.com/sites/Marketing/Diagram%20Icons/Remote%20Workstation%20(blue).png"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jpeg"/><Relationship Id="rId18" Type="http://schemas.openxmlformats.org/officeDocument/2006/relationships/image" Target="../media/image86.jpeg"/><Relationship Id="rId26" Type="http://schemas.openxmlformats.org/officeDocument/2006/relationships/image" Target="../media/image93.png"/><Relationship Id="rId3" Type="http://schemas.openxmlformats.org/officeDocument/2006/relationships/image" Target="../media/image9.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jpeg"/><Relationship Id="rId25" Type="http://schemas.openxmlformats.org/officeDocument/2006/relationships/image" Target="../media/image92.png"/><Relationship Id="rId2" Type="http://schemas.openxmlformats.org/officeDocument/2006/relationships/notesSlide" Target="../notesSlides/notesSlide27.xml"/><Relationship Id="rId16" Type="http://schemas.openxmlformats.org/officeDocument/2006/relationships/image" Target="../media/image84.jpeg"/><Relationship Id="rId20"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1.png"/><Relationship Id="rId5" Type="http://schemas.openxmlformats.org/officeDocument/2006/relationships/image" Target="../media/image73.png"/><Relationship Id="rId15" Type="http://schemas.openxmlformats.org/officeDocument/2006/relationships/image" Target="../media/image83.jpeg"/><Relationship Id="rId23" Type="http://schemas.openxmlformats.org/officeDocument/2006/relationships/image" Target="../media/image1.png"/><Relationship Id="rId10" Type="http://schemas.openxmlformats.org/officeDocument/2006/relationships/image" Target="../media/image78.png"/><Relationship Id="rId19" Type="http://schemas.openxmlformats.org/officeDocument/2006/relationships/image" Target="../media/image87.jpe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jpeg"/><Relationship Id="rId22" Type="http://schemas.openxmlformats.org/officeDocument/2006/relationships/image" Target="../media/image90.png"/><Relationship Id="rId27"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02.jpeg"/><Relationship Id="rId18" Type="http://schemas.openxmlformats.org/officeDocument/2006/relationships/image" Target="../media/image107.jpeg"/><Relationship Id="rId3" Type="http://schemas.openxmlformats.org/officeDocument/2006/relationships/image" Target="../media/image95.jpeg"/><Relationship Id="rId7" Type="http://schemas.openxmlformats.org/officeDocument/2006/relationships/image" Target="../media/image72.png"/><Relationship Id="rId12" Type="http://schemas.openxmlformats.org/officeDocument/2006/relationships/image" Target="../media/image101.jpeg"/><Relationship Id="rId17" Type="http://schemas.openxmlformats.org/officeDocument/2006/relationships/image" Target="../media/image106.jpeg"/><Relationship Id="rId2" Type="http://schemas.openxmlformats.org/officeDocument/2006/relationships/notesSlide" Target="../notesSlides/notesSlide28.xml"/><Relationship Id="rId16"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00.png"/><Relationship Id="rId5" Type="http://schemas.openxmlformats.org/officeDocument/2006/relationships/image" Target="../media/image97.png"/><Relationship Id="rId15" Type="http://schemas.openxmlformats.org/officeDocument/2006/relationships/image" Target="../media/image104.jpeg"/><Relationship Id="rId10" Type="http://schemas.openxmlformats.org/officeDocument/2006/relationships/image" Target="../media/image99.png"/><Relationship Id="rId19" Type="http://schemas.openxmlformats.org/officeDocument/2006/relationships/image" Target="../media/image108.jpeg"/><Relationship Id="rId4" Type="http://schemas.openxmlformats.org/officeDocument/2006/relationships/image" Target="../media/image96.jpeg"/><Relationship Id="rId9" Type="http://schemas.openxmlformats.org/officeDocument/2006/relationships/image" Target="../media/image98.png"/><Relationship Id="rId14" Type="http://schemas.openxmlformats.org/officeDocument/2006/relationships/image" Target="../media/image103.jpeg"/></Relationships>
</file>

<file path=ppt/slides/_rels/slide2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9.png"/><Relationship Id="rId7"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6.png"/><Relationship Id="rId3" Type="http://schemas.openxmlformats.org/officeDocument/2006/relationships/image" Target="../media/image9.png"/><Relationship Id="rId7" Type="http://schemas.openxmlformats.org/officeDocument/2006/relationships/image" Target="../media/image121.png"/><Relationship Id="rId12"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4.jpeg"/><Relationship Id="rId5" Type="http://schemas.openxmlformats.org/officeDocument/2006/relationships/image" Target="../media/image119.png"/><Relationship Id="rId15" Type="http://schemas.openxmlformats.org/officeDocument/2006/relationships/image" Target="../media/image128.png"/><Relationship Id="rId10" Type="http://schemas.openxmlformats.org/officeDocument/2006/relationships/image" Target="../media/image123.jpeg"/><Relationship Id="rId4" Type="http://schemas.openxmlformats.org/officeDocument/2006/relationships/image" Target="../media/image1.png"/><Relationship Id="rId9" Type="http://schemas.openxmlformats.org/officeDocument/2006/relationships/image" Target="../media/image117.png"/><Relationship Id="rId14" Type="http://schemas.openxmlformats.org/officeDocument/2006/relationships/image" Target="../media/image127.png"/></Relationships>
</file>

<file path=ppt/slides/_rels/slide34.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9.png"/><Relationship Id="rId7" Type="http://schemas.openxmlformats.org/officeDocument/2006/relationships/image" Target="../media/image13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17.png"/><Relationship Id="rId4" Type="http://schemas.openxmlformats.org/officeDocument/2006/relationships/image" Target="../media/image1.png"/><Relationship Id="rId9" Type="http://schemas.openxmlformats.org/officeDocument/2006/relationships/image" Target="../media/image132.jpeg"/></Relationships>
</file>

<file path=ppt/slides/_rels/slide35.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9.png"/><Relationship Id="rId7" Type="http://schemas.openxmlformats.org/officeDocument/2006/relationships/image" Target="../media/image12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33.png"/><Relationship Id="rId10" Type="http://schemas.openxmlformats.org/officeDocument/2006/relationships/image" Target="../media/image132.jpeg"/><Relationship Id="rId4" Type="http://schemas.openxmlformats.org/officeDocument/2006/relationships/image" Target="../media/image1.png"/><Relationship Id="rId9" Type="http://schemas.openxmlformats.org/officeDocument/2006/relationships/image" Target="../media/image131.jpeg"/></Relationships>
</file>

<file path=ppt/slides/_rels/slide36.xml.rels><?xml version="1.0" encoding="UTF-8" standalone="yes"?>
<Relationships xmlns="http://schemas.openxmlformats.org/package/2006/relationships"><Relationship Id="rId8" Type="http://schemas.openxmlformats.org/officeDocument/2006/relationships/image" Target="../media/image136.jpg"/><Relationship Id="rId3" Type="http://schemas.openxmlformats.org/officeDocument/2006/relationships/image" Target="../media/image9.png"/><Relationship Id="rId7" Type="http://schemas.openxmlformats.org/officeDocument/2006/relationships/image" Target="../media/image13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17.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6.jpeg"/><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1</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368" y="2966822"/>
            <a:ext cx="1086002" cy="1086002"/>
          </a:xfrm>
          <a:prstGeom prst="rect">
            <a:avLst/>
          </a:prstGeom>
        </p:spPr>
      </p:pic>
      <p:pic>
        <p:nvPicPr>
          <p:cNvPr id="1026" name="Picture 2" descr="「security center genetec logo」の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167" y="195486"/>
            <a:ext cx="828675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57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6" name="テキスト ボックス 5"/>
          <p:cNvSpPr txBox="1"/>
          <p:nvPr/>
        </p:nvSpPr>
        <p:spPr>
          <a:xfrm>
            <a:off x="2791928" y="186194"/>
            <a:ext cx="6100552" cy="369332"/>
          </a:xfrm>
          <a:prstGeom prst="rect">
            <a:avLst/>
          </a:prstGeom>
          <a:noFill/>
        </p:spPr>
        <p:txBody>
          <a:bodyPr wrap="square" rtlCol="0">
            <a:spAutoFit/>
          </a:bodyPr>
          <a:lstStyle/>
          <a:p>
            <a:r>
              <a:rPr lang="ja-JP" altLang="en-US" dirty="0">
                <a:solidFill>
                  <a:srgbClr val="00B0F0"/>
                </a:solidFill>
              </a:rPr>
              <a:t>ビジュアルトラッキング</a:t>
            </a:r>
            <a:endParaRPr kumimoji="1" lang="ja-JP" altLang="en-US" dirty="0">
              <a:solidFill>
                <a:srgbClr val="00B0F0"/>
              </a:solidFill>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924858"/>
            <a:ext cx="8274583" cy="3364782"/>
          </a:xfrm>
          <a:prstGeom prst="rect">
            <a:avLst/>
          </a:prstGeom>
        </p:spPr>
      </p:pic>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3" name="テキスト ボックス 12"/>
          <p:cNvSpPr txBox="1"/>
          <p:nvPr/>
        </p:nvSpPr>
        <p:spPr>
          <a:xfrm>
            <a:off x="5128387" y="186194"/>
            <a:ext cx="4032448" cy="738664"/>
          </a:xfrm>
          <a:prstGeom prst="rect">
            <a:avLst/>
          </a:prstGeom>
          <a:noFill/>
        </p:spPr>
        <p:txBody>
          <a:bodyPr wrap="square" rtlCol="0">
            <a:spAutoFit/>
          </a:bodyPr>
          <a:lstStyle/>
          <a:p>
            <a:r>
              <a:rPr kumimoji="1" lang="ja-JP" altLang="en-US" sz="1400" dirty="0"/>
              <a:t>数カメラではまったく必要はない、しかし多量なカメラをオペレーションする場合にビジュアルトラッキングは強力なツールとなります。</a:t>
            </a:r>
          </a:p>
        </p:txBody>
      </p:sp>
      <p:cxnSp>
        <p:nvCxnSpPr>
          <p:cNvPr id="15" name="直線矢印コネクタ 14"/>
          <p:cNvCxnSpPr/>
          <p:nvPr/>
        </p:nvCxnSpPr>
        <p:spPr>
          <a:xfrm>
            <a:off x="2699792" y="924858"/>
            <a:ext cx="3240360" cy="49476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7" name="テキスト ボックス 16"/>
          <p:cNvSpPr txBox="1"/>
          <p:nvPr/>
        </p:nvSpPr>
        <p:spPr>
          <a:xfrm>
            <a:off x="5508104" y="1544474"/>
            <a:ext cx="864096" cy="523220"/>
          </a:xfrm>
          <a:prstGeom prst="rect">
            <a:avLst/>
          </a:prstGeom>
          <a:noFill/>
        </p:spPr>
        <p:txBody>
          <a:bodyPr wrap="square" rtlCol="0">
            <a:spAutoFit/>
          </a:bodyPr>
          <a:lstStyle/>
          <a:p>
            <a:r>
              <a:rPr kumimoji="1" lang="ja-JP" altLang="en-US" sz="2800" b="1" dirty="0">
                <a:solidFill>
                  <a:srgbClr val="00B050"/>
                </a:solidFill>
              </a:rPr>
              <a:t>①</a:t>
            </a:r>
          </a:p>
        </p:txBody>
      </p:sp>
      <p:sp>
        <p:nvSpPr>
          <p:cNvPr id="18" name="テキスト ボックス 17"/>
          <p:cNvSpPr txBox="1"/>
          <p:nvPr/>
        </p:nvSpPr>
        <p:spPr>
          <a:xfrm>
            <a:off x="8388424" y="1275606"/>
            <a:ext cx="864096" cy="523220"/>
          </a:xfrm>
          <a:prstGeom prst="rect">
            <a:avLst/>
          </a:prstGeom>
          <a:noFill/>
        </p:spPr>
        <p:txBody>
          <a:bodyPr wrap="square" rtlCol="0">
            <a:spAutoFit/>
          </a:bodyPr>
          <a:lstStyle/>
          <a:p>
            <a:r>
              <a:rPr lang="ja-JP" altLang="en-US" sz="2800" b="1" dirty="0">
                <a:solidFill>
                  <a:srgbClr val="7030A0"/>
                </a:solidFill>
              </a:rPr>
              <a:t>②</a:t>
            </a:r>
            <a:endParaRPr kumimoji="1" lang="ja-JP" altLang="en-US" sz="2800" b="1" dirty="0">
              <a:solidFill>
                <a:srgbClr val="7030A0"/>
              </a:solidFill>
            </a:endParaRPr>
          </a:p>
        </p:txBody>
      </p:sp>
      <p:sp>
        <p:nvSpPr>
          <p:cNvPr id="19" name="テキスト ボックス 18"/>
          <p:cNvSpPr txBox="1"/>
          <p:nvPr/>
        </p:nvSpPr>
        <p:spPr>
          <a:xfrm>
            <a:off x="251520" y="755581"/>
            <a:ext cx="3384376" cy="2062103"/>
          </a:xfrm>
          <a:prstGeom prst="rect">
            <a:avLst/>
          </a:prstGeom>
          <a:noFill/>
        </p:spPr>
        <p:txBody>
          <a:bodyPr wrap="square" rtlCol="0">
            <a:spAutoFit/>
          </a:bodyPr>
          <a:lstStyle/>
          <a:p>
            <a:r>
              <a:rPr kumimoji="1" lang="ja-JP" altLang="en-US" sz="1600" b="1" dirty="0">
                <a:solidFill>
                  <a:srgbClr val="00B050"/>
                </a:solidFill>
              </a:rPr>
              <a:t>①のゾーン不審者を発見</a:t>
            </a:r>
          </a:p>
          <a:p>
            <a:r>
              <a:rPr lang="ja-JP" altLang="en-US" sz="1600" b="1" dirty="0">
                <a:solidFill>
                  <a:srgbClr val="00B050"/>
                </a:solidFill>
              </a:rPr>
              <a:t>①の緑のトラッキングマスクをクリックで</a:t>
            </a:r>
          </a:p>
          <a:p>
            <a:r>
              <a:rPr lang="ja-JP" altLang="en-US" sz="1600" b="1" dirty="0">
                <a:solidFill>
                  <a:srgbClr val="7030A0"/>
                </a:solidFill>
              </a:rPr>
              <a:t>②の映像が</a:t>
            </a:r>
            <a:r>
              <a:rPr lang="ja-JP" altLang="en-US" sz="1600" b="1" dirty="0">
                <a:solidFill>
                  <a:srgbClr val="00B050"/>
                </a:solidFill>
              </a:rPr>
              <a:t>①</a:t>
            </a:r>
            <a:r>
              <a:rPr lang="ja-JP" altLang="en-US" sz="1600" b="1" dirty="0">
                <a:solidFill>
                  <a:srgbClr val="7030A0"/>
                </a:solidFill>
              </a:rPr>
              <a:t>と同じ枠内で自動表示</a:t>
            </a:r>
          </a:p>
          <a:p>
            <a:endParaRPr kumimoji="1" lang="ja-JP" altLang="en-US" sz="1600" b="1" dirty="0">
              <a:solidFill>
                <a:srgbClr val="00B050"/>
              </a:solidFill>
            </a:endParaRPr>
          </a:p>
          <a:p>
            <a:r>
              <a:rPr kumimoji="1" lang="ja-JP" altLang="en-US" sz="1600" b="1" dirty="0">
                <a:solidFill>
                  <a:srgbClr val="00B050"/>
                </a:solidFill>
              </a:rPr>
              <a:t>または</a:t>
            </a:r>
            <a:r>
              <a:rPr lang="ja-JP" altLang="en-US" sz="1600" b="1" dirty="0">
                <a:solidFill>
                  <a:srgbClr val="00B050"/>
                </a:solidFill>
              </a:rPr>
              <a:t>①の緑のトラッキングマスクをドラックしてドロップすると</a:t>
            </a:r>
          </a:p>
          <a:p>
            <a:r>
              <a:rPr kumimoji="1" lang="ja-JP" altLang="en-US" sz="1600" b="1" dirty="0">
                <a:solidFill>
                  <a:srgbClr val="7030A0"/>
                </a:solidFill>
              </a:rPr>
              <a:t>②のように表示。</a:t>
            </a:r>
            <a:endParaRPr kumimoji="1" lang="ja-JP" altLang="en-US" sz="1600" b="1" dirty="0"/>
          </a:p>
        </p:txBody>
      </p:sp>
      <p:sp>
        <p:nvSpPr>
          <p:cNvPr id="24" name="テキスト ボックス 23"/>
          <p:cNvSpPr txBox="1"/>
          <p:nvPr/>
        </p:nvSpPr>
        <p:spPr>
          <a:xfrm>
            <a:off x="611560" y="3003798"/>
            <a:ext cx="2520280" cy="1538883"/>
          </a:xfrm>
          <a:prstGeom prst="rect">
            <a:avLst/>
          </a:prstGeom>
          <a:noFill/>
        </p:spPr>
        <p:txBody>
          <a:bodyPr wrap="square" rtlCol="0">
            <a:spAutoFit/>
          </a:bodyPr>
          <a:lstStyle/>
          <a:p>
            <a:r>
              <a:rPr kumimoji="1" lang="ja-JP" altLang="en-US" dirty="0"/>
              <a:t>何十、何百カメラの追尾オペレーション効率を飛躍的に高めます。</a:t>
            </a:r>
          </a:p>
          <a:p>
            <a:endParaRPr lang="ja-JP" altLang="en-US" dirty="0"/>
          </a:p>
          <a:p>
            <a:r>
              <a:rPr kumimoji="1" lang="ja-JP" altLang="en-US" sz="1100" dirty="0"/>
              <a:t>画像解析で実行するタグ</a:t>
            </a:r>
            <a:r>
              <a:rPr kumimoji="1" lang="en-US" altLang="ja-JP" sz="1100" dirty="0"/>
              <a:t>&amp;</a:t>
            </a:r>
            <a:r>
              <a:rPr kumimoji="1" lang="ja-JP" altLang="en-US" sz="1100" dirty="0"/>
              <a:t>トラックもありますが、実用段階ではありません。</a:t>
            </a:r>
          </a:p>
        </p:txBody>
      </p:sp>
      <p:pic>
        <p:nvPicPr>
          <p:cNvPr id="25" name="図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68" y="4573140"/>
            <a:ext cx="1280550" cy="278512"/>
          </a:xfrm>
          <a:prstGeom prst="rect">
            <a:avLst/>
          </a:prstGeom>
        </p:spPr>
      </p:pic>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10</a:t>
            </a:fld>
            <a:endParaRPr kumimoji="1" lang="ja-JP" altLang="en-US"/>
          </a:p>
        </p:txBody>
      </p:sp>
    </p:spTree>
    <p:extLst>
      <p:ext uri="{BB962C8B-B14F-4D97-AF65-F5344CB8AC3E}">
        <p14:creationId xmlns:p14="http://schemas.microsoft.com/office/powerpoint/2010/main" val="3649098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11</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37520" y="227647"/>
            <a:ext cx="5338936" cy="461665"/>
          </a:xfrm>
          <a:prstGeom prst="rect">
            <a:avLst/>
          </a:prstGeom>
          <a:noFill/>
        </p:spPr>
        <p:txBody>
          <a:bodyPr wrap="square" rtlCol="0">
            <a:spAutoFit/>
          </a:bodyPr>
          <a:lstStyle/>
          <a:p>
            <a:r>
              <a:rPr kumimoji="1" lang="ja-JP" altLang="en-US" sz="2400" dirty="0"/>
              <a:t>ライブを見る</a:t>
            </a:r>
            <a:r>
              <a:rPr kumimoji="1" lang="en-US" altLang="ja-JP" sz="2400" dirty="0"/>
              <a:t>/</a:t>
            </a:r>
            <a:r>
              <a:rPr lang="ja-JP" altLang="en-US" sz="2400" dirty="0"/>
              <a:t>録画を見</a:t>
            </a:r>
            <a:r>
              <a:rPr lang="ja-JP" altLang="en-US" sz="2400" dirty="0" err="1"/>
              <a:t>るを</a:t>
            </a:r>
            <a:r>
              <a:rPr lang="ja-JP" altLang="en-US" sz="2400" dirty="0"/>
              <a:t>補佐する。</a:t>
            </a: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pic>
        <p:nvPicPr>
          <p:cNvPr id="9217" name="Picture 1" descr="https://image.jimcdn.com/app/cms/image/transf/dimension=118x1024:format=png/path/s066c57c55bd407b2/image/i10e6a1681ecba380/version/1465007440/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68327"/>
            <a:ext cx="1123950" cy="971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1028179" y="699542"/>
            <a:ext cx="5849678" cy="373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033663"/>
                </a:solidFill>
                <a:effectLst/>
                <a:latin typeface="Arial" panose="020B0604020202020204" pitchFamily="34" charset="0"/>
              </a:rPr>
              <a:t>Plan Manager</a:t>
            </a:r>
            <a:br>
              <a:rPr kumimoji="0" lang="ja-JP" altLang="ja-JP" sz="800" b="1" i="0" u="none" strike="noStrike" cap="none" normalizeH="0" baseline="0" dirty="0">
                <a:ln>
                  <a:noFill/>
                </a:ln>
                <a:solidFill>
                  <a:schemeClr val="tx1"/>
                </a:solidFill>
                <a:effectLst/>
                <a:latin typeface="Arial" panose="020B0604020202020204" pitchFamily="34" charset="0"/>
              </a:rPr>
            </a:br>
            <a:r>
              <a:rPr kumimoji="0" lang="ja-JP" altLang="ja-JP" sz="1800" b="1" i="0" u="none" strike="noStrike" cap="none" normalizeH="0" baseline="0" dirty="0">
                <a:ln>
                  <a:noFill/>
                </a:ln>
                <a:solidFill>
                  <a:srgbClr val="033663"/>
                </a:solidFill>
                <a:effectLst/>
                <a:latin typeface="Arial" panose="020B0604020202020204" pitchFamily="34" charset="0"/>
              </a:rPr>
              <a:t>インターラクティブマップ</a:t>
            </a: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chemeClr val="tx1"/>
                </a:solidFill>
                <a:effectLst/>
                <a:latin typeface="Arial" panose="020B0604020202020204" pitchFamily="34" charset="0"/>
              </a:rPr>
              <a:t>得られるメリット</a:t>
            </a:r>
            <a:r>
              <a:rPr kumimoji="0" lang="ja-JP" altLang="ja-JP"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ja-JP" altLang="ja-JP" sz="900" b="0" i="0" u="none" strike="noStrike" cap="none" normalizeH="0" baseline="0" dirty="0">
                <a:ln>
                  <a:noFill/>
                </a:ln>
                <a:solidFill>
                  <a:schemeClr val="tx1"/>
                </a:solidFill>
                <a:effectLst/>
                <a:latin typeface="Arial" panose="020B0604020202020204" pitchFamily="34" charset="0"/>
              </a:rPr>
              <a:t>状況認識を強化カメラの直感的な景色をとマップ上のセキュリティデバイスの場所受信し、リアルタイムに応答する。</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ja-JP" altLang="ja-JP" sz="900" b="0" i="0" u="none" strike="noStrike" cap="none" normalizeH="0" baseline="0" dirty="0">
                <a:ln>
                  <a:noFill/>
                </a:ln>
                <a:solidFill>
                  <a:schemeClr val="tx1"/>
                </a:solidFill>
                <a:effectLst/>
                <a:latin typeface="Arial" panose="020B0604020202020204" pitchFamily="34" charset="0"/>
              </a:rPr>
              <a:t>マップ上で直接イベントとアラーム</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ja-JP" altLang="ja-JP" sz="900" b="0" i="0" u="none" strike="noStrike" cap="none" normalizeH="0" baseline="0" dirty="0">
                <a:ln>
                  <a:noFill/>
                </a:ln>
                <a:solidFill>
                  <a:schemeClr val="tx1"/>
                </a:solidFill>
                <a:effectLst/>
                <a:latin typeface="Arial" panose="020B0604020202020204" pitchFamily="34" charset="0"/>
              </a:rPr>
              <a:t>サポート複数のファイル形式と流体ナビゲーションのためのオンラインマップ全体に分散</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9219" name="Picture 3" descr="http://acgintegration.com.au/wp-content/uploads/2014/07/Genetec-Plan-Manag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597" y="1275606"/>
            <a:ext cx="36576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817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netec.com/jp/assets/images/EN/Products/features/sc-kf-map-based-comman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489246"/>
            <a:ext cx="2047875" cy="17621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7611" y="555526"/>
            <a:ext cx="2754412" cy="1858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0326" y="1968801"/>
            <a:ext cx="4784322" cy="2691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2"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14" name="テキスト ボックス 13"/>
          <p:cNvSpPr txBox="1"/>
          <p:nvPr/>
        </p:nvSpPr>
        <p:spPr>
          <a:xfrm>
            <a:off x="2791928" y="-71502"/>
            <a:ext cx="6100552" cy="646331"/>
          </a:xfrm>
          <a:prstGeom prst="rect">
            <a:avLst/>
          </a:prstGeom>
          <a:noFill/>
        </p:spPr>
        <p:txBody>
          <a:bodyPr wrap="square" rtlCol="0">
            <a:spAutoFit/>
          </a:bodyPr>
          <a:lstStyle/>
          <a:p>
            <a:r>
              <a:rPr lang="en-US" altLang="ja-JP" b="1" i="1" dirty="0">
                <a:solidFill>
                  <a:srgbClr val="00B0F0"/>
                </a:solidFill>
              </a:rPr>
              <a:t>Plan Manager</a:t>
            </a:r>
            <a:endParaRPr lang="ja-JP" altLang="en-US" b="1" i="1" dirty="0">
              <a:solidFill>
                <a:srgbClr val="00B0F0"/>
              </a:solidFill>
            </a:endParaRPr>
          </a:p>
          <a:p>
            <a:r>
              <a:rPr lang="ja-JP" altLang="en-US" dirty="0">
                <a:solidFill>
                  <a:srgbClr val="00B0F0"/>
                </a:solidFill>
              </a:rPr>
              <a:t>エンタープライズ　インターラクティブ・マップ</a:t>
            </a:r>
            <a:endParaRPr kumimoji="1" lang="ja-JP" altLang="en-US" dirty="0">
              <a:solidFill>
                <a:srgbClr val="00B0F0"/>
              </a:solidFill>
            </a:endParaRPr>
          </a:p>
        </p:txBody>
      </p:sp>
      <p:sp>
        <p:nvSpPr>
          <p:cNvPr id="15" name="正方形/長方形 14"/>
          <p:cNvSpPr/>
          <p:nvPr/>
        </p:nvSpPr>
        <p:spPr>
          <a:xfrm>
            <a:off x="164500" y="688661"/>
            <a:ext cx="4572000" cy="2893100"/>
          </a:xfrm>
          <a:prstGeom prst="rect">
            <a:avLst/>
          </a:prstGeom>
        </p:spPr>
        <p:txBody>
          <a:bodyPr>
            <a:spAutoFit/>
          </a:bodyPr>
          <a:lstStyle/>
          <a:p>
            <a:r>
              <a:rPr lang="ja-JP" altLang="en-US" sz="1400" b="1" dirty="0"/>
              <a:t>主な利点</a:t>
            </a:r>
          </a:p>
          <a:p>
            <a:r>
              <a:rPr lang="ja-JP" altLang="en-US" sz="1400" dirty="0"/>
              <a:t>▶ </a:t>
            </a:r>
            <a:r>
              <a:rPr lang="ja-JP" altLang="en-US" sz="1400" b="1" dirty="0"/>
              <a:t>オペレーター状況の強化</a:t>
            </a:r>
          </a:p>
          <a:p>
            <a:r>
              <a:rPr lang="ja-JP" altLang="en-US" sz="1400" dirty="0"/>
              <a:t>直観的な眺めを意識</a:t>
            </a:r>
          </a:p>
          <a:p>
            <a:r>
              <a:rPr lang="ja-JP" altLang="en-US" sz="1400" dirty="0"/>
              <a:t>カメラやセキュリティ デバイスの</a:t>
            </a:r>
          </a:p>
          <a:p>
            <a:r>
              <a:rPr lang="ja-JP" altLang="en-US" sz="1400" dirty="0"/>
              <a:t>埋め込まれたマップ上の場所</a:t>
            </a:r>
          </a:p>
          <a:p>
            <a:r>
              <a:rPr lang="ja-JP" altLang="en-US" sz="1400" dirty="0"/>
              <a:t>▶ </a:t>
            </a:r>
            <a:r>
              <a:rPr lang="ja-JP" altLang="en-US" sz="1400" b="1" dirty="0"/>
              <a:t>即時警報の通知を受信</a:t>
            </a:r>
          </a:p>
          <a:p>
            <a:r>
              <a:rPr lang="ja-JP" altLang="en-US" sz="1400" dirty="0"/>
              <a:t>リアルタイム デバイスのステータスを</a:t>
            </a:r>
          </a:p>
          <a:p>
            <a:r>
              <a:rPr lang="ja-JP" altLang="en-US" sz="1400" dirty="0">
                <a:solidFill>
                  <a:srgbClr val="FF0000"/>
                </a:solidFill>
              </a:rPr>
              <a:t>動的</a:t>
            </a:r>
            <a:r>
              <a:rPr lang="ja-JP" altLang="en-US" sz="1400" dirty="0"/>
              <a:t>に知らせます。</a:t>
            </a:r>
          </a:p>
          <a:p>
            <a:r>
              <a:rPr lang="ja-JP" altLang="en-US" sz="1400" dirty="0"/>
              <a:t>マップ</a:t>
            </a:r>
          </a:p>
          <a:p>
            <a:r>
              <a:rPr lang="ja-JP" altLang="en-US" sz="1400" dirty="0"/>
              <a:t>▶ </a:t>
            </a:r>
            <a:r>
              <a:rPr lang="en-US" altLang="ja-JP" sz="1400" b="1" dirty="0"/>
              <a:t>CAD </a:t>
            </a:r>
            <a:r>
              <a:rPr lang="ja-JP" altLang="en-US" sz="1400" b="1" dirty="0"/>
              <a:t>ファイルのサポートと </a:t>
            </a:r>
            <a:r>
              <a:rPr lang="en-US" altLang="ja-JP" sz="1400" b="1" dirty="0"/>
              <a:t>GIS </a:t>
            </a:r>
            <a:r>
              <a:rPr lang="ja-JP" altLang="en-US" sz="1400" b="1" dirty="0"/>
              <a:t>マップ</a:t>
            </a:r>
          </a:p>
          <a:p>
            <a:r>
              <a:rPr lang="ja-JP" altLang="en-US" sz="1400" dirty="0"/>
              <a:t>視覚的な品質を提供します。</a:t>
            </a:r>
          </a:p>
          <a:p>
            <a:r>
              <a:rPr lang="ja-JP" altLang="en-US" sz="1400" dirty="0"/>
              <a:t>複数のフローナビゲーション</a:t>
            </a:r>
          </a:p>
          <a:p>
            <a:r>
              <a:rPr lang="ja-JP" altLang="en-US" sz="1400" dirty="0"/>
              <a:t>サイトや大規模な地理的領域</a:t>
            </a: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4853" y="715182"/>
            <a:ext cx="769845" cy="979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2884853" y="1313578"/>
            <a:ext cx="1831163" cy="553998"/>
          </a:xfrm>
          <a:prstGeom prst="rect">
            <a:avLst/>
          </a:prstGeom>
          <a:solidFill>
            <a:srgbClr val="FFFF00">
              <a:alpha val="65000"/>
            </a:srgbClr>
          </a:solidFill>
        </p:spPr>
        <p:txBody>
          <a:bodyPr wrap="square" rtlCol="0">
            <a:spAutoFit/>
          </a:bodyPr>
          <a:lstStyle/>
          <a:p>
            <a:r>
              <a:rPr kumimoji="1" lang="en-US" altLang="ja-JP" sz="1000" dirty="0">
                <a:solidFill>
                  <a:srgbClr val="0070C0"/>
                </a:solidFill>
              </a:rPr>
              <a:t>PTZ</a:t>
            </a:r>
            <a:r>
              <a:rPr lang="ja-JP" altLang="en-US" sz="1000" dirty="0">
                <a:solidFill>
                  <a:srgbClr val="0070C0"/>
                </a:solidFill>
              </a:rPr>
              <a:t>カメラの旋回方向とズームレシオに合わせて</a:t>
            </a:r>
            <a:r>
              <a:rPr lang="en-US" altLang="ja-JP" sz="1000" dirty="0">
                <a:solidFill>
                  <a:srgbClr val="0070C0"/>
                </a:solidFill>
              </a:rPr>
              <a:t>Camera</a:t>
            </a:r>
          </a:p>
          <a:p>
            <a:r>
              <a:rPr lang="ja-JP" altLang="en-US" sz="1000" dirty="0">
                <a:solidFill>
                  <a:srgbClr val="0070C0"/>
                </a:solidFill>
              </a:rPr>
              <a:t>アイコンが動きます。</a:t>
            </a:r>
            <a:endParaRPr kumimoji="1" lang="ja-JP" altLang="en-US" sz="1000" dirty="0">
              <a:solidFill>
                <a:srgbClr val="0070C0"/>
              </a:solidFill>
            </a:endParaRPr>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4262" y="3472936"/>
            <a:ext cx="1687946" cy="116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テキスト ボックス 20"/>
          <p:cNvSpPr txBox="1"/>
          <p:nvPr/>
        </p:nvSpPr>
        <p:spPr>
          <a:xfrm>
            <a:off x="2943563" y="3472936"/>
            <a:ext cx="868301" cy="1169551"/>
          </a:xfrm>
          <a:prstGeom prst="rect">
            <a:avLst/>
          </a:prstGeom>
          <a:solidFill>
            <a:srgbClr val="FFFF00">
              <a:alpha val="65000"/>
            </a:srgbClr>
          </a:solidFill>
        </p:spPr>
        <p:txBody>
          <a:bodyPr wrap="square" rtlCol="0">
            <a:spAutoFit/>
          </a:bodyPr>
          <a:lstStyle/>
          <a:p>
            <a:r>
              <a:rPr kumimoji="1" lang="ja-JP" altLang="en-US" sz="1000" dirty="0">
                <a:solidFill>
                  <a:srgbClr val="0070C0"/>
                </a:solidFill>
              </a:rPr>
              <a:t>アクセスコントロールとの連携なら誰がそこにいるかリアルタイムでわかります。</a:t>
            </a:r>
          </a:p>
        </p:txBody>
      </p:sp>
      <p:pic>
        <p:nvPicPr>
          <p:cNvPr id="20" name="図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4108" y="3438484"/>
            <a:ext cx="279624" cy="279624"/>
          </a:xfrm>
          <a:prstGeom prst="rect">
            <a:avLst/>
          </a:prstGeom>
        </p:spPr>
      </p:pic>
      <p:pic>
        <p:nvPicPr>
          <p:cNvPr id="16" name="図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2259" y="1230497"/>
            <a:ext cx="279624" cy="279624"/>
          </a:xfrm>
          <a:prstGeom prst="rect">
            <a:avLst/>
          </a:prstGeom>
        </p:spPr>
      </p:pic>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4342" y="1956284"/>
            <a:ext cx="1443348" cy="153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3221323" y="2420183"/>
            <a:ext cx="774613" cy="1015663"/>
          </a:xfrm>
          <a:prstGeom prst="rect">
            <a:avLst/>
          </a:prstGeom>
          <a:solidFill>
            <a:srgbClr val="FFFF00">
              <a:alpha val="65000"/>
            </a:srgbClr>
          </a:solidFill>
        </p:spPr>
        <p:txBody>
          <a:bodyPr wrap="square" rtlCol="0">
            <a:spAutoFit/>
          </a:bodyPr>
          <a:lstStyle/>
          <a:p>
            <a:r>
              <a:rPr kumimoji="1" lang="ja-JP" altLang="en-US" sz="1000" dirty="0">
                <a:solidFill>
                  <a:srgbClr val="0070C0"/>
                </a:solidFill>
              </a:rPr>
              <a:t>マウスをデバイスにかざすだけでライブ映像をオーバレイ</a:t>
            </a:r>
          </a:p>
        </p:txBody>
      </p:sp>
      <p:pic>
        <p:nvPicPr>
          <p:cNvPr id="24" name="図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6320" y="2403647"/>
            <a:ext cx="279624" cy="279624"/>
          </a:xfrm>
          <a:prstGeom prst="rect">
            <a:avLst/>
          </a:prstGeom>
        </p:spPr>
      </p:pic>
      <p:sp>
        <p:nvSpPr>
          <p:cNvPr id="18" name="テキスト ボックス 17"/>
          <p:cNvSpPr txBox="1"/>
          <p:nvPr/>
        </p:nvSpPr>
        <p:spPr>
          <a:xfrm>
            <a:off x="495466" y="3939902"/>
            <a:ext cx="2048691" cy="600164"/>
          </a:xfrm>
          <a:prstGeom prst="rect">
            <a:avLst/>
          </a:prstGeom>
          <a:noFill/>
        </p:spPr>
        <p:txBody>
          <a:bodyPr wrap="square" rtlCol="0">
            <a:spAutoFit/>
          </a:bodyPr>
          <a:lstStyle/>
          <a:p>
            <a:r>
              <a:rPr kumimoji="1" lang="ja-JP" altLang="en-US" sz="1100" dirty="0"/>
              <a:t>すべは表現しきれません。</a:t>
            </a:r>
            <a:r>
              <a:rPr kumimoji="1" lang="en-US" altLang="ja-JP" sz="1100" dirty="0"/>
              <a:t>Map SDK</a:t>
            </a:r>
            <a:r>
              <a:rPr kumimoji="1" lang="ja-JP" altLang="en-US" sz="1100" dirty="0"/>
              <a:t>によるカスタマイズなど貴方のプランを現実に。</a:t>
            </a:r>
          </a:p>
        </p:txBody>
      </p:sp>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12</a:t>
            </a:fld>
            <a:endParaRPr kumimoji="1" lang="ja-JP" altLang="en-US"/>
          </a:p>
        </p:txBody>
      </p:sp>
    </p:spTree>
    <p:extLst>
      <p:ext uri="{BB962C8B-B14F-4D97-AF65-F5344CB8AC3E}">
        <p14:creationId xmlns:p14="http://schemas.microsoft.com/office/powerpoint/2010/main" val="3693600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13</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487921" y="227647"/>
            <a:ext cx="5338936" cy="3785652"/>
          </a:xfrm>
          <a:prstGeom prst="rect">
            <a:avLst/>
          </a:prstGeom>
          <a:noFill/>
        </p:spPr>
        <p:txBody>
          <a:bodyPr wrap="square" rtlCol="0">
            <a:spAutoFit/>
          </a:bodyPr>
          <a:lstStyle/>
          <a:p>
            <a:r>
              <a:rPr lang="ja-JP" altLang="en-US" sz="2400" dirty="0"/>
              <a:t>録画を見る</a:t>
            </a:r>
          </a:p>
          <a:p>
            <a:endParaRPr lang="ja-JP" altLang="en-US" sz="2400" dirty="0"/>
          </a:p>
          <a:p>
            <a:r>
              <a:rPr lang="ja-JP" altLang="en-US" sz="2400" dirty="0"/>
              <a:t>これは、通常事後検証で使用します。</a:t>
            </a:r>
          </a:p>
          <a:p>
            <a:endParaRPr lang="ja-JP" altLang="en-US" sz="2400" dirty="0"/>
          </a:p>
          <a:p>
            <a:r>
              <a:rPr lang="ja-JP" altLang="en-US" sz="2400" dirty="0"/>
              <a:t>最重要なのはイベントアクションメカニズムによる</a:t>
            </a:r>
            <a:r>
              <a:rPr lang="ja-JP" altLang="en-US" sz="2400" dirty="0">
                <a:solidFill>
                  <a:srgbClr val="FF0000"/>
                </a:solidFill>
              </a:rPr>
              <a:t>アラーム</a:t>
            </a:r>
            <a:r>
              <a:rPr lang="ja-JP" altLang="en-US" sz="2400" dirty="0"/>
              <a:t>です。</a:t>
            </a:r>
          </a:p>
          <a:p>
            <a:endParaRPr lang="ja-JP" altLang="en-US" sz="2400" dirty="0"/>
          </a:p>
          <a:p>
            <a:r>
              <a:rPr lang="ja-JP" altLang="en-US" sz="2400" dirty="0"/>
              <a:t>人間の動画像への集中力は</a:t>
            </a:r>
            <a:r>
              <a:rPr lang="en-US" altLang="ja-JP" sz="2400" dirty="0"/>
              <a:t>15</a:t>
            </a:r>
            <a:r>
              <a:rPr lang="ja-JP" altLang="en-US" sz="2400" dirty="0"/>
              <a:t>分程度であり、それ以上は何もしていない事と</a:t>
            </a:r>
            <a:r>
              <a:rPr lang="ja-JP" altLang="en-US" sz="2400" dirty="0" err="1"/>
              <a:t>な</a:t>
            </a:r>
            <a:r>
              <a:rPr lang="ja-JP" altLang="en-US" sz="2400" dirty="0"/>
              <a:t>時。</a:t>
            </a: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spTree>
    <p:extLst>
      <p:ext uri="{BB962C8B-B14F-4D97-AF65-F5344CB8AC3E}">
        <p14:creationId xmlns:p14="http://schemas.microsoft.com/office/powerpoint/2010/main" val="3699523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14</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68255" y="169348"/>
            <a:ext cx="5338936" cy="461665"/>
          </a:xfrm>
          <a:prstGeom prst="rect">
            <a:avLst/>
          </a:prstGeom>
          <a:noFill/>
        </p:spPr>
        <p:txBody>
          <a:bodyPr wrap="square" rtlCol="0">
            <a:spAutoFit/>
          </a:bodyPr>
          <a:lstStyle/>
          <a:p>
            <a:r>
              <a:rPr kumimoji="1" lang="ja-JP" altLang="en-US" sz="2400" dirty="0"/>
              <a:t>ライブを見る</a:t>
            </a:r>
            <a:r>
              <a:rPr kumimoji="1" lang="en-US" altLang="ja-JP" sz="2400" dirty="0"/>
              <a:t>/</a:t>
            </a:r>
            <a:r>
              <a:rPr lang="ja-JP" altLang="en-US" sz="2400" dirty="0"/>
              <a:t>録画を見る</a:t>
            </a: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pic>
        <p:nvPicPr>
          <p:cNvPr id="8193" name="Picture 1" descr="https://image.jimcdn.com/app/cms/image/transf/dimension=118x1024:format=png/path/s066c57c55bd407b2/image/ic9af98a5a7740a44/version/1465013681/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60" y="641444"/>
            <a:ext cx="1123950" cy="9715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899592" y="699542"/>
            <a:ext cx="5671745" cy="410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FF0000"/>
                </a:solidFill>
                <a:effectLst/>
                <a:latin typeface="Arial" panose="020B0604020202020204" pitchFamily="34" charset="0"/>
              </a:rPr>
              <a:t>Alarm Management</a:t>
            </a:r>
            <a:br>
              <a:rPr kumimoji="0" lang="ja-JP" altLang="ja-JP" sz="800" b="1" i="0" u="none" strike="noStrike" cap="none" normalizeH="0" baseline="0" dirty="0">
                <a:ln>
                  <a:noFill/>
                </a:ln>
                <a:solidFill>
                  <a:srgbClr val="FF0000"/>
                </a:solidFill>
                <a:effectLst/>
                <a:latin typeface="Arial" panose="020B0604020202020204" pitchFamily="34" charset="0"/>
              </a:rPr>
            </a:br>
            <a:r>
              <a:rPr kumimoji="0" lang="ja-JP" altLang="ja-JP" sz="1800" b="1" i="0" u="none" strike="noStrike" cap="none" normalizeH="0" baseline="0" dirty="0">
                <a:ln>
                  <a:noFill/>
                </a:ln>
                <a:solidFill>
                  <a:srgbClr val="FF0000"/>
                </a:solidFill>
                <a:effectLst/>
                <a:latin typeface="Arial" panose="020B0604020202020204" pitchFamily="34" charset="0"/>
              </a:rPr>
              <a:t>アラーム管理</a:t>
            </a:r>
            <a:br>
              <a:rPr kumimoji="0" lang="ja-JP" altLang="ja-JP" sz="800" b="1" i="0" u="none" strike="noStrike" cap="none" normalizeH="0" baseline="0" dirty="0">
                <a:ln>
                  <a:noFill/>
                </a:ln>
                <a:solidFill>
                  <a:schemeClr val="tx1"/>
                </a:solidFill>
                <a:effectLst/>
                <a:latin typeface="Arial" panose="020B0604020202020204" pitchFamily="34" charset="0"/>
              </a:rPr>
            </a:br>
            <a:endParaRPr kumimoji="0" lang="ja-JP"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chemeClr val="tx1"/>
                </a:solidFill>
                <a:effectLst/>
                <a:latin typeface="Arial" panose="020B0604020202020204" pitchFamily="34" charset="0"/>
              </a:rPr>
              <a:t>得られるメリット</a:t>
            </a:r>
            <a:r>
              <a:rPr kumimoji="0" lang="ja-JP" altLang="ja-JP"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ja-JP" altLang="ja-JP" sz="900" b="0" i="0" u="none" strike="noStrike" cap="none" normalizeH="0" baseline="0" dirty="0">
                <a:ln>
                  <a:noFill/>
                </a:ln>
                <a:solidFill>
                  <a:schemeClr val="tx1"/>
                </a:solidFill>
                <a:effectLst/>
                <a:latin typeface="Arial" panose="020B0604020202020204" pitchFamily="34" charset="0"/>
              </a:rPr>
              <a:t>複数のセキュリティ アプリケーション経由でリアルタイム アラームと関連するビデオを監視します。</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ja-JP" altLang="ja-JP" sz="900" b="0" i="0" u="none" strike="noStrike" cap="none" normalizeH="0" baseline="0" dirty="0">
                <a:ln>
                  <a:noFill/>
                </a:ln>
                <a:solidFill>
                  <a:schemeClr val="tx1"/>
                </a:solidFill>
                <a:effectLst/>
                <a:latin typeface="Arial" panose="020B0604020202020204" pitchFamily="34" charset="0"/>
              </a:rPr>
              <a:t>セキュリティ ワークステーション、コントロール ルームのビデオ壁、または携帯アプリからアラームを表示します。</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ja-JP" altLang="ja-JP" sz="900" b="0" i="0" u="none" strike="noStrike" cap="none" normalizeH="0" baseline="0" dirty="0">
                <a:ln>
                  <a:noFill/>
                </a:ln>
                <a:solidFill>
                  <a:schemeClr val="tx1"/>
                </a:solidFill>
                <a:effectLst/>
                <a:latin typeface="Arial" panose="020B0604020202020204" pitchFamily="34" charset="0"/>
              </a:rPr>
              <a:t>まず最も重要なアラームを処理するカスタム通知、受信者、および優先順位を定義します。</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ja-JP" altLang="ja-JP" sz="900" b="0" i="0" u="none" strike="noStrike" cap="none" normalizeH="0" baseline="0" dirty="0">
                <a:ln>
                  <a:noFill/>
                </a:ln>
                <a:solidFill>
                  <a:schemeClr val="tx1"/>
                </a:solidFill>
                <a:effectLst/>
                <a:latin typeface="Arial" panose="020B0604020202020204" pitchFamily="34" charset="0"/>
              </a:rPr>
              <a:t>調査し、いつでもアラーム履歴、オペレーター ノートおよびアクションをすばやくフィルター処理</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ja-JP" altLang="ja-JP" sz="900" b="0" i="0" u="none" strike="noStrike" cap="none" normalizeH="0" baseline="0" dirty="0">
                <a:ln>
                  <a:noFill/>
                </a:ln>
                <a:solidFill>
                  <a:schemeClr val="tx1"/>
                </a:solidFill>
                <a:effectLst/>
                <a:latin typeface="Arial" panose="020B0604020202020204" pitchFamily="34" charset="0"/>
              </a:rPr>
              <a:t>視覚化し、セキュリティ センターのグラフィカルなマップの動的なインターフェイスを介してすべてのアラーム処理</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8195" name="Picture 3" descr="http://www.genetec.com/Images/EN/Feature%20Focus/alarmmanagement-ff-diagramb1200px.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5597" y="1347614"/>
            <a:ext cx="3657600" cy="205740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5247633" y="731875"/>
            <a:ext cx="3317726" cy="923330"/>
          </a:xfrm>
          <a:prstGeom prst="rect">
            <a:avLst/>
          </a:prstGeom>
          <a:noFill/>
        </p:spPr>
        <p:txBody>
          <a:bodyPr wrap="square" rtlCol="0">
            <a:spAutoFit/>
          </a:bodyPr>
          <a:lstStyle/>
          <a:p>
            <a:r>
              <a:rPr kumimoji="1" lang="ja-JP" altLang="en-US" dirty="0"/>
              <a:t>センサー、画像解析、緊急呼び出しなどあらゆるアラームと連携します。</a:t>
            </a:r>
          </a:p>
        </p:txBody>
      </p:sp>
      <p:sp>
        <p:nvSpPr>
          <p:cNvPr id="13" name="テキスト ボックス 12"/>
          <p:cNvSpPr txBox="1"/>
          <p:nvPr/>
        </p:nvSpPr>
        <p:spPr>
          <a:xfrm>
            <a:off x="6693151" y="3304604"/>
            <a:ext cx="2450849" cy="646331"/>
          </a:xfrm>
          <a:prstGeom prst="rect">
            <a:avLst/>
          </a:prstGeom>
          <a:noFill/>
        </p:spPr>
        <p:txBody>
          <a:bodyPr wrap="square" rtlCol="0">
            <a:spAutoFit/>
          </a:bodyPr>
          <a:lstStyle/>
          <a:p>
            <a:r>
              <a:rPr lang="ja-JP" altLang="en-US" dirty="0"/>
              <a:t>プリポストアラーム必須でスペックイン</a:t>
            </a:r>
          </a:p>
        </p:txBody>
      </p:sp>
      <p:pic>
        <p:nvPicPr>
          <p:cNvPr id="15" name="図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5980" y="1661517"/>
            <a:ext cx="1718675" cy="1537717"/>
          </a:xfrm>
          <a:prstGeom prst="rect">
            <a:avLst/>
          </a:prstGeom>
        </p:spPr>
      </p:pic>
    </p:spTree>
    <p:extLst>
      <p:ext uri="{BB962C8B-B14F-4D97-AF65-F5344CB8AC3E}">
        <p14:creationId xmlns:p14="http://schemas.microsoft.com/office/powerpoint/2010/main" val="347478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7" name="グループ化 6"/>
          <p:cNvGrpSpPr/>
          <p:nvPr/>
        </p:nvGrpSpPr>
        <p:grpSpPr>
          <a:xfrm>
            <a:off x="2909389" y="656793"/>
            <a:ext cx="6050982" cy="3305349"/>
            <a:chOff x="2932972" y="1131590"/>
            <a:chExt cx="6050982" cy="3305349"/>
          </a:xfrm>
        </p:grpSpPr>
        <p:grpSp>
          <p:nvGrpSpPr>
            <p:cNvPr id="5" name="グループ化 4"/>
            <p:cNvGrpSpPr/>
            <p:nvPr/>
          </p:nvGrpSpPr>
          <p:grpSpPr>
            <a:xfrm>
              <a:off x="2932972" y="1131590"/>
              <a:ext cx="6050982" cy="3305349"/>
              <a:chOff x="2951736" y="847067"/>
              <a:chExt cx="6050982" cy="3305349"/>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736" y="847067"/>
                <a:ext cx="6050982" cy="330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gizmodo.jp/upload_files2/20121010d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5200" y="2131200"/>
                <a:ext cx="1466998" cy="795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5600" y="1995687"/>
                <a:ext cx="1461600" cy="1002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280" y="2423821"/>
              <a:ext cx="507085" cy="631371"/>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5492" y="3480674"/>
              <a:ext cx="507085" cy="631371"/>
            </a:xfrm>
            <a:prstGeom prst="rect">
              <a:avLst/>
            </a:prstGeom>
          </p:spPr>
        </p:pic>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71094" flipH="1">
              <a:off x="6643247" y="3283695"/>
              <a:ext cx="501257" cy="631371"/>
            </a:xfrm>
            <a:prstGeom prst="rect">
              <a:avLst/>
            </a:prstGeom>
          </p:spPr>
        </p:pic>
      </p:grpSp>
      <p:pic>
        <p:nvPicPr>
          <p:cNvPr id="16" name="図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17" name="テキスト ボックス 16"/>
          <p:cNvSpPr txBox="1"/>
          <p:nvPr/>
        </p:nvSpPr>
        <p:spPr>
          <a:xfrm>
            <a:off x="2791928" y="186194"/>
            <a:ext cx="6100552" cy="369332"/>
          </a:xfrm>
          <a:prstGeom prst="rect">
            <a:avLst/>
          </a:prstGeom>
          <a:noFill/>
        </p:spPr>
        <p:txBody>
          <a:bodyPr wrap="square" rtlCol="0">
            <a:spAutoFit/>
          </a:bodyPr>
          <a:lstStyle/>
          <a:p>
            <a:r>
              <a:rPr lang="ja-JP" altLang="en-US" dirty="0">
                <a:solidFill>
                  <a:srgbClr val="00B0F0"/>
                </a:solidFill>
              </a:rPr>
              <a:t>最強のアラーム管理</a:t>
            </a:r>
            <a:endParaRPr kumimoji="1" lang="ja-JP" altLang="en-US" dirty="0">
              <a:solidFill>
                <a:srgbClr val="00B0F0"/>
              </a:solidFill>
            </a:endParaRPr>
          </a:p>
        </p:txBody>
      </p:sp>
      <p:cxnSp>
        <p:nvCxnSpPr>
          <p:cNvPr id="20" name="直線コネクタ 1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21" name="図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cxnSp>
        <p:nvCxnSpPr>
          <p:cNvPr id="11" name="直線矢印コネクタ 10"/>
          <p:cNvCxnSpPr/>
          <p:nvPr/>
        </p:nvCxnSpPr>
        <p:spPr>
          <a:xfrm>
            <a:off x="2267744" y="1203598"/>
            <a:ext cx="1800200" cy="1105869"/>
          </a:xfrm>
          <a:prstGeom prst="straightConnector1">
            <a:avLst/>
          </a:prstGeom>
          <a:ln>
            <a:solidFill>
              <a:srgbClr val="FF00FF"/>
            </a:solidFill>
            <a:tailEnd type="arrow"/>
          </a:ln>
        </p:spPr>
        <p:style>
          <a:lnRef idx="3">
            <a:schemeClr val="accent2"/>
          </a:lnRef>
          <a:fillRef idx="0">
            <a:schemeClr val="accent2"/>
          </a:fillRef>
          <a:effectRef idx="2">
            <a:schemeClr val="accent2"/>
          </a:effectRef>
          <a:fontRef idx="minor">
            <a:schemeClr val="tx1"/>
          </a:fontRef>
        </p:style>
      </p:cxnSp>
      <p:sp>
        <p:nvSpPr>
          <p:cNvPr id="15" name="テキスト ボックス 14"/>
          <p:cNvSpPr txBox="1"/>
          <p:nvPr/>
        </p:nvSpPr>
        <p:spPr>
          <a:xfrm>
            <a:off x="460375" y="656793"/>
            <a:ext cx="1807369" cy="1477328"/>
          </a:xfrm>
          <a:prstGeom prst="rect">
            <a:avLst/>
          </a:prstGeom>
          <a:noFill/>
        </p:spPr>
        <p:txBody>
          <a:bodyPr wrap="square" rtlCol="0">
            <a:spAutoFit/>
          </a:bodyPr>
          <a:lstStyle/>
          <a:p>
            <a:r>
              <a:rPr kumimoji="1" lang="ja-JP" altLang="en-US" dirty="0">
                <a:solidFill>
                  <a:srgbClr val="FF00FF"/>
                </a:solidFill>
              </a:rPr>
              <a:t>ホストアラーム</a:t>
            </a:r>
          </a:p>
          <a:p>
            <a:r>
              <a:rPr lang="ja-JP" altLang="en-US" dirty="0"/>
              <a:t>殆どのシステムは単にセンサー感知でライブに切り替えるだけ。</a:t>
            </a:r>
            <a:endParaRPr kumimoji="1" lang="ja-JP" altLang="en-US" dirty="0"/>
          </a:p>
        </p:txBody>
      </p:sp>
      <p:sp>
        <p:nvSpPr>
          <p:cNvPr id="27" name="テキスト ボックス 26"/>
          <p:cNvSpPr txBox="1"/>
          <p:nvPr/>
        </p:nvSpPr>
        <p:spPr>
          <a:xfrm>
            <a:off x="467544" y="2211710"/>
            <a:ext cx="1807369" cy="1477328"/>
          </a:xfrm>
          <a:prstGeom prst="rect">
            <a:avLst/>
          </a:prstGeom>
          <a:noFill/>
        </p:spPr>
        <p:txBody>
          <a:bodyPr wrap="square" rtlCol="0">
            <a:spAutoFit/>
          </a:bodyPr>
          <a:lstStyle/>
          <a:p>
            <a:r>
              <a:rPr kumimoji="1" lang="ja-JP" altLang="en-US" dirty="0">
                <a:solidFill>
                  <a:srgbClr val="FF0000"/>
                </a:solidFill>
              </a:rPr>
              <a:t>プリアラーム</a:t>
            </a:r>
          </a:p>
          <a:p>
            <a:r>
              <a:rPr kumimoji="1" lang="ja-JP" altLang="en-US" dirty="0"/>
              <a:t>指定した秒数の過去映像をアラームと同時に表示</a:t>
            </a:r>
          </a:p>
        </p:txBody>
      </p:sp>
      <p:sp>
        <p:nvSpPr>
          <p:cNvPr id="18" name="テキスト ボックス 17"/>
          <p:cNvSpPr txBox="1"/>
          <p:nvPr/>
        </p:nvSpPr>
        <p:spPr>
          <a:xfrm>
            <a:off x="6474248" y="3452582"/>
            <a:ext cx="792088" cy="369332"/>
          </a:xfrm>
          <a:prstGeom prst="rect">
            <a:avLst/>
          </a:prstGeom>
          <a:noFill/>
        </p:spPr>
        <p:txBody>
          <a:bodyPr wrap="square" rtlCol="0">
            <a:spAutoFit/>
          </a:bodyPr>
          <a:lstStyle/>
          <a:p>
            <a:r>
              <a:rPr kumimoji="1" lang="ja-JP" altLang="en-US" dirty="0">
                <a:solidFill>
                  <a:srgbClr val="FFC000"/>
                </a:solidFill>
              </a:rPr>
              <a:t>侵入</a:t>
            </a:r>
          </a:p>
        </p:txBody>
      </p:sp>
      <p:sp>
        <p:nvSpPr>
          <p:cNvPr id="29" name="テキスト ボックス 28"/>
          <p:cNvSpPr txBox="1"/>
          <p:nvPr/>
        </p:nvSpPr>
        <p:spPr>
          <a:xfrm>
            <a:off x="3833363" y="3459124"/>
            <a:ext cx="792088" cy="369332"/>
          </a:xfrm>
          <a:prstGeom prst="rect">
            <a:avLst/>
          </a:prstGeom>
          <a:noFill/>
        </p:spPr>
        <p:txBody>
          <a:bodyPr wrap="square" rtlCol="0">
            <a:spAutoFit/>
          </a:bodyPr>
          <a:lstStyle/>
          <a:p>
            <a:r>
              <a:rPr lang="ja-JP" altLang="en-US" dirty="0">
                <a:solidFill>
                  <a:srgbClr val="FFC000"/>
                </a:solidFill>
              </a:rPr>
              <a:t>逃走</a:t>
            </a:r>
            <a:endParaRPr kumimoji="1" lang="ja-JP" altLang="en-US" dirty="0">
              <a:solidFill>
                <a:srgbClr val="FFC000"/>
              </a:solidFill>
            </a:endParaRPr>
          </a:p>
        </p:txBody>
      </p:sp>
      <p:cxnSp>
        <p:nvCxnSpPr>
          <p:cNvPr id="23" name="直線矢印コネクタ 22"/>
          <p:cNvCxnSpPr/>
          <p:nvPr/>
        </p:nvCxnSpPr>
        <p:spPr>
          <a:xfrm>
            <a:off x="1979712" y="2499742"/>
            <a:ext cx="4392488"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25" name="直線矢印コネクタ 24"/>
          <p:cNvCxnSpPr/>
          <p:nvPr/>
        </p:nvCxnSpPr>
        <p:spPr>
          <a:xfrm>
            <a:off x="1979712" y="2499742"/>
            <a:ext cx="4516945" cy="95284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34" name="図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162" y="4597494"/>
            <a:ext cx="1280550" cy="278512"/>
          </a:xfrm>
          <a:prstGeom prst="rect">
            <a:avLst/>
          </a:prstGeom>
        </p:spPr>
      </p:pic>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15</a:t>
            </a:fld>
            <a:endParaRPr kumimoji="1" lang="ja-JP" altLang="en-US"/>
          </a:p>
        </p:txBody>
      </p:sp>
    </p:spTree>
    <p:extLst>
      <p:ext uri="{BB962C8B-B14F-4D97-AF65-F5344CB8AC3E}">
        <p14:creationId xmlns:p14="http://schemas.microsoft.com/office/powerpoint/2010/main" val="64728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5800" y="3414311"/>
            <a:ext cx="3034680" cy="525591"/>
          </a:xfrm>
        </p:spPr>
        <p:txBody>
          <a:bodyPr>
            <a:normAutofit/>
          </a:bodyPr>
          <a:lstStyle/>
          <a:p>
            <a:r>
              <a:rPr lang="ja-JP" altLang="en-US" sz="1200" b="1" dirty="0">
                <a:solidFill>
                  <a:srgbClr val="0070C0"/>
                </a:solidFill>
              </a:rPr>
              <a:t>突発のトラブル対応</a:t>
            </a:r>
          </a:p>
          <a:p>
            <a:r>
              <a:rPr kumimoji="1" lang="ja-JP" altLang="en-US" sz="1200" b="1" dirty="0">
                <a:solidFill>
                  <a:srgbClr val="0070C0"/>
                </a:solidFill>
              </a:rPr>
              <a:t>フィールドメンテ</a:t>
            </a:r>
          </a:p>
        </p:txBody>
      </p:sp>
      <p:pic>
        <p:nvPicPr>
          <p:cNvPr id="9218" name="Picture 2" descr="http://i-i-s.net/assets/images/userPics/tinymce/Mobile%20Devices%20in%20Use%20with%20Security%20Cen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0746" y="340520"/>
            <a:ext cx="3445843" cy="3262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2.bp.blogspot.com/-XrmY7vlG7NU/U60rMo105fI/AAAAAAAAAjc/er28iO0web0/s1600/mobole_camera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5480" y="3267506"/>
            <a:ext cx="1103372" cy="556152"/>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3363838"/>
            <a:ext cx="1296144" cy="905394"/>
          </a:xfrm>
          <a:prstGeom prst="rect">
            <a:avLst/>
          </a:prstGeom>
        </p:spPr>
      </p:pic>
      <p:sp>
        <p:nvSpPr>
          <p:cNvPr id="8"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10" name="テキスト ボックス 9"/>
          <p:cNvSpPr txBox="1"/>
          <p:nvPr/>
        </p:nvSpPr>
        <p:spPr>
          <a:xfrm>
            <a:off x="2791928" y="123478"/>
            <a:ext cx="6100552" cy="369332"/>
          </a:xfrm>
          <a:prstGeom prst="rect">
            <a:avLst/>
          </a:prstGeom>
          <a:noFill/>
        </p:spPr>
        <p:txBody>
          <a:bodyPr wrap="square" rtlCol="0">
            <a:spAutoFit/>
          </a:bodyPr>
          <a:lstStyle/>
          <a:p>
            <a:r>
              <a:rPr lang="en-US" altLang="ja-JP" b="1" i="1" dirty="0">
                <a:solidFill>
                  <a:srgbClr val="00B0F0"/>
                </a:solidFill>
              </a:rPr>
              <a:t>GSC </a:t>
            </a:r>
            <a:r>
              <a:rPr lang="ja-JP" altLang="en-US" b="1" i="1" dirty="0">
                <a:solidFill>
                  <a:srgbClr val="00B0F0"/>
                </a:solidFill>
              </a:rPr>
              <a:t>モバイル</a:t>
            </a:r>
            <a:endParaRPr kumimoji="1" lang="ja-JP" altLang="en-US" dirty="0">
              <a:solidFill>
                <a:srgbClr val="00B0F0"/>
              </a:solidFill>
            </a:endParaRPr>
          </a:p>
        </p:txBody>
      </p:sp>
      <p:sp>
        <p:nvSpPr>
          <p:cNvPr id="7" name="正方形/長方形 6"/>
          <p:cNvSpPr/>
          <p:nvPr/>
        </p:nvSpPr>
        <p:spPr>
          <a:xfrm>
            <a:off x="0" y="690250"/>
            <a:ext cx="3304110" cy="369332"/>
          </a:xfrm>
          <a:prstGeom prst="rect">
            <a:avLst/>
          </a:prstGeom>
        </p:spPr>
        <p:txBody>
          <a:bodyPr wrap="none">
            <a:spAutoFit/>
          </a:bodyPr>
          <a:lstStyle/>
          <a:p>
            <a:pPr fontAlgn="base"/>
            <a:r>
              <a:rPr lang="ja-JP" altLang="en-US" b="1" dirty="0"/>
              <a:t>外出中も管理室との連携を維持</a:t>
            </a:r>
          </a:p>
        </p:txBody>
      </p:sp>
      <p:sp>
        <p:nvSpPr>
          <p:cNvPr id="11" name="正方形/長方形 10"/>
          <p:cNvSpPr/>
          <p:nvPr/>
        </p:nvSpPr>
        <p:spPr>
          <a:xfrm>
            <a:off x="72008" y="1067716"/>
            <a:ext cx="4024403" cy="923330"/>
          </a:xfrm>
          <a:prstGeom prst="rect">
            <a:avLst/>
          </a:prstGeom>
        </p:spPr>
        <p:txBody>
          <a:bodyPr wrap="square">
            <a:spAutoFit/>
          </a:bodyPr>
          <a:lstStyle/>
          <a:p>
            <a:r>
              <a:rPr lang="ja-JP" altLang="en-US" sz="900" dirty="0"/>
              <a:t>現場で生じたインシデントや緊急事態に対応するために、オペレーターが管理室を離れなければならない場合があります。</a:t>
            </a:r>
            <a:r>
              <a:rPr lang="en-US" altLang="ja-JP" sz="900" dirty="0"/>
              <a:t>Security Center Mobile</a:t>
            </a:r>
            <a:r>
              <a:rPr lang="ja-JP" altLang="en-US" sz="900" dirty="0"/>
              <a:t>を使用すれば、セキュリティ担当者は、外出中でもモバイルアプリやウェブクライアントなどの最新のモバイルツールを利用して、</a:t>
            </a:r>
            <a:r>
              <a:rPr lang="en-US" altLang="ja-JP" sz="900" dirty="0"/>
              <a:t>Security Center</a:t>
            </a:r>
            <a:r>
              <a:rPr lang="ja-JP" altLang="en-US" sz="900" dirty="0"/>
              <a:t>（セキュリティ・センター）との接続を維持できます。つまり、常に最新の情報を利用できる状態が確保されています。</a:t>
            </a:r>
          </a:p>
        </p:txBody>
      </p:sp>
      <p:sp>
        <p:nvSpPr>
          <p:cNvPr id="12" name="正方形/長方形 11"/>
          <p:cNvSpPr/>
          <p:nvPr/>
        </p:nvSpPr>
        <p:spPr>
          <a:xfrm>
            <a:off x="685800" y="1995686"/>
            <a:ext cx="3310596" cy="800219"/>
          </a:xfrm>
          <a:prstGeom prst="rect">
            <a:avLst/>
          </a:prstGeom>
        </p:spPr>
        <p:txBody>
          <a:bodyPr wrap="square">
            <a:spAutoFit/>
          </a:bodyPr>
          <a:lstStyle/>
          <a:p>
            <a:pPr fontAlgn="base"/>
            <a:r>
              <a:rPr lang="ja-JP" altLang="en-US" sz="1000" b="1" dirty="0"/>
              <a:t>ビデオと入退室管理の統合</a:t>
            </a:r>
          </a:p>
          <a:p>
            <a:pPr fontAlgn="base"/>
            <a:r>
              <a:rPr lang="ja-JP" altLang="en-US" sz="900" dirty="0"/>
              <a:t>モバイルデバイスから、ビデオと入退室管理のどちらにもアクセスできます。</a:t>
            </a:r>
            <a:r>
              <a:rPr lang="en-US" altLang="ja-JP" sz="900" dirty="0"/>
              <a:t>Security Center Mobile</a:t>
            </a:r>
            <a:r>
              <a:rPr lang="ja-JP" altLang="en-US" sz="900" dirty="0"/>
              <a:t>やウェブアプリを使用して、入退室管理イベントを監視できるだけでなく、関連付けられたビデオやカード保有者の画像も確認できます。</a:t>
            </a:r>
          </a:p>
        </p:txBody>
      </p:sp>
      <p:pic>
        <p:nvPicPr>
          <p:cNvPr id="3074" name="Picture 2" descr="ビデオ、入退室管理、およびナンバープレート認識統合アイコンのサムネイル"/>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67694"/>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ライブビデオストリーム・アイコンのサムネイル"/>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59782"/>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683568" y="2816905"/>
            <a:ext cx="3312828" cy="669414"/>
          </a:xfrm>
          <a:prstGeom prst="rect">
            <a:avLst/>
          </a:prstGeom>
        </p:spPr>
        <p:txBody>
          <a:bodyPr wrap="square">
            <a:spAutoFit/>
          </a:bodyPr>
          <a:lstStyle/>
          <a:p>
            <a:pPr fontAlgn="base"/>
            <a:r>
              <a:rPr lang="ja-JP" altLang="en-US" sz="1050" b="1" dirty="0">
                <a:solidFill>
                  <a:srgbClr val="0070C0"/>
                </a:solidFill>
              </a:rPr>
              <a:t>リアルタイムのビデオストリーミング　</a:t>
            </a:r>
            <a:r>
              <a:rPr lang="en-US" altLang="ja-JP" sz="1050" b="1" dirty="0">
                <a:solidFill>
                  <a:srgbClr val="0070C0"/>
                </a:solidFill>
              </a:rPr>
              <a:t>(</a:t>
            </a:r>
            <a:r>
              <a:rPr lang="ja-JP" altLang="en-US" sz="1050" b="1" dirty="0">
                <a:solidFill>
                  <a:srgbClr val="0070C0"/>
                </a:solidFill>
              </a:rPr>
              <a:t>モバイルカメラ</a:t>
            </a:r>
            <a:r>
              <a:rPr lang="en-US" altLang="ja-JP" sz="1050" b="1" dirty="0">
                <a:solidFill>
                  <a:srgbClr val="0070C0"/>
                </a:solidFill>
              </a:rPr>
              <a:t>)</a:t>
            </a:r>
            <a:endParaRPr lang="ja-JP" altLang="en-US" sz="1050" b="1" dirty="0">
              <a:solidFill>
                <a:srgbClr val="0070C0"/>
              </a:solidFill>
            </a:endParaRPr>
          </a:p>
          <a:p>
            <a:pPr fontAlgn="base"/>
            <a:r>
              <a:rPr lang="ja-JP" altLang="en-US" sz="900" dirty="0"/>
              <a:t>ライブビデオをキャプチャして、</a:t>
            </a:r>
            <a:r>
              <a:rPr lang="en-US" altLang="ja-JP" sz="900" dirty="0"/>
              <a:t>Security Center</a:t>
            </a:r>
            <a:r>
              <a:rPr lang="ja-JP" altLang="en-US" sz="900" dirty="0"/>
              <a:t>（セキュリティ・センター）伝送できるため、</a:t>
            </a:r>
            <a:r>
              <a:rPr lang="en-US" altLang="ja-JP" sz="900" dirty="0"/>
              <a:t>Apple</a:t>
            </a:r>
            <a:r>
              <a:rPr lang="ja-JP" altLang="en-US" sz="900" dirty="0"/>
              <a:t>スマートフォンや</a:t>
            </a:r>
            <a:r>
              <a:rPr lang="en-US" altLang="ja-JP" sz="900" dirty="0" err="1"/>
              <a:t>Andoroid</a:t>
            </a:r>
            <a:r>
              <a:rPr lang="ja-JP" altLang="en-US" sz="900" dirty="0"/>
              <a:t>スマートフォンを本物のモバイル監視カメラのように利用できます。</a:t>
            </a:r>
          </a:p>
        </p:txBody>
      </p:sp>
      <p:sp>
        <p:nvSpPr>
          <p:cNvPr id="15" name="正方形/長方形 14"/>
          <p:cNvSpPr/>
          <p:nvPr/>
        </p:nvSpPr>
        <p:spPr>
          <a:xfrm>
            <a:off x="683568" y="3913043"/>
            <a:ext cx="3359514" cy="530915"/>
          </a:xfrm>
          <a:prstGeom prst="rect">
            <a:avLst/>
          </a:prstGeom>
        </p:spPr>
        <p:txBody>
          <a:bodyPr wrap="square">
            <a:spAutoFit/>
          </a:bodyPr>
          <a:lstStyle/>
          <a:p>
            <a:pPr fontAlgn="base"/>
            <a:r>
              <a:rPr lang="ja-JP" altLang="en-US" sz="1050" b="1" dirty="0">
                <a:solidFill>
                  <a:srgbClr val="FF0000"/>
                </a:solidFill>
              </a:rPr>
              <a:t>アラーム通知と管理</a:t>
            </a:r>
          </a:p>
          <a:p>
            <a:pPr fontAlgn="base"/>
            <a:r>
              <a:rPr lang="ja-JP" altLang="en-US" sz="900" dirty="0"/>
              <a:t>アクティブなアラームのインスタントプッシュ通知を受け取り、スマートフォンから直接アラートに確認応答できます。</a:t>
            </a:r>
          </a:p>
        </p:txBody>
      </p:sp>
      <p:pic>
        <p:nvPicPr>
          <p:cNvPr id="3078" name="Picture 6" descr="Security Center Mobileアラーム・アイコンのサムネイル"/>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955391"/>
            <a:ext cx="685800" cy="6858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線コネクタ 1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21" name="図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6" name="正方形/長方形 15"/>
          <p:cNvSpPr/>
          <p:nvPr/>
        </p:nvSpPr>
        <p:spPr>
          <a:xfrm>
            <a:off x="4608512" y="3913043"/>
            <a:ext cx="3995936" cy="530915"/>
          </a:xfrm>
          <a:prstGeom prst="rect">
            <a:avLst/>
          </a:prstGeom>
        </p:spPr>
        <p:txBody>
          <a:bodyPr wrap="square">
            <a:spAutoFit/>
          </a:bodyPr>
          <a:lstStyle/>
          <a:p>
            <a:pPr fontAlgn="base"/>
            <a:r>
              <a:rPr lang="ja-JP" altLang="en-US" sz="1050" b="1" dirty="0"/>
              <a:t>遠隔ドア管理</a:t>
            </a:r>
          </a:p>
          <a:p>
            <a:pPr fontAlgn="base"/>
            <a:r>
              <a:rPr lang="ja-JP" altLang="en-US" sz="900" dirty="0"/>
              <a:t>ドアの状態情報を監視したり、ドアを保守モードに設定したり、さらに離れた場所からスマートフォンを使用してドアを解錠することもできます。</a:t>
            </a:r>
          </a:p>
        </p:txBody>
      </p:sp>
      <p:pic>
        <p:nvPicPr>
          <p:cNvPr id="3080" name="Picture 8" descr="Security Center Mobile遠隔ドア管理アイコンのサムネイル"/>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3928" y="3974182"/>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16</a:t>
            </a:fld>
            <a:endParaRPr kumimoji="1" lang="ja-JP" altLang="en-US"/>
          </a:p>
        </p:txBody>
      </p:sp>
    </p:spTree>
    <p:extLst>
      <p:ext uri="{BB962C8B-B14F-4D97-AF65-F5344CB8AC3E}">
        <p14:creationId xmlns:p14="http://schemas.microsoft.com/office/powerpoint/2010/main" val="977328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johf.com/parts/12/11/nec.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365" y="3328739"/>
            <a:ext cx="1715339" cy="123161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4283968" y="987574"/>
            <a:ext cx="4860032" cy="3354765"/>
          </a:xfrm>
          <a:prstGeom prst="rect">
            <a:avLst/>
          </a:prstGeom>
        </p:spPr>
        <p:txBody>
          <a:bodyPr wrap="square">
            <a:spAutoFit/>
          </a:bodyPr>
          <a:lstStyle/>
          <a:p>
            <a:r>
              <a:rPr lang="en-US" altLang="ja-JP" sz="1400" i="1" dirty="0">
                <a:solidFill>
                  <a:srgbClr val="0070C0"/>
                </a:solidFill>
                <a:latin typeface="Arial Black" panose="020B0A04020102020204" pitchFamily="34" charset="0"/>
              </a:rPr>
              <a:t>NEC</a:t>
            </a:r>
            <a:r>
              <a:rPr lang="ja-JP" altLang="en-US" sz="1100" dirty="0"/>
              <a:t>は、米国国立標準技術研究所（以下 </a:t>
            </a:r>
            <a:r>
              <a:rPr lang="en-US" altLang="ja-JP" sz="1100" dirty="0"/>
              <a:t>NIST</a:t>
            </a:r>
            <a:r>
              <a:rPr lang="ja-JP" altLang="en-US" sz="1100" dirty="0" err="1"/>
              <a:t>、</a:t>
            </a:r>
            <a:r>
              <a:rPr lang="ja-JP" altLang="en-US" sz="1100" dirty="0">
                <a:hlinkClick r:id="rId4"/>
              </a:rPr>
              <a:t>注</a:t>
            </a:r>
            <a:r>
              <a:rPr lang="en-US" altLang="ja-JP" sz="1100" dirty="0">
                <a:hlinkClick r:id="rId4"/>
              </a:rPr>
              <a:t>1</a:t>
            </a:r>
            <a:r>
              <a:rPr lang="ja-JP" altLang="en-US" sz="1100" dirty="0"/>
              <a:t>）が実施した顔認証技術ベンチマークテスト（以下 </a:t>
            </a:r>
            <a:r>
              <a:rPr lang="en-US" altLang="ja-JP" sz="1100" dirty="0"/>
              <a:t>FRVT2013</a:t>
            </a:r>
            <a:r>
              <a:rPr lang="ja-JP" altLang="en-US" sz="1100" dirty="0" err="1"/>
              <a:t>、</a:t>
            </a:r>
            <a:r>
              <a:rPr lang="ja-JP" altLang="en-US" sz="1100" dirty="0">
                <a:hlinkClick r:id="rId5"/>
              </a:rPr>
              <a:t>注</a:t>
            </a:r>
            <a:r>
              <a:rPr lang="en-US" altLang="ja-JP" sz="1100" dirty="0">
                <a:hlinkClick r:id="rId5"/>
              </a:rPr>
              <a:t>2</a:t>
            </a:r>
            <a:r>
              <a:rPr lang="ja-JP" altLang="en-US" sz="1100" dirty="0"/>
              <a:t>）の「静止画像からの顔照合部門」（</a:t>
            </a:r>
            <a:r>
              <a:rPr lang="ja-JP" altLang="en-US" sz="1100" dirty="0">
                <a:hlinkClick r:id="rId6"/>
              </a:rPr>
              <a:t>注</a:t>
            </a:r>
            <a:r>
              <a:rPr lang="en-US" altLang="ja-JP" sz="1100" dirty="0">
                <a:hlinkClick r:id="rId6"/>
              </a:rPr>
              <a:t>3</a:t>
            </a:r>
            <a:r>
              <a:rPr lang="ja-JP" altLang="en-US" sz="1100" dirty="0"/>
              <a:t>）において、当社の顔認証技術が第</a:t>
            </a:r>
            <a:r>
              <a:rPr lang="en-US" altLang="ja-JP" sz="1100" dirty="0"/>
              <a:t>1</a:t>
            </a:r>
            <a:r>
              <a:rPr lang="ja-JP" altLang="en-US" sz="1100" dirty="0"/>
              <a:t>位の性能を有するとの評価を獲得しました。</a:t>
            </a:r>
            <a:br>
              <a:rPr lang="ja-JP" altLang="en-US" sz="1100" dirty="0"/>
            </a:br>
            <a:r>
              <a:rPr lang="ja-JP" altLang="en-US" sz="1100" dirty="0"/>
              <a:t>今回、</a:t>
            </a:r>
            <a:r>
              <a:rPr lang="en-US" altLang="ja-JP" sz="1100" dirty="0"/>
              <a:t>2009</a:t>
            </a:r>
            <a:r>
              <a:rPr lang="ja-JP" altLang="en-US" sz="1100" dirty="0"/>
              <a:t>年･</a:t>
            </a:r>
            <a:r>
              <a:rPr lang="en-US" altLang="ja-JP" sz="1100" dirty="0"/>
              <a:t>2010</a:t>
            </a:r>
            <a:r>
              <a:rPr lang="ja-JP" altLang="en-US" sz="1100" dirty="0"/>
              <a:t>年のテスト（</a:t>
            </a:r>
            <a:r>
              <a:rPr lang="ja-JP" altLang="en-US" sz="1100" dirty="0">
                <a:hlinkClick r:id="rId7"/>
              </a:rPr>
              <a:t>注</a:t>
            </a:r>
            <a:r>
              <a:rPr lang="en-US" altLang="ja-JP" sz="1100" dirty="0">
                <a:hlinkClick r:id="rId7"/>
              </a:rPr>
              <a:t>4</a:t>
            </a:r>
            <a:r>
              <a:rPr lang="ja-JP" altLang="en-US" sz="1100" dirty="0"/>
              <a:t>） に続き</a:t>
            </a:r>
            <a:r>
              <a:rPr lang="en-US" altLang="ja-JP" sz="1100" dirty="0"/>
              <a:t>3</a:t>
            </a:r>
            <a:r>
              <a:rPr lang="ja-JP" altLang="en-US" sz="1100" dirty="0"/>
              <a:t>回連続の第</a:t>
            </a:r>
            <a:r>
              <a:rPr lang="en-US" altLang="ja-JP" sz="1100" dirty="0"/>
              <a:t>1</a:t>
            </a:r>
            <a:r>
              <a:rPr lang="ja-JP" altLang="en-US" sz="1100" dirty="0"/>
              <a:t>位獲得となり、顔認証における</a:t>
            </a:r>
            <a:r>
              <a:rPr lang="en-US" altLang="ja-JP" sz="1100" dirty="0"/>
              <a:t>NEC</a:t>
            </a:r>
            <a:r>
              <a:rPr lang="ja-JP" altLang="en-US" sz="1100" dirty="0"/>
              <a:t>の技術力の高さを確実なものとしました（</a:t>
            </a:r>
            <a:r>
              <a:rPr lang="ja-JP" altLang="en-US" sz="1100" dirty="0">
                <a:hlinkClick r:id="rId8"/>
              </a:rPr>
              <a:t>注</a:t>
            </a:r>
            <a:r>
              <a:rPr lang="en-US" altLang="ja-JP" sz="1100" dirty="0">
                <a:hlinkClick r:id="rId8"/>
              </a:rPr>
              <a:t>5</a:t>
            </a:r>
            <a:r>
              <a:rPr lang="ja-JP" altLang="en-US" sz="1100" dirty="0"/>
              <a:t>）。</a:t>
            </a:r>
            <a:br>
              <a:rPr lang="ja-JP" altLang="en-US" sz="1100" dirty="0"/>
            </a:br>
            <a:r>
              <a:rPr lang="ja-JP" altLang="en-US" sz="1100" dirty="0"/>
              <a:t>本テストでは、約</a:t>
            </a:r>
            <a:r>
              <a:rPr lang="en-US" altLang="ja-JP" sz="1100" dirty="0"/>
              <a:t>160</a:t>
            </a:r>
            <a:r>
              <a:rPr lang="ja-JP" altLang="en-US" sz="1100" dirty="0"/>
              <a:t>万人の顔画像データから任意の顔画像を検索する、「</a:t>
            </a:r>
            <a:r>
              <a:rPr lang="en-US" altLang="ja-JP" sz="1100" dirty="0"/>
              <a:t>1</a:t>
            </a:r>
            <a:r>
              <a:rPr lang="ja-JP" altLang="en-US" sz="1100" dirty="0"/>
              <a:t>対</a:t>
            </a:r>
            <a:r>
              <a:rPr lang="en-US" altLang="ja-JP" sz="1100" dirty="0"/>
              <a:t>N</a:t>
            </a:r>
            <a:r>
              <a:rPr lang="ja-JP" altLang="en-US" sz="1100" dirty="0"/>
              <a:t>照合」を対象とした精度の評価が行われました。その結果、</a:t>
            </a:r>
            <a:r>
              <a:rPr lang="en-US" altLang="ja-JP" sz="1100" dirty="0"/>
              <a:t>NEC</a:t>
            </a:r>
            <a:r>
              <a:rPr lang="ja-JP" altLang="en-US" sz="1100" dirty="0"/>
              <a:t>の顔認証アルゴリズムは、検索精度と速度の両方で他社を大きく引き離す第</a:t>
            </a:r>
            <a:r>
              <a:rPr lang="en-US" altLang="ja-JP" sz="1100" dirty="0"/>
              <a:t>1</a:t>
            </a:r>
            <a:r>
              <a:rPr lang="ja-JP" altLang="en-US" sz="1100" dirty="0"/>
              <a:t>位の評価を獲得しました。</a:t>
            </a:r>
            <a:br>
              <a:rPr lang="ja-JP" altLang="en-US" sz="1100" dirty="0"/>
            </a:br>
            <a:br>
              <a:rPr lang="ja-JP" altLang="en-US" sz="1100" dirty="0"/>
            </a:br>
            <a:r>
              <a:rPr lang="ja-JP" altLang="en-US" sz="1100" dirty="0"/>
              <a:t>さらに、</a:t>
            </a:r>
            <a:r>
              <a:rPr lang="en-US" altLang="ja-JP" sz="1100" dirty="0"/>
              <a:t>2</a:t>
            </a:r>
            <a:r>
              <a:rPr lang="ja-JP" altLang="en-US" sz="1100" dirty="0"/>
              <a:t>枚の顔画像が同一人物であるかを判定する「</a:t>
            </a:r>
            <a:r>
              <a:rPr lang="en-US" altLang="ja-JP" sz="1100" dirty="0"/>
              <a:t>1</a:t>
            </a:r>
            <a:r>
              <a:rPr lang="ja-JP" altLang="en-US" sz="1100" dirty="0"/>
              <a:t>対</a:t>
            </a:r>
            <a:r>
              <a:rPr lang="en-US" altLang="ja-JP" sz="1100" dirty="0"/>
              <a:t>1</a:t>
            </a:r>
            <a:r>
              <a:rPr lang="ja-JP" altLang="en-US" sz="1100" dirty="0"/>
              <a:t>照合」において、</a:t>
            </a:r>
            <a:r>
              <a:rPr lang="en-US" altLang="ja-JP" sz="1100" dirty="0"/>
              <a:t>NEC</a:t>
            </a:r>
            <a:r>
              <a:rPr lang="ja-JP" altLang="en-US" sz="1100" dirty="0"/>
              <a:t>が独自で評価を行った結果、当社の従来技術（</a:t>
            </a:r>
            <a:r>
              <a:rPr lang="ja-JP" altLang="en-US" sz="1100" dirty="0">
                <a:hlinkClick r:id="rId9"/>
              </a:rPr>
              <a:t>注</a:t>
            </a:r>
            <a:r>
              <a:rPr lang="en-US" altLang="ja-JP" sz="1100" dirty="0">
                <a:hlinkClick r:id="rId9"/>
              </a:rPr>
              <a:t>6</a:t>
            </a:r>
            <a:r>
              <a:rPr lang="ja-JP" altLang="en-US" sz="1100" dirty="0"/>
              <a:t>）と比べ、認証エラー率を約</a:t>
            </a:r>
            <a:r>
              <a:rPr lang="en-US" altLang="ja-JP" sz="1100" dirty="0"/>
              <a:t>1/3</a:t>
            </a:r>
            <a:r>
              <a:rPr lang="ja-JP" altLang="en-US" sz="1100" dirty="0"/>
              <a:t>に低減できました。</a:t>
            </a:r>
            <a:br>
              <a:rPr lang="ja-JP" altLang="en-US" sz="1100" dirty="0"/>
            </a:br>
            <a:br>
              <a:rPr lang="ja-JP" altLang="en-US" sz="1100" dirty="0"/>
            </a:br>
            <a:r>
              <a:rPr lang="en-US" altLang="ja-JP" sz="1100" dirty="0"/>
              <a:t>NEC</a:t>
            </a:r>
            <a:r>
              <a:rPr lang="ja-JP" altLang="en-US" sz="1100" dirty="0"/>
              <a:t>は「社会ソリューション事業」に注力しており、中でもグローバル成長戦略の柱として、「セーフティ事業」を強化しています。</a:t>
            </a:r>
            <a:r>
              <a:rPr lang="en-US" altLang="ja-JP" sz="1100" dirty="0"/>
              <a:t>NEC</a:t>
            </a:r>
            <a:r>
              <a:rPr lang="ja-JP" altLang="en-US" sz="1100" dirty="0"/>
              <a:t>は最先端の顔認証技術を、国民</a:t>
            </a:r>
            <a:r>
              <a:rPr lang="en-US" altLang="ja-JP" sz="1100" dirty="0"/>
              <a:t>ID</a:t>
            </a:r>
            <a:r>
              <a:rPr lang="ja-JP" altLang="en-US" sz="1100" dirty="0"/>
              <a:t>や出入国管理などの国家インフラから、官公庁･企業でのセキュリティ対策などに提供することで、安全･安心な社会づくりに貢献していきます。</a:t>
            </a:r>
          </a:p>
        </p:txBody>
      </p:sp>
      <p:sp>
        <p:nvSpPr>
          <p:cNvPr id="5" name="正方形/長方形 4"/>
          <p:cNvSpPr/>
          <p:nvPr/>
        </p:nvSpPr>
        <p:spPr>
          <a:xfrm>
            <a:off x="4247311" y="577012"/>
            <a:ext cx="4896689" cy="338554"/>
          </a:xfrm>
          <a:prstGeom prst="rect">
            <a:avLst/>
          </a:prstGeom>
          <a:gradFill>
            <a:gsLst>
              <a:gs pos="0">
                <a:srgbClr val="0070C0"/>
              </a:gs>
              <a:gs pos="91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altLang="ja-JP" sz="1600" dirty="0">
                <a:solidFill>
                  <a:schemeClr val="bg1"/>
                </a:solidFill>
              </a:rPr>
              <a:t>【</a:t>
            </a:r>
            <a:r>
              <a:rPr lang="ja-JP" altLang="en-US" sz="1600" dirty="0">
                <a:solidFill>
                  <a:schemeClr val="bg1"/>
                </a:solidFill>
              </a:rPr>
              <a:t>世界が認める顔認証技術 ベンチマーク</a:t>
            </a:r>
            <a:r>
              <a:rPr lang="en-US" altLang="ja-JP" sz="1600" dirty="0">
                <a:solidFill>
                  <a:schemeClr val="bg1"/>
                </a:solidFill>
              </a:rPr>
              <a:t>1</a:t>
            </a:r>
            <a:r>
              <a:rPr lang="ja-JP" altLang="en-US" sz="1600" dirty="0">
                <a:solidFill>
                  <a:schemeClr val="bg1"/>
                </a:solidFill>
              </a:rPr>
              <a:t>位を獲得！</a:t>
            </a:r>
            <a:r>
              <a:rPr lang="en-US" altLang="ja-JP" sz="1600" dirty="0">
                <a:solidFill>
                  <a:schemeClr val="bg1"/>
                </a:solidFill>
              </a:rPr>
              <a:t>】</a:t>
            </a:r>
            <a:endParaRPr lang="ja-JP" altLang="en-US" sz="1600" dirty="0">
              <a:solidFill>
                <a:schemeClr val="bg1"/>
              </a:solidFill>
            </a:endParaRPr>
          </a:p>
        </p:txBody>
      </p:sp>
      <p:pic>
        <p:nvPicPr>
          <p:cNvPr id="7" name="図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8232" y="3363838"/>
            <a:ext cx="2123728" cy="648917"/>
          </a:xfrm>
          <a:prstGeom prst="rect">
            <a:avLst/>
          </a:prstGeom>
        </p:spPr>
      </p:pic>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17</a:t>
            </a:fld>
            <a:endParaRPr kumimoji="1" lang="ja-JP" altLang="en-US"/>
          </a:p>
        </p:txBody>
      </p:sp>
      <p:pic>
        <p:nvPicPr>
          <p:cNvPr id="11" name="図 10"/>
          <p:cNvPicPr>
            <a:picLocks noChangeAspect="1"/>
          </p:cNvPicPr>
          <p:nvPr/>
        </p:nvPicPr>
        <p:blipFill>
          <a:blip r:embed="rId14"/>
          <a:stretch>
            <a:fillRect/>
          </a:stretch>
        </p:blipFill>
        <p:spPr>
          <a:xfrm>
            <a:off x="307624" y="597072"/>
            <a:ext cx="3776224" cy="1932434"/>
          </a:xfrm>
          <a:prstGeom prst="rect">
            <a:avLst/>
          </a:prstGeom>
        </p:spPr>
      </p:pic>
    </p:spTree>
    <p:extLst>
      <p:ext uri="{BB962C8B-B14F-4D97-AF65-F5344CB8AC3E}">
        <p14:creationId xmlns:p14="http://schemas.microsoft.com/office/powerpoint/2010/main" val="2635311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18</a:t>
            </a:fld>
            <a:endParaRPr kumimoji="1" lang="ja-JP" altLang="en-US"/>
          </a:p>
        </p:txBody>
      </p:sp>
      <p:pic>
        <p:nvPicPr>
          <p:cNvPr id="2" name="図 1"/>
          <p:cNvPicPr>
            <a:picLocks noChangeAspect="1"/>
          </p:cNvPicPr>
          <p:nvPr/>
        </p:nvPicPr>
        <p:blipFill>
          <a:blip r:embed="rId6"/>
          <a:stretch>
            <a:fillRect/>
          </a:stretch>
        </p:blipFill>
        <p:spPr>
          <a:xfrm>
            <a:off x="484769" y="483518"/>
            <a:ext cx="7183575" cy="4065221"/>
          </a:xfrm>
          <a:prstGeom prst="rect">
            <a:avLst/>
          </a:prstGeom>
        </p:spPr>
      </p:pic>
    </p:spTree>
    <p:extLst>
      <p:ext uri="{BB962C8B-B14F-4D97-AF65-F5344CB8AC3E}">
        <p14:creationId xmlns:p14="http://schemas.microsoft.com/office/powerpoint/2010/main" val="3545764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19</a:t>
            </a:fld>
            <a:endParaRPr kumimoji="1" lang="ja-JP" altLang="en-US"/>
          </a:p>
        </p:txBody>
      </p:sp>
      <p:pic>
        <p:nvPicPr>
          <p:cNvPr id="3" name="図 2"/>
          <p:cNvPicPr>
            <a:picLocks noChangeAspect="1"/>
          </p:cNvPicPr>
          <p:nvPr/>
        </p:nvPicPr>
        <p:blipFill>
          <a:blip r:embed="rId6"/>
          <a:stretch>
            <a:fillRect/>
          </a:stretch>
        </p:blipFill>
        <p:spPr>
          <a:xfrm>
            <a:off x="539552" y="537884"/>
            <a:ext cx="7185497" cy="4048167"/>
          </a:xfrm>
          <a:prstGeom prst="rect">
            <a:avLst/>
          </a:prstGeom>
        </p:spPr>
      </p:pic>
    </p:spTree>
    <p:extLst>
      <p:ext uri="{BB962C8B-B14F-4D97-AF65-F5344CB8AC3E}">
        <p14:creationId xmlns:p14="http://schemas.microsoft.com/office/powerpoint/2010/main" val="521024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2</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33319"/>
            <a:ext cx="3184721" cy="97371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643336" y="1707654"/>
            <a:ext cx="5976664" cy="1569660"/>
          </a:xfrm>
          <a:prstGeom prst="rect">
            <a:avLst/>
          </a:prstGeom>
          <a:noFill/>
        </p:spPr>
        <p:txBody>
          <a:bodyPr wrap="square" rtlCol="0">
            <a:spAutoFit/>
          </a:bodyPr>
          <a:lstStyle/>
          <a:p>
            <a:r>
              <a:rPr kumimoji="1" lang="ja-JP" altLang="en-US" sz="9600" dirty="0"/>
              <a:t>映像を見る</a:t>
            </a:r>
          </a:p>
        </p:txBody>
      </p:sp>
    </p:spTree>
    <p:extLst>
      <p:ext uri="{BB962C8B-B14F-4D97-AF65-F5344CB8AC3E}">
        <p14:creationId xmlns:p14="http://schemas.microsoft.com/office/powerpoint/2010/main" val="2220360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20</a:t>
            </a:fld>
            <a:endParaRPr kumimoji="1" lang="ja-JP" altLang="en-US"/>
          </a:p>
        </p:txBody>
      </p:sp>
      <p:pic>
        <p:nvPicPr>
          <p:cNvPr id="2" name="図 1"/>
          <p:cNvPicPr>
            <a:picLocks noChangeAspect="1"/>
          </p:cNvPicPr>
          <p:nvPr/>
        </p:nvPicPr>
        <p:blipFill>
          <a:blip r:embed="rId6"/>
          <a:stretch>
            <a:fillRect/>
          </a:stretch>
        </p:blipFill>
        <p:spPr>
          <a:xfrm>
            <a:off x="611560" y="544112"/>
            <a:ext cx="7029664" cy="3983269"/>
          </a:xfrm>
          <a:prstGeom prst="rect">
            <a:avLst/>
          </a:prstGeom>
        </p:spPr>
      </p:pic>
    </p:spTree>
    <p:extLst>
      <p:ext uri="{BB962C8B-B14F-4D97-AF65-F5344CB8AC3E}">
        <p14:creationId xmlns:p14="http://schemas.microsoft.com/office/powerpoint/2010/main" val="729557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21</a:t>
            </a:fld>
            <a:endParaRPr kumimoji="1" lang="ja-JP" altLang="en-US"/>
          </a:p>
        </p:txBody>
      </p:sp>
      <p:pic>
        <p:nvPicPr>
          <p:cNvPr id="3" name="図 2"/>
          <p:cNvPicPr>
            <a:picLocks noChangeAspect="1"/>
          </p:cNvPicPr>
          <p:nvPr/>
        </p:nvPicPr>
        <p:blipFill>
          <a:blip r:embed="rId6"/>
          <a:stretch>
            <a:fillRect/>
          </a:stretch>
        </p:blipFill>
        <p:spPr>
          <a:xfrm>
            <a:off x="539552" y="524126"/>
            <a:ext cx="6964808" cy="3965814"/>
          </a:xfrm>
          <a:prstGeom prst="rect">
            <a:avLst/>
          </a:prstGeom>
        </p:spPr>
      </p:pic>
    </p:spTree>
    <p:extLst>
      <p:ext uri="{BB962C8B-B14F-4D97-AF65-F5344CB8AC3E}">
        <p14:creationId xmlns:p14="http://schemas.microsoft.com/office/powerpoint/2010/main" val="3225045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22</a:t>
            </a:fld>
            <a:endParaRPr kumimoji="1" lang="ja-JP" altLang="en-US"/>
          </a:p>
        </p:txBody>
      </p:sp>
      <p:pic>
        <p:nvPicPr>
          <p:cNvPr id="2" name="図 1"/>
          <p:cNvPicPr>
            <a:picLocks noChangeAspect="1"/>
          </p:cNvPicPr>
          <p:nvPr/>
        </p:nvPicPr>
        <p:blipFill>
          <a:blip r:embed="rId6"/>
          <a:stretch>
            <a:fillRect/>
          </a:stretch>
        </p:blipFill>
        <p:spPr>
          <a:xfrm>
            <a:off x="467544" y="652394"/>
            <a:ext cx="6822302" cy="3837545"/>
          </a:xfrm>
          <a:prstGeom prst="rect">
            <a:avLst/>
          </a:prstGeom>
        </p:spPr>
      </p:pic>
    </p:spTree>
    <p:extLst>
      <p:ext uri="{BB962C8B-B14F-4D97-AF65-F5344CB8AC3E}">
        <p14:creationId xmlns:p14="http://schemas.microsoft.com/office/powerpoint/2010/main" val="2641078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23</a:t>
            </a:fld>
            <a:endParaRPr kumimoji="1" lang="ja-JP" altLang="en-US"/>
          </a:p>
        </p:txBody>
      </p:sp>
      <p:pic>
        <p:nvPicPr>
          <p:cNvPr id="3" name="図 2"/>
          <p:cNvPicPr>
            <a:picLocks noChangeAspect="1"/>
          </p:cNvPicPr>
          <p:nvPr/>
        </p:nvPicPr>
        <p:blipFill>
          <a:blip r:embed="rId6"/>
          <a:stretch>
            <a:fillRect/>
          </a:stretch>
        </p:blipFill>
        <p:spPr>
          <a:xfrm>
            <a:off x="467544" y="530182"/>
            <a:ext cx="6925938" cy="3948892"/>
          </a:xfrm>
          <a:prstGeom prst="rect">
            <a:avLst/>
          </a:prstGeom>
        </p:spPr>
      </p:pic>
    </p:spTree>
    <p:extLst>
      <p:ext uri="{BB962C8B-B14F-4D97-AF65-F5344CB8AC3E}">
        <p14:creationId xmlns:p14="http://schemas.microsoft.com/office/powerpoint/2010/main" val="4003461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24</a:t>
            </a:fld>
            <a:endParaRPr kumimoji="1" lang="ja-JP" altLang="en-US"/>
          </a:p>
        </p:txBody>
      </p:sp>
      <p:pic>
        <p:nvPicPr>
          <p:cNvPr id="2" name="図 1"/>
          <p:cNvPicPr>
            <a:picLocks noChangeAspect="1"/>
          </p:cNvPicPr>
          <p:nvPr/>
        </p:nvPicPr>
        <p:blipFill>
          <a:blip r:embed="rId6"/>
          <a:stretch>
            <a:fillRect/>
          </a:stretch>
        </p:blipFill>
        <p:spPr>
          <a:xfrm>
            <a:off x="467544" y="578092"/>
            <a:ext cx="6801900" cy="3911848"/>
          </a:xfrm>
          <a:prstGeom prst="rect">
            <a:avLst/>
          </a:prstGeom>
        </p:spPr>
      </p:pic>
    </p:spTree>
    <p:extLst>
      <p:ext uri="{BB962C8B-B14F-4D97-AF65-F5344CB8AC3E}">
        <p14:creationId xmlns:p14="http://schemas.microsoft.com/office/powerpoint/2010/main" val="2122143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00" name="直線コネクタ 4099"/>
          <p:cNvCxnSpPr/>
          <p:nvPr/>
        </p:nvCxnSpPr>
        <p:spPr>
          <a:xfrm flipH="1" flipV="1">
            <a:off x="1455490" y="2571750"/>
            <a:ext cx="307187" cy="860828"/>
          </a:xfrm>
          <a:prstGeom prst="line">
            <a:avLst/>
          </a:prstGeom>
        </p:spPr>
        <p:style>
          <a:lnRef idx="3">
            <a:schemeClr val="accent1"/>
          </a:lnRef>
          <a:fillRef idx="0">
            <a:schemeClr val="accent1"/>
          </a:fillRef>
          <a:effectRef idx="2">
            <a:schemeClr val="accent1"/>
          </a:effectRef>
          <a:fontRef idx="minor">
            <a:schemeClr val="tx1"/>
          </a:fontRef>
        </p:style>
      </p:cxnSp>
      <p:pic>
        <p:nvPicPr>
          <p:cNvPr id="4098" name="Picture 2" descr="http://www.genetec.com/Images/EN/Feature%20Focus/%5bCloud-Camera-Connections%5d-Feature-Focus-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60" y="-170883"/>
            <a:ext cx="4320480" cy="432048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455490" y="1152246"/>
            <a:ext cx="1296144" cy="523220"/>
          </a:xfrm>
          <a:prstGeom prst="rect">
            <a:avLst/>
          </a:prstGeom>
          <a:noFill/>
        </p:spPr>
        <p:txBody>
          <a:bodyPr wrap="square" rtlCol="0">
            <a:spAutoFit/>
          </a:bodyPr>
          <a:lstStyle/>
          <a:p>
            <a:r>
              <a:rPr kumimoji="1" lang="ja-JP" altLang="en-US" sz="1400" b="1" dirty="0">
                <a:solidFill>
                  <a:srgbClr val="00B0F0"/>
                </a:solidFill>
                <a:latin typeface="HG丸ｺﾞｼｯｸM-PRO" panose="020F0600000000000000" pitchFamily="50" charset="-128"/>
                <a:ea typeface="HG丸ｺﾞｼｯｸM-PRO" panose="020F0600000000000000" pitchFamily="50" charset="-128"/>
              </a:rPr>
              <a:t>プライベートクラウド</a:t>
            </a:r>
          </a:p>
        </p:txBody>
      </p:sp>
      <p:pic>
        <p:nvPicPr>
          <p:cNvPr id="7" name="Picture 2" descr="Picture">
            <a:hlinkClick r:id="rId4"/>
          </p:cNvPr>
          <p:cNvPicPr>
            <a:picLocks noChangeAspect="1" noChangeArrowheads="1"/>
          </p:cNvPicPr>
          <p:nvPr/>
        </p:nvPicPr>
        <p:blipFill>
          <a:blip r:embed="rId5" cstate="print"/>
          <a:srcRect/>
          <a:stretch>
            <a:fillRect/>
          </a:stretch>
        </p:blipFill>
        <p:spPr bwMode="auto">
          <a:xfrm>
            <a:off x="2964642" y="1419622"/>
            <a:ext cx="601110" cy="575040"/>
          </a:xfrm>
          <a:prstGeom prst="rect">
            <a:avLst/>
          </a:prstGeom>
          <a:noFill/>
        </p:spPr>
      </p:pic>
      <p:pic>
        <p:nvPicPr>
          <p:cNvPr id="8" name="Picture 2" descr="Picture">
            <a:hlinkClick r:id="rId4"/>
          </p:cNvPr>
          <p:cNvPicPr>
            <a:picLocks noChangeAspect="1" noChangeArrowheads="1"/>
          </p:cNvPicPr>
          <p:nvPr/>
        </p:nvPicPr>
        <p:blipFill>
          <a:blip r:embed="rId5" cstate="print"/>
          <a:srcRect/>
          <a:stretch>
            <a:fillRect/>
          </a:stretch>
        </p:blipFill>
        <p:spPr bwMode="auto">
          <a:xfrm>
            <a:off x="3218922" y="1554651"/>
            <a:ext cx="601110" cy="575040"/>
          </a:xfrm>
          <a:prstGeom prst="rect">
            <a:avLst/>
          </a:prstGeom>
          <a:noFill/>
        </p:spPr>
      </p:pic>
      <p:grpSp>
        <p:nvGrpSpPr>
          <p:cNvPr id="16" name="グループ化 15"/>
          <p:cNvGrpSpPr/>
          <p:nvPr/>
        </p:nvGrpSpPr>
        <p:grpSpPr>
          <a:xfrm>
            <a:off x="3820032" y="3566305"/>
            <a:ext cx="885316" cy="1042020"/>
            <a:chOff x="6819032" y="2980202"/>
            <a:chExt cx="1209352" cy="1584176"/>
          </a:xfrm>
        </p:grpSpPr>
        <p:pic>
          <p:nvPicPr>
            <p:cNvPr id="17"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18"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19"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20"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21"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22"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grpSp>
        <p:nvGrpSpPr>
          <p:cNvPr id="23" name="グループ化 22"/>
          <p:cNvGrpSpPr/>
          <p:nvPr/>
        </p:nvGrpSpPr>
        <p:grpSpPr>
          <a:xfrm>
            <a:off x="5630900" y="1434539"/>
            <a:ext cx="885316" cy="1042020"/>
            <a:chOff x="6819032" y="2980202"/>
            <a:chExt cx="1209352" cy="1584176"/>
          </a:xfrm>
        </p:grpSpPr>
        <p:pic>
          <p:nvPicPr>
            <p:cNvPr id="24"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25"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26"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27"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28"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29"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30" name="図 29"/>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25777" y="1754031"/>
            <a:ext cx="753264" cy="564948"/>
          </a:xfrm>
          <a:prstGeom prst="rect">
            <a:avLst/>
          </a:prstGeom>
        </p:spPr>
      </p:pic>
      <p:pic>
        <p:nvPicPr>
          <p:cNvPr id="31" name="図 30"/>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67178" y="3874560"/>
            <a:ext cx="753264" cy="564948"/>
          </a:xfrm>
          <a:prstGeom prst="rect">
            <a:avLst/>
          </a:prstGeom>
        </p:spPr>
      </p:pic>
      <p:grpSp>
        <p:nvGrpSpPr>
          <p:cNvPr id="39" name="グループ化 38"/>
          <p:cNvGrpSpPr/>
          <p:nvPr/>
        </p:nvGrpSpPr>
        <p:grpSpPr>
          <a:xfrm>
            <a:off x="149807" y="3138665"/>
            <a:ext cx="1136706" cy="1279818"/>
            <a:chOff x="4852866" y="2841266"/>
            <a:chExt cx="1136706" cy="1279818"/>
          </a:xfrm>
        </p:grpSpPr>
        <p:grpSp>
          <p:nvGrpSpPr>
            <p:cNvPr id="6" name="グループ化 5"/>
            <p:cNvGrpSpPr/>
            <p:nvPr/>
          </p:nvGrpSpPr>
          <p:grpSpPr>
            <a:xfrm>
              <a:off x="5048191" y="3079064"/>
              <a:ext cx="885316" cy="1042020"/>
              <a:chOff x="6819032" y="2980202"/>
              <a:chExt cx="1209352" cy="1584176"/>
            </a:xfrm>
          </p:grpSpPr>
          <p:pic>
            <p:nvPicPr>
              <p:cNvPr id="9"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10"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11"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12"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13"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14"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40" name="図 39"/>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52866" y="2841266"/>
              <a:ext cx="390649" cy="482283"/>
            </a:xfrm>
            <a:prstGeom prst="rect">
              <a:avLst/>
            </a:prstGeom>
          </p:spPr>
        </p:pic>
        <p:pic>
          <p:nvPicPr>
            <p:cNvPr id="41" name="図 40"/>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00862" y="3037028"/>
              <a:ext cx="198489" cy="245048"/>
            </a:xfrm>
            <a:prstGeom prst="rect">
              <a:avLst/>
            </a:prstGeom>
          </p:spPr>
        </p:pic>
        <p:pic>
          <p:nvPicPr>
            <p:cNvPr id="42" name="図 41"/>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47155" y="3388835"/>
              <a:ext cx="198489" cy="245048"/>
            </a:xfrm>
            <a:prstGeom prst="rect">
              <a:avLst/>
            </a:prstGeom>
          </p:spPr>
        </p:pic>
        <p:pic>
          <p:nvPicPr>
            <p:cNvPr id="43" name="図 42"/>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91083" y="3720003"/>
              <a:ext cx="198489" cy="245048"/>
            </a:xfrm>
            <a:prstGeom prst="rect">
              <a:avLst/>
            </a:prstGeom>
          </p:spPr>
        </p:pic>
        <p:pic>
          <p:nvPicPr>
            <p:cNvPr id="44" name="図 43"/>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48945" y="3432952"/>
              <a:ext cx="198489" cy="245048"/>
            </a:xfrm>
            <a:prstGeom prst="rect">
              <a:avLst/>
            </a:prstGeom>
          </p:spPr>
        </p:pic>
        <p:pic>
          <p:nvPicPr>
            <p:cNvPr id="45" name="図 44"/>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6781" y="3757310"/>
              <a:ext cx="198489" cy="245048"/>
            </a:xfrm>
            <a:prstGeom prst="rect">
              <a:avLst/>
            </a:prstGeom>
          </p:spPr>
        </p:pic>
      </p:grpSp>
      <p:grpSp>
        <p:nvGrpSpPr>
          <p:cNvPr id="47" name="グループ化 46"/>
          <p:cNvGrpSpPr/>
          <p:nvPr/>
        </p:nvGrpSpPr>
        <p:grpSpPr>
          <a:xfrm>
            <a:off x="1559518" y="3432578"/>
            <a:ext cx="1136706" cy="1279818"/>
            <a:chOff x="4852866" y="2841266"/>
            <a:chExt cx="1136706" cy="1279818"/>
          </a:xfrm>
        </p:grpSpPr>
        <p:grpSp>
          <p:nvGrpSpPr>
            <p:cNvPr id="48" name="グループ化 47"/>
            <p:cNvGrpSpPr/>
            <p:nvPr/>
          </p:nvGrpSpPr>
          <p:grpSpPr>
            <a:xfrm>
              <a:off x="5048191" y="3079064"/>
              <a:ext cx="885316" cy="1042020"/>
              <a:chOff x="6819032" y="2980202"/>
              <a:chExt cx="1209352" cy="1584176"/>
            </a:xfrm>
          </p:grpSpPr>
          <p:pic>
            <p:nvPicPr>
              <p:cNvPr id="55"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56"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57"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58"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59"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60"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49" name="図 48"/>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52866" y="2841266"/>
              <a:ext cx="390649" cy="482283"/>
            </a:xfrm>
            <a:prstGeom prst="rect">
              <a:avLst/>
            </a:prstGeom>
          </p:spPr>
        </p:pic>
        <p:pic>
          <p:nvPicPr>
            <p:cNvPr id="50" name="図 49"/>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00862" y="3037028"/>
              <a:ext cx="198489" cy="245048"/>
            </a:xfrm>
            <a:prstGeom prst="rect">
              <a:avLst/>
            </a:prstGeom>
          </p:spPr>
        </p:pic>
        <p:pic>
          <p:nvPicPr>
            <p:cNvPr id="51" name="図 50"/>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47155" y="3388835"/>
              <a:ext cx="198489" cy="245048"/>
            </a:xfrm>
            <a:prstGeom prst="rect">
              <a:avLst/>
            </a:prstGeom>
          </p:spPr>
        </p:pic>
        <p:pic>
          <p:nvPicPr>
            <p:cNvPr id="52" name="図 51"/>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91083" y="3720003"/>
              <a:ext cx="198489" cy="245048"/>
            </a:xfrm>
            <a:prstGeom prst="rect">
              <a:avLst/>
            </a:prstGeom>
          </p:spPr>
        </p:pic>
        <p:pic>
          <p:nvPicPr>
            <p:cNvPr id="53" name="図 52"/>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48945" y="3432952"/>
              <a:ext cx="198489" cy="245048"/>
            </a:xfrm>
            <a:prstGeom prst="rect">
              <a:avLst/>
            </a:prstGeom>
          </p:spPr>
        </p:pic>
        <p:pic>
          <p:nvPicPr>
            <p:cNvPr id="54" name="図 53"/>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6781" y="3757310"/>
              <a:ext cx="198489" cy="245048"/>
            </a:xfrm>
            <a:prstGeom prst="rect">
              <a:avLst/>
            </a:prstGeom>
          </p:spPr>
        </p:pic>
      </p:grpSp>
      <p:grpSp>
        <p:nvGrpSpPr>
          <p:cNvPr id="61" name="グループ化 60"/>
          <p:cNvGrpSpPr/>
          <p:nvPr/>
        </p:nvGrpSpPr>
        <p:grpSpPr>
          <a:xfrm>
            <a:off x="4863855" y="2675490"/>
            <a:ext cx="1136706" cy="1279818"/>
            <a:chOff x="4852866" y="2841266"/>
            <a:chExt cx="1136706" cy="1279818"/>
          </a:xfrm>
        </p:grpSpPr>
        <p:grpSp>
          <p:nvGrpSpPr>
            <p:cNvPr id="62" name="グループ化 61"/>
            <p:cNvGrpSpPr/>
            <p:nvPr/>
          </p:nvGrpSpPr>
          <p:grpSpPr>
            <a:xfrm>
              <a:off x="5048191" y="3079064"/>
              <a:ext cx="885316" cy="1042020"/>
              <a:chOff x="6819032" y="2980202"/>
              <a:chExt cx="1209352" cy="1584176"/>
            </a:xfrm>
          </p:grpSpPr>
          <p:pic>
            <p:nvPicPr>
              <p:cNvPr id="69"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70"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71"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72"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73"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74"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63" name="図 62"/>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52866" y="2841266"/>
              <a:ext cx="390649" cy="482283"/>
            </a:xfrm>
            <a:prstGeom prst="rect">
              <a:avLst/>
            </a:prstGeom>
          </p:spPr>
        </p:pic>
        <p:pic>
          <p:nvPicPr>
            <p:cNvPr id="64" name="図 63"/>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00862" y="3037028"/>
              <a:ext cx="198489" cy="245048"/>
            </a:xfrm>
            <a:prstGeom prst="rect">
              <a:avLst/>
            </a:prstGeom>
          </p:spPr>
        </p:pic>
        <p:pic>
          <p:nvPicPr>
            <p:cNvPr id="65" name="図 64"/>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47155" y="3388835"/>
              <a:ext cx="198489" cy="245048"/>
            </a:xfrm>
            <a:prstGeom prst="rect">
              <a:avLst/>
            </a:prstGeom>
          </p:spPr>
        </p:pic>
        <p:pic>
          <p:nvPicPr>
            <p:cNvPr id="66" name="図 65"/>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91083" y="3720003"/>
              <a:ext cx="198489" cy="245048"/>
            </a:xfrm>
            <a:prstGeom prst="rect">
              <a:avLst/>
            </a:prstGeom>
          </p:spPr>
        </p:pic>
        <p:pic>
          <p:nvPicPr>
            <p:cNvPr id="67" name="図 66"/>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48945" y="3432952"/>
              <a:ext cx="198489" cy="245048"/>
            </a:xfrm>
            <a:prstGeom prst="rect">
              <a:avLst/>
            </a:prstGeom>
          </p:spPr>
        </p:pic>
        <p:pic>
          <p:nvPicPr>
            <p:cNvPr id="68" name="図 67"/>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6781" y="3757310"/>
              <a:ext cx="198489" cy="245048"/>
            </a:xfrm>
            <a:prstGeom prst="rect">
              <a:avLst/>
            </a:prstGeom>
          </p:spPr>
        </p:pic>
      </p:grpSp>
      <p:pic>
        <p:nvPicPr>
          <p:cNvPr id="75" name="図 7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cxnSp>
        <p:nvCxnSpPr>
          <p:cNvPr id="76" name="直線コネクタ 75"/>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77" name="図 7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cxnSp>
        <p:nvCxnSpPr>
          <p:cNvPr id="4096" name="直線コネクタ 4095"/>
          <p:cNvCxnSpPr>
            <a:stCxn id="40" idx="0"/>
          </p:cNvCxnSpPr>
          <p:nvPr/>
        </p:nvCxnSpPr>
        <p:spPr>
          <a:xfrm flipV="1">
            <a:off x="345132" y="2476559"/>
            <a:ext cx="410890" cy="662106"/>
          </a:xfrm>
          <a:prstGeom prst="line">
            <a:avLst/>
          </a:prstGeom>
        </p:spPr>
        <p:style>
          <a:lnRef idx="3">
            <a:schemeClr val="accent1"/>
          </a:lnRef>
          <a:fillRef idx="0">
            <a:schemeClr val="accent1"/>
          </a:fillRef>
          <a:effectRef idx="2">
            <a:schemeClr val="accent1"/>
          </a:effectRef>
          <a:fontRef idx="minor">
            <a:schemeClr val="tx1"/>
          </a:fontRef>
        </p:style>
      </p:cxnSp>
      <p:cxnSp>
        <p:nvCxnSpPr>
          <p:cNvPr id="4102" name="直線コネクタ 4101"/>
          <p:cNvCxnSpPr/>
          <p:nvPr/>
        </p:nvCxnSpPr>
        <p:spPr>
          <a:xfrm flipH="1" flipV="1">
            <a:off x="3519477" y="2212627"/>
            <a:ext cx="46275" cy="1660761"/>
          </a:xfrm>
          <a:prstGeom prst="line">
            <a:avLst/>
          </a:prstGeom>
        </p:spPr>
        <p:style>
          <a:lnRef idx="3">
            <a:schemeClr val="accent6"/>
          </a:lnRef>
          <a:fillRef idx="0">
            <a:schemeClr val="accent6"/>
          </a:fillRef>
          <a:effectRef idx="2">
            <a:schemeClr val="accent6"/>
          </a:effectRef>
          <a:fontRef idx="minor">
            <a:schemeClr val="tx1"/>
          </a:fontRef>
        </p:style>
      </p:cxnSp>
      <p:cxnSp>
        <p:nvCxnSpPr>
          <p:cNvPr id="4104" name="直線コネクタ 4103"/>
          <p:cNvCxnSpPr>
            <a:endCxn id="30" idx="1"/>
          </p:cNvCxnSpPr>
          <p:nvPr/>
        </p:nvCxnSpPr>
        <p:spPr>
          <a:xfrm flipV="1">
            <a:off x="3543810" y="2036505"/>
            <a:ext cx="1281967" cy="176122"/>
          </a:xfrm>
          <a:prstGeom prst="line">
            <a:avLst/>
          </a:prstGeom>
        </p:spPr>
        <p:style>
          <a:lnRef idx="3">
            <a:schemeClr val="accent6"/>
          </a:lnRef>
          <a:fillRef idx="0">
            <a:schemeClr val="accent6"/>
          </a:fillRef>
          <a:effectRef idx="2">
            <a:schemeClr val="accent6"/>
          </a:effectRef>
          <a:fontRef idx="minor">
            <a:schemeClr val="tx1"/>
          </a:fontRef>
        </p:style>
      </p:cxnSp>
      <p:cxnSp>
        <p:nvCxnSpPr>
          <p:cNvPr id="4106" name="直線コネクタ 4105"/>
          <p:cNvCxnSpPr>
            <a:stCxn id="63" idx="1"/>
          </p:cNvCxnSpPr>
          <p:nvPr/>
        </p:nvCxnSpPr>
        <p:spPr>
          <a:xfrm flipH="1" flipV="1">
            <a:off x="3542614" y="2212627"/>
            <a:ext cx="1321241" cy="704005"/>
          </a:xfrm>
          <a:prstGeom prst="line">
            <a:avLst/>
          </a:prstGeom>
        </p:spPr>
        <p:style>
          <a:lnRef idx="3">
            <a:schemeClr val="accent1"/>
          </a:lnRef>
          <a:fillRef idx="0">
            <a:schemeClr val="accent1"/>
          </a:fillRef>
          <a:effectRef idx="2">
            <a:schemeClr val="accent1"/>
          </a:effectRef>
          <a:fontRef idx="minor">
            <a:schemeClr val="tx1"/>
          </a:fontRef>
        </p:style>
      </p:cxnSp>
      <p:sp>
        <p:nvSpPr>
          <p:cNvPr id="4107" name="テキスト ボックス 4106"/>
          <p:cNvSpPr txBox="1"/>
          <p:nvPr/>
        </p:nvSpPr>
        <p:spPr>
          <a:xfrm rot="21211201">
            <a:off x="3761995" y="1855876"/>
            <a:ext cx="1386892" cy="230832"/>
          </a:xfrm>
          <a:prstGeom prst="rect">
            <a:avLst/>
          </a:prstGeom>
          <a:noFill/>
        </p:spPr>
        <p:txBody>
          <a:bodyPr wrap="square" rtlCol="0">
            <a:spAutoFit/>
          </a:bodyPr>
          <a:lstStyle/>
          <a:p>
            <a:r>
              <a:rPr kumimoji="1" lang="ja-JP" altLang="en-US" sz="900" b="1" dirty="0">
                <a:solidFill>
                  <a:schemeClr val="accent6">
                    <a:lumMod val="75000"/>
                  </a:schemeClr>
                </a:solidFill>
                <a:latin typeface="HG丸ｺﾞｼｯｸM-PRO" panose="020F0600000000000000" pitchFamily="50" charset="-128"/>
                <a:ea typeface="HG丸ｺﾞｼｯｸM-PRO" panose="020F0600000000000000" pitchFamily="50" charset="-128"/>
              </a:rPr>
              <a:t>フェデレーション</a:t>
            </a:r>
          </a:p>
        </p:txBody>
      </p:sp>
      <p:sp>
        <p:nvSpPr>
          <p:cNvPr id="92" name="テキスト ボックス 91"/>
          <p:cNvSpPr txBox="1"/>
          <p:nvPr/>
        </p:nvSpPr>
        <p:spPr>
          <a:xfrm rot="5179955">
            <a:off x="2967050" y="3062777"/>
            <a:ext cx="1386892" cy="230832"/>
          </a:xfrm>
          <a:prstGeom prst="rect">
            <a:avLst/>
          </a:prstGeom>
          <a:noFill/>
        </p:spPr>
        <p:txBody>
          <a:bodyPr wrap="square" rtlCol="0">
            <a:spAutoFit/>
          </a:bodyPr>
          <a:lstStyle/>
          <a:p>
            <a:r>
              <a:rPr kumimoji="1" lang="ja-JP" altLang="en-US" sz="900" b="1" dirty="0">
                <a:solidFill>
                  <a:schemeClr val="accent6">
                    <a:lumMod val="75000"/>
                  </a:schemeClr>
                </a:solidFill>
                <a:latin typeface="HG丸ｺﾞｼｯｸM-PRO" panose="020F0600000000000000" pitchFamily="50" charset="-128"/>
                <a:ea typeface="HG丸ｺﾞｼｯｸM-PRO" panose="020F0600000000000000" pitchFamily="50" charset="-128"/>
              </a:rPr>
              <a:t>フェデレーション</a:t>
            </a:r>
          </a:p>
        </p:txBody>
      </p:sp>
      <p:sp>
        <p:nvSpPr>
          <p:cNvPr id="93" name="テキスト ボックス 92"/>
          <p:cNvSpPr txBox="1"/>
          <p:nvPr/>
        </p:nvSpPr>
        <p:spPr>
          <a:xfrm rot="18152522">
            <a:off x="245711" y="2670837"/>
            <a:ext cx="915192" cy="3693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ビデオ・</a:t>
            </a:r>
          </a:p>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トリクリング</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5" name="テキスト ボックス 94"/>
          <p:cNvSpPr txBox="1"/>
          <p:nvPr/>
        </p:nvSpPr>
        <p:spPr>
          <a:xfrm rot="1795480">
            <a:off x="3625623" y="2428189"/>
            <a:ext cx="1386892" cy="2308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ビデオ・トリクリング</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6" name="テキスト ボックス 95"/>
          <p:cNvSpPr txBox="1"/>
          <p:nvPr/>
        </p:nvSpPr>
        <p:spPr>
          <a:xfrm rot="4302050">
            <a:off x="1019633" y="2858340"/>
            <a:ext cx="915192" cy="3693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ビデオ・</a:t>
            </a:r>
          </a:p>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トリクリング</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7" name="テキスト ボックス 96"/>
          <p:cNvSpPr txBox="1"/>
          <p:nvPr/>
        </p:nvSpPr>
        <p:spPr>
          <a:xfrm rot="21449496">
            <a:off x="2200536" y="2332282"/>
            <a:ext cx="524695" cy="230832"/>
          </a:xfrm>
          <a:prstGeom prst="rect">
            <a:avLst/>
          </a:prstGeom>
          <a:noFill/>
        </p:spPr>
        <p:txBody>
          <a:bodyPr wrap="square" rtlCol="0">
            <a:spAutoFit/>
          </a:bodyPr>
          <a:lstStyle/>
          <a:p>
            <a:r>
              <a:rPr kumimoji="1" lang="en-US" altLang="ja-JP" sz="900" b="1" dirty="0">
                <a:solidFill>
                  <a:srgbClr val="002060"/>
                </a:solidFill>
                <a:latin typeface="HG丸ｺﾞｼｯｸM-PRO" panose="020F0600000000000000" pitchFamily="50" charset="-128"/>
                <a:ea typeface="HG丸ｺﾞｼｯｸM-PRO" panose="020F0600000000000000" pitchFamily="50" charset="-128"/>
              </a:rPr>
              <a:t>LAN</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8" name="テキスト ボックス 97"/>
          <p:cNvSpPr txBox="1"/>
          <p:nvPr/>
        </p:nvSpPr>
        <p:spPr>
          <a:xfrm>
            <a:off x="1517804" y="1620026"/>
            <a:ext cx="1236479" cy="3693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自営</a:t>
            </a:r>
          </a:p>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データセンター</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0" name="テキスト ボックス 99"/>
          <p:cNvSpPr txBox="1"/>
          <p:nvPr/>
        </p:nvSpPr>
        <p:spPr>
          <a:xfrm>
            <a:off x="2791928" y="186194"/>
            <a:ext cx="6100552" cy="369332"/>
          </a:xfrm>
          <a:prstGeom prst="rect">
            <a:avLst/>
          </a:prstGeom>
          <a:noFill/>
        </p:spPr>
        <p:txBody>
          <a:bodyPr wrap="square" rtlCol="0">
            <a:spAutoFit/>
          </a:bodyPr>
          <a:lstStyle/>
          <a:p>
            <a:r>
              <a:rPr kumimoji="1" lang="ja-JP" altLang="en-US" dirty="0">
                <a:solidFill>
                  <a:srgbClr val="00B0F0"/>
                </a:solidFill>
              </a:rPr>
              <a:t>プライベート・クラウドの可用性・品質・拡張性を担保</a:t>
            </a:r>
          </a:p>
        </p:txBody>
      </p:sp>
      <p:sp>
        <p:nvSpPr>
          <p:cNvPr id="101" name="テキスト ボックス 100"/>
          <p:cNvSpPr txBox="1"/>
          <p:nvPr/>
        </p:nvSpPr>
        <p:spPr>
          <a:xfrm>
            <a:off x="6732240" y="771550"/>
            <a:ext cx="2232248" cy="1077218"/>
          </a:xfrm>
          <a:prstGeom prst="rect">
            <a:avLst/>
          </a:prstGeom>
          <a:noFill/>
        </p:spPr>
        <p:txBody>
          <a:bodyPr wrap="square" rtlCol="0">
            <a:spAutoFit/>
          </a:bodyPr>
          <a:lstStyle/>
          <a:p>
            <a:r>
              <a:rPr kumimoji="1" lang="ja-JP" altLang="en-US" sz="1400" b="1" dirty="0">
                <a:solidFill>
                  <a:schemeClr val="accent6">
                    <a:lumMod val="75000"/>
                  </a:schemeClr>
                </a:solidFill>
                <a:latin typeface="HG丸ｺﾞｼｯｸM-PRO" panose="020F0600000000000000" pitchFamily="50" charset="-128"/>
                <a:ea typeface="HG丸ｺﾞｼｯｸM-PRO" panose="020F0600000000000000" pitchFamily="50" charset="-128"/>
              </a:rPr>
              <a:t>フェデレーション</a:t>
            </a:r>
          </a:p>
          <a:p>
            <a:endParaRPr lang="ja-JP" altLang="en-US" sz="1400" b="1" dirty="0">
              <a:solidFill>
                <a:schemeClr val="accent6">
                  <a:lumMod val="75000"/>
                </a:schemeClr>
              </a:solidFill>
              <a:latin typeface="HG丸ｺﾞｼｯｸM-PRO" panose="020F0600000000000000" pitchFamily="50" charset="-128"/>
              <a:ea typeface="HG丸ｺﾞｼｯｸM-PRO" panose="020F0600000000000000" pitchFamily="50" charset="-128"/>
            </a:endParaRPr>
          </a:p>
          <a:p>
            <a:r>
              <a:rPr lang="ja-JP" altLang="en-US" sz="1200" dirty="0">
                <a:solidFill>
                  <a:schemeClr val="accent6">
                    <a:lumMod val="75000"/>
                  </a:schemeClr>
                </a:solidFill>
                <a:latin typeface="HG丸ｺﾞｼｯｸM-PRO" panose="020F0600000000000000" pitchFamily="50" charset="-128"/>
                <a:ea typeface="HG丸ｺﾞｼｯｸM-PRO" panose="020F0600000000000000" pitchFamily="50" charset="-128"/>
              </a:rPr>
              <a:t>独立設置した</a:t>
            </a:r>
            <a:r>
              <a:rPr lang="en-US" altLang="ja-JP" sz="1200" dirty="0">
                <a:solidFill>
                  <a:schemeClr val="accent6">
                    <a:lumMod val="75000"/>
                  </a:schemeClr>
                </a:solidFill>
                <a:latin typeface="HG丸ｺﾞｼｯｸM-PRO" panose="020F0600000000000000" pitchFamily="50" charset="-128"/>
                <a:ea typeface="HG丸ｺﾞｼｯｸM-PRO" panose="020F0600000000000000" pitchFamily="50" charset="-128"/>
              </a:rPr>
              <a:t>Omnicast</a:t>
            </a:r>
          </a:p>
          <a:p>
            <a:r>
              <a:rPr lang="ja-JP" altLang="en-US" sz="1200" dirty="0">
                <a:solidFill>
                  <a:schemeClr val="accent6">
                    <a:lumMod val="75000"/>
                  </a:schemeClr>
                </a:solidFill>
                <a:latin typeface="HG丸ｺﾞｼｯｸM-PRO" panose="020F0600000000000000" pitchFamily="50" charset="-128"/>
                <a:ea typeface="HG丸ｺﾞｼｯｸM-PRO" panose="020F0600000000000000" pitchFamily="50" charset="-128"/>
              </a:rPr>
              <a:t>を論理統合しシームレスに</a:t>
            </a:r>
          </a:p>
          <a:p>
            <a:r>
              <a:rPr lang="ja-JP" altLang="en-US" sz="1200" dirty="0">
                <a:solidFill>
                  <a:schemeClr val="accent6">
                    <a:lumMod val="75000"/>
                  </a:schemeClr>
                </a:solidFill>
                <a:latin typeface="HG丸ｺﾞｼｯｸM-PRO" panose="020F0600000000000000" pitchFamily="50" charset="-128"/>
                <a:ea typeface="HG丸ｺﾞｼｯｸM-PRO" panose="020F0600000000000000" pitchFamily="50" charset="-128"/>
              </a:rPr>
              <a:t>すべのアクセスを実現</a:t>
            </a:r>
            <a:endParaRPr kumimoji="1" lang="ja-JP" altLang="en-US" sz="1200" dirty="0">
              <a:solidFill>
                <a:schemeClr val="accent6">
                  <a:lumMod val="75000"/>
                </a:schemeClr>
              </a:solidFill>
              <a:latin typeface="HG丸ｺﾞｼｯｸM-PRO" panose="020F0600000000000000" pitchFamily="50" charset="-128"/>
              <a:ea typeface="HG丸ｺﾞｼｯｸM-PRO" panose="020F0600000000000000" pitchFamily="50" charset="-128"/>
            </a:endParaRPr>
          </a:p>
        </p:txBody>
      </p:sp>
      <p:sp>
        <p:nvSpPr>
          <p:cNvPr id="102" name="テキスト ボックス 101"/>
          <p:cNvSpPr txBox="1"/>
          <p:nvPr/>
        </p:nvSpPr>
        <p:spPr>
          <a:xfrm>
            <a:off x="6732240" y="2165090"/>
            <a:ext cx="2028011" cy="1969770"/>
          </a:xfrm>
          <a:prstGeom prst="rect">
            <a:avLst/>
          </a:prstGeom>
          <a:noFill/>
        </p:spPr>
        <p:txBody>
          <a:bodyPr wrap="square" rtlCol="0">
            <a:spAutoFit/>
          </a:bodyPr>
          <a:lstStyle/>
          <a:p>
            <a:r>
              <a:rPr lang="ja-JP" altLang="en-US" sz="1400" b="1" dirty="0">
                <a:solidFill>
                  <a:srgbClr val="002060"/>
                </a:solidFill>
                <a:latin typeface="HG丸ｺﾞｼｯｸM-PRO" panose="020F0600000000000000" pitchFamily="50" charset="-128"/>
                <a:ea typeface="HG丸ｺﾞｼｯｸM-PRO" panose="020F0600000000000000" pitchFamily="50" charset="-128"/>
              </a:rPr>
              <a:t>ビデオ・トリクリング</a:t>
            </a:r>
          </a:p>
          <a:p>
            <a:endParaRPr kumimoji="1" lang="ja-JP" altLang="en-US" sz="1200" b="1" dirty="0">
              <a:solidFill>
                <a:srgbClr val="002060"/>
              </a:solidFill>
              <a:latin typeface="HG丸ｺﾞｼｯｸM-PRO" panose="020F0600000000000000" pitchFamily="50" charset="-128"/>
              <a:ea typeface="HG丸ｺﾞｼｯｸM-PRO" panose="020F0600000000000000" pitchFamily="50" charset="-128"/>
            </a:endParaRPr>
          </a:p>
          <a:p>
            <a:r>
              <a:rPr lang="ja-JP" altLang="en-US" sz="1200" dirty="0">
                <a:solidFill>
                  <a:srgbClr val="002060"/>
                </a:solidFill>
                <a:latin typeface="HG丸ｺﾞｼｯｸM-PRO" panose="020F0600000000000000" pitchFamily="50" charset="-128"/>
                <a:ea typeface="HG丸ｺﾞｼｯｸM-PRO" panose="020F0600000000000000" pitchFamily="50" charset="-128"/>
              </a:rPr>
              <a:t>エッジ録画 </a:t>
            </a:r>
            <a:r>
              <a:rPr lang="en-US" altLang="ja-JP" sz="1200" dirty="0">
                <a:solidFill>
                  <a:srgbClr val="002060"/>
                </a:solidFill>
                <a:latin typeface="HG丸ｺﾞｼｯｸM-PRO" panose="020F0600000000000000" pitchFamily="50" charset="-128"/>
                <a:ea typeface="HG丸ｺﾞｼｯｸM-PRO" panose="020F0600000000000000" pitchFamily="50" charset="-128"/>
              </a:rPr>
              <a:t>&amp; </a:t>
            </a:r>
            <a:r>
              <a:rPr lang="ja-JP" altLang="en-US" sz="1200" dirty="0">
                <a:solidFill>
                  <a:srgbClr val="002060"/>
                </a:solidFill>
                <a:latin typeface="HG丸ｺﾞｼｯｸM-PRO" panose="020F0600000000000000" pitchFamily="50" charset="-128"/>
                <a:ea typeface="HG丸ｺﾞｼｯｸM-PRO" panose="020F0600000000000000" pitchFamily="50" charset="-128"/>
              </a:rPr>
              <a:t>ビデオトリクリング</a:t>
            </a:r>
          </a:p>
          <a:p>
            <a:r>
              <a:rPr kumimoji="1" lang="ja-JP" altLang="en-US" sz="1200" dirty="0">
                <a:solidFill>
                  <a:srgbClr val="002060"/>
                </a:solidFill>
                <a:latin typeface="HG丸ｺﾞｼｯｸM-PRO" panose="020F0600000000000000" pitchFamily="50" charset="-128"/>
                <a:ea typeface="HG丸ｺﾞｼｯｸM-PRO" panose="020F0600000000000000" pitchFamily="50" charset="-128"/>
              </a:rPr>
              <a:t>カメラの自己録画とそれを各種条件でセンターにオンデマンドします。</a:t>
            </a:r>
          </a:p>
          <a:p>
            <a:r>
              <a:rPr lang="ja-JP" altLang="en-US" sz="1200" dirty="0">
                <a:solidFill>
                  <a:srgbClr val="002060"/>
                </a:solidFill>
                <a:latin typeface="HG丸ｺﾞｼｯｸM-PRO" panose="020F0600000000000000" pitchFamily="50" charset="-128"/>
                <a:ea typeface="HG丸ｺﾞｼｯｸM-PRO" panose="020F0600000000000000" pitchFamily="50" charset="-128"/>
              </a:rPr>
              <a:t>信頼性の低い広域ネットワークでも安心して運用いただけます。</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pic>
        <p:nvPicPr>
          <p:cNvPr id="83" name="Picture 6" descr="Picture">
            <a:hlinkClick r:id="rId14"/>
          </p:cNvPr>
          <p:cNvPicPr>
            <a:picLocks noChangeAspect="1" noChangeArrowheads="1"/>
          </p:cNvPicPr>
          <p:nvPr/>
        </p:nvPicPr>
        <p:blipFill>
          <a:blip r:embed="rId15" cstate="print"/>
          <a:srcRect/>
          <a:stretch>
            <a:fillRect/>
          </a:stretch>
        </p:blipFill>
        <p:spPr bwMode="auto">
          <a:xfrm>
            <a:off x="4711191" y="4132927"/>
            <a:ext cx="576725" cy="489315"/>
          </a:xfrm>
          <a:prstGeom prst="rect">
            <a:avLst/>
          </a:prstGeom>
          <a:noFill/>
        </p:spPr>
      </p:pic>
      <p:pic>
        <p:nvPicPr>
          <p:cNvPr id="84" name="Picture 6" descr="Picture">
            <a:hlinkClick r:id="rId14"/>
          </p:cNvPr>
          <p:cNvPicPr>
            <a:picLocks noChangeAspect="1" noChangeArrowheads="1"/>
          </p:cNvPicPr>
          <p:nvPr/>
        </p:nvPicPr>
        <p:blipFill>
          <a:blip r:embed="rId15" cstate="print"/>
          <a:srcRect/>
          <a:stretch>
            <a:fillRect/>
          </a:stretch>
        </p:blipFill>
        <p:spPr bwMode="auto">
          <a:xfrm>
            <a:off x="5965099" y="3171719"/>
            <a:ext cx="576725" cy="489315"/>
          </a:xfrm>
          <a:prstGeom prst="rect">
            <a:avLst/>
          </a:prstGeom>
          <a:noFill/>
        </p:spPr>
      </p:pic>
      <p:pic>
        <p:nvPicPr>
          <p:cNvPr id="85" name="Picture 6" descr="Picture">
            <a:hlinkClick r:id="rId14"/>
          </p:cNvPr>
          <p:cNvPicPr>
            <a:picLocks noChangeAspect="1" noChangeArrowheads="1"/>
          </p:cNvPicPr>
          <p:nvPr/>
        </p:nvPicPr>
        <p:blipFill>
          <a:blip r:embed="rId15" cstate="print"/>
          <a:srcRect/>
          <a:stretch>
            <a:fillRect/>
          </a:stretch>
        </p:blipFill>
        <p:spPr bwMode="auto">
          <a:xfrm>
            <a:off x="5059180" y="2203040"/>
            <a:ext cx="576725" cy="489315"/>
          </a:xfrm>
          <a:prstGeom prst="rect">
            <a:avLst/>
          </a:prstGeom>
          <a:noFill/>
        </p:spPr>
      </p:pic>
      <p:pic>
        <p:nvPicPr>
          <p:cNvPr id="86" name="Picture 6" descr="Picture">
            <a:hlinkClick r:id="rId14"/>
          </p:cNvPr>
          <p:cNvPicPr>
            <a:picLocks noChangeAspect="1" noChangeArrowheads="1"/>
          </p:cNvPicPr>
          <p:nvPr/>
        </p:nvPicPr>
        <p:blipFill>
          <a:blip r:embed="rId15" cstate="print"/>
          <a:srcRect/>
          <a:stretch>
            <a:fillRect/>
          </a:stretch>
        </p:blipFill>
        <p:spPr bwMode="auto">
          <a:xfrm>
            <a:off x="235857" y="4438799"/>
            <a:ext cx="576725" cy="489315"/>
          </a:xfrm>
          <a:prstGeom prst="rect">
            <a:avLst/>
          </a:prstGeom>
          <a:noFill/>
        </p:spPr>
      </p:pic>
      <p:pic>
        <p:nvPicPr>
          <p:cNvPr id="87" name="Picture 6" descr="Picture">
            <a:hlinkClick r:id="rId14"/>
          </p:cNvPr>
          <p:cNvPicPr>
            <a:picLocks noChangeAspect="1" noChangeArrowheads="1"/>
          </p:cNvPicPr>
          <p:nvPr/>
        </p:nvPicPr>
        <p:blipFill>
          <a:blip r:embed="rId15" cstate="print"/>
          <a:srcRect/>
          <a:stretch>
            <a:fillRect/>
          </a:stretch>
        </p:blipFill>
        <p:spPr bwMode="auto">
          <a:xfrm>
            <a:off x="2760572" y="4380844"/>
            <a:ext cx="345783" cy="293375"/>
          </a:xfrm>
          <a:prstGeom prst="rect">
            <a:avLst/>
          </a:prstGeom>
          <a:noFill/>
        </p:spPr>
      </p:pic>
      <p:pic>
        <p:nvPicPr>
          <p:cNvPr id="2" name="図 1"/>
          <p:cNvPicPr>
            <a:picLocks noChangeAspect="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63888" y="602624"/>
            <a:ext cx="888024" cy="606076"/>
          </a:xfrm>
          <a:prstGeom prst="rect">
            <a:avLst/>
          </a:prstGeom>
        </p:spPr>
      </p:pic>
      <p:pic>
        <p:nvPicPr>
          <p:cNvPr id="1026" name="Picture 2" descr="Synergis Enterprise Edition"/>
          <p:cNvPicPr>
            <a:picLocks noChangeAspect="1" noChangeArrowheads="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57672" y="501373"/>
            <a:ext cx="786028" cy="52663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ynergis Enterprise Edition"/>
          <p:cNvPicPr>
            <a:picLocks noChangeAspect="1" noChangeArrowheads="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55505" y="993850"/>
            <a:ext cx="786028" cy="52663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ynergis Enterprise Edition"/>
          <p:cNvPicPr>
            <a:picLocks noChangeAspect="1" noChangeArrowheads="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0686" y="783520"/>
            <a:ext cx="786028" cy="52663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p:cNvCxnSpPr/>
          <p:nvPr/>
        </p:nvCxnSpPr>
        <p:spPr>
          <a:xfrm flipV="1">
            <a:off x="3347864" y="905663"/>
            <a:ext cx="312632" cy="351506"/>
          </a:xfrm>
          <a:prstGeom prst="line">
            <a:avLst/>
          </a:prstGeom>
        </p:spPr>
        <p:style>
          <a:lnRef idx="2">
            <a:schemeClr val="accent5"/>
          </a:lnRef>
          <a:fillRef idx="0">
            <a:schemeClr val="accent5"/>
          </a:fillRef>
          <a:effectRef idx="1">
            <a:schemeClr val="accent5"/>
          </a:effectRef>
          <a:fontRef idx="minor">
            <a:schemeClr val="tx1"/>
          </a:fontRef>
        </p:style>
      </p:cxnSp>
      <p:sp>
        <p:nvSpPr>
          <p:cNvPr id="32" name="スライド番号プレースホルダー 31"/>
          <p:cNvSpPr>
            <a:spLocks noGrp="1"/>
          </p:cNvSpPr>
          <p:nvPr>
            <p:ph type="sldNum" sz="quarter" idx="12"/>
          </p:nvPr>
        </p:nvSpPr>
        <p:spPr/>
        <p:txBody>
          <a:bodyPr/>
          <a:lstStyle/>
          <a:p>
            <a:fld id="{E7F9721E-9075-49C7-B164-96523C2653BD}" type="slidenum">
              <a:rPr kumimoji="1" lang="ja-JP" altLang="en-US" smtClean="0"/>
              <a:t>25</a:t>
            </a:fld>
            <a:endParaRPr kumimoji="1" lang="ja-JP" altLang="en-US"/>
          </a:p>
        </p:txBody>
      </p:sp>
    </p:spTree>
    <p:extLst>
      <p:ext uri="{BB962C8B-B14F-4D97-AF65-F5344CB8AC3E}">
        <p14:creationId xmlns:p14="http://schemas.microsoft.com/office/powerpoint/2010/main" val="989837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00" name="直線コネクタ 4099"/>
          <p:cNvCxnSpPr/>
          <p:nvPr/>
        </p:nvCxnSpPr>
        <p:spPr>
          <a:xfrm flipH="1" flipV="1">
            <a:off x="1455490" y="2571750"/>
            <a:ext cx="307187" cy="860828"/>
          </a:xfrm>
          <a:prstGeom prst="line">
            <a:avLst/>
          </a:prstGeom>
        </p:spPr>
        <p:style>
          <a:lnRef idx="3">
            <a:schemeClr val="accent1"/>
          </a:lnRef>
          <a:fillRef idx="0">
            <a:schemeClr val="accent1"/>
          </a:fillRef>
          <a:effectRef idx="2">
            <a:schemeClr val="accent1"/>
          </a:effectRef>
          <a:fontRef idx="minor">
            <a:schemeClr val="tx1"/>
          </a:fontRef>
        </p:style>
      </p:cxnSp>
      <p:pic>
        <p:nvPicPr>
          <p:cNvPr id="4098" name="Picture 2" descr="http://www.genetec.com/Images/EN/Feature%20Focus/%5bCloud-Camera-Connections%5d-Feature-Focus-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60" y="-170883"/>
            <a:ext cx="4320480" cy="432048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455490" y="1152246"/>
            <a:ext cx="1296144" cy="523220"/>
          </a:xfrm>
          <a:prstGeom prst="rect">
            <a:avLst/>
          </a:prstGeom>
          <a:noFill/>
        </p:spPr>
        <p:txBody>
          <a:bodyPr wrap="square" rtlCol="0">
            <a:spAutoFit/>
          </a:bodyPr>
          <a:lstStyle/>
          <a:p>
            <a:r>
              <a:rPr kumimoji="1" lang="ja-JP" altLang="en-US" sz="1400" b="1" dirty="0">
                <a:solidFill>
                  <a:srgbClr val="00B0F0"/>
                </a:solidFill>
                <a:latin typeface="HG丸ｺﾞｼｯｸM-PRO" panose="020F0600000000000000" pitchFamily="50" charset="-128"/>
                <a:ea typeface="HG丸ｺﾞｼｯｸM-PRO" panose="020F0600000000000000" pitchFamily="50" charset="-128"/>
              </a:rPr>
              <a:t>プライベートクラウド</a:t>
            </a:r>
          </a:p>
        </p:txBody>
      </p:sp>
      <p:pic>
        <p:nvPicPr>
          <p:cNvPr id="7" name="Picture 2" descr="Picture">
            <a:hlinkClick r:id="rId4"/>
          </p:cNvPr>
          <p:cNvPicPr>
            <a:picLocks noChangeAspect="1" noChangeArrowheads="1"/>
          </p:cNvPicPr>
          <p:nvPr/>
        </p:nvPicPr>
        <p:blipFill>
          <a:blip r:embed="rId5" cstate="print"/>
          <a:srcRect/>
          <a:stretch>
            <a:fillRect/>
          </a:stretch>
        </p:blipFill>
        <p:spPr bwMode="auto">
          <a:xfrm>
            <a:off x="2964642" y="1419622"/>
            <a:ext cx="601110" cy="575040"/>
          </a:xfrm>
          <a:prstGeom prst="rect">
            <a:avLst/>
          </a:prstGeom>
          <a:noFill/>
        </p:spPr>
      </p:pic>
      <p:pic>
        <p:nvPicPr>
          <p:cNvPr id="8" name="Picture 2" descr="Picture">
            <a:hlinkClick r:id="rId4"/>
          </p:cNvPr>
          <p:cNvPicPr>
            <a:picLocks noChangeAspect="1" noChangeArrowheads="1"/>
          </p:cNvPicPr>
          <p:nvPr/>
        </p:nvPicPr>
        <p:blipFill>
          <a:blip r:embed="rId5" cstate="print"/>
          <a:srcRect/>
          <a:stretch>
            <a:fillRect/>
          </a:stretch>
        </p:blipFill>
        <p:spPr bwMode="auto">
          <a:xfrm>
            <a:off x="3218922" y="1554651"/>
            <a:ext cx="601110" cy="575040"/>
          </a:xfrm>
          <a:prstGeom prst="rect">
            <a:avLst/>
          </a:prstGeom>
          <a:noFill/>
        </p:spPr>
      </p:pic>
      <p:grpSp>
        <p:nvGrpSpPr>
          <p:cNvPr id="16" name="グループ化 15"/>
          <p:cNvGrpSpPr/>
          <p:nvPr/>
        </p:nvGrpSpPr>
        <p:grpSpPr>
          <a:xfrm>
            <a:off x="3820032" y="3566305"/>
            <a:ext cx="885316" cy="1042020"/>
            <a:chOff x="6819032" y="2980202"/>
            <a:chExt cx="1209352" cy="1584176"/>
          </a:xfrm>
        </p:grpSpPr>
        <p:pic>
          <p:nvPicPr>
            <p:cNvPr id="17"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18"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19"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20"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21"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22"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31" name="図 30"/>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67178" y="3874560"/>
            <a:ext cx="753264" cy="564948"/>
          </a:xfrm>
          <a:prstGeom prst="rect">
            <a:avLst/>
          </a:prstGeom>
        </p:spPr>
      </p:pic>
      <p:grpSp>
        <p:nvGrpSpPr>
          <p:cNvPr id="47" name="グループ化 46"/>
          <p:cNvGrpSpPr/>
          <p:nvPr/>
        </p:nvGrpSpPr>
        <p:grpSpPr>
          <a:xfrm>
            <a:off x="1559518" y="3432578"/>
            <a:ext cx="1136706" cy="1279818"/>
            <a:chOff x="4852866" y="2841266"/>
            <a:chExt cx="1136706" cy="1279818"/>
          </a:xfrm>
        </p:grpSpPr>
        <p:grpSp>
          <p:nvGrpSpPr>
            <p:cNvPr id="48" name="グループ化 47"/>
            <p:cNvGrpSpPr/>
            <p:nvPr/>
          </p:nvGrpSpPr>
          <p:grpSpPr>
            <a:xfrm>
              <a:off x="5048191" y="3079064"/>
              <a:ext cx="885316" cy="1042020"/>
              <a:chOff x="6819032" y="2980202"/>
              <a:chExt cx="1209352" cy="1584176"/>
            </a:xfrm>
          </p:grpSpPr>
          <p:pic>
            <p:nvPicPr>
              <p:cNvPr id="55"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56"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57"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58"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59"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60"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49" name="図 48"/>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52866" y="2841266"/>
              <a:ext cx="390649" cy="482283"/>
            </a:xfrm>
            <a:prstGeom prst="rect">
              <a:avLst/>
            </a:prstGeom>
          </p:spPr>
        </p:pic>
        <p:pic>
          <p:nvPicPr>
            <p:cNvPr id="50" name="図 49"/>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00862" y="3037028"/>
              <a:ext cx="198489" cy="245048"/>
            </a:xfrm>
            <a:prstGeom prst="rect">
              <a:avLst/>
            </a:prstGeom>
          </p:spPr>
        </p:pic>
        <p:pic>
          <p:nvPicPr>
            <p:cNvPr id="51" name="図 50"/>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47155" y="3388835"/>
              <a:ext cx="198489" cy="245048"/>
            </a:xfrm>
            <a:prstGeom prst="rect">
              <a:avLst/>
            </a:prstGeom>
          </p:spPr>
        </p:pic>
        <p:pic>
          <p:nvPicPr>
            <p:cNvPr id="52" name="図 51"/>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91083" y="3720003"/>
              <a:ext cx="198489" cy="245048"/>
            </a:xfrm>
            <a:prstGeom prst="rect">
              <a:avLst/>
            </a:prstGeom>
          </p:spPr>
        </p:pic>
        <p:pic>
          <p:nvPicPr>
            <p:cNvPr id="53" name="図 52"/>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48945" y="3432952"/>
              <a:ext cx="198489" cy="245048"/>
            </a:xfrm>
            <a:prstGeom prst="rect">
              <a:avLst/>
            </a:prstGeom>
          </p:spPr>
        </p:pic>
        <p:pic>
          <p:nvPicPr>
            <p:cNvPr id="54" name="図 53"/>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6781" y="3757310"/>
              <a:ext cx="198489" cy="245048"/>
            </a:xfrm>
            <a:prstGeom prst="rect">
              <a:avLst/>
            </a:prstGeom>
          </p:spPr>
        </p:pic>
      </p:grpSp>
      <p:pic>
        <p:nvPicPr>
          <p:cNvPr id="75" name="図 7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cxnSp>
        <p:nvCxnSpPr>
          <p:cNvPr id="76" name="直線コネクタ 75"/>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77" name="図 7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cxnSp>
        <p:nvCxnSpPr>
          <p:cNvPr id="4102" name="直線コネクタ 4101"/>
          <p:cNvCxnSpPr/>
          <p:nvPr/>
        </p:nvCxnSpPr>
        <p:spPr>
          <a:xfrm flipH="1" flipV="1">
            <a:off x="3519477" y="2212627"/>
            <a:ext cx="46275" cy="1660761"/>
          </a:xfrm>
          <a:prstGeom prst="line">
            <a:avLst/>
          </a:prstGeom>
        </p:spPr>
        <p:style>
          <a:lnRef idx="3">
            <a:schemeClr val="accent6"/>
          </a:lnRef>
          <a:fillRef idx="0">
            <a:schemeClr val="accent6"/>
          </a:fillRef>
          <a:effectRef idx="2">
            <a:schemeClr val="accent6"/>
          </a:effectRef>
          <a:fontRef idx="minor">
            <a:schemeClr val="tx1"/>
          </a:fontRef>
        </p:style>
      </p:cxnSp>
      <p:sp>
        <p:nvSpPr>
          <p:cNvPr id="92" name="テキスト ボックス 91"/>
          <p:cNvSpPr txBox="1"/>
          <p:nvPr/>
        </p:nvSpPr>
        <p:spPr>
          <a:xfrm rot="5179955">
            <a:off x="2967050" y="3062777"/>
            <a:ext cx="1386892" cy="230832"/>
          </a:xfrm>
          <a:prstGeom prst="rect">
            <a:avLst/>
          </a:prstGeom>
          <a:noFill/>
        </p:spPr>
        <p:txBody>
          <a:bodyPr wrap="square" rtlCol="0">
            <a:spAutoFit/>
          </a:bodyPr>
          <a:lstStyle/>
          <a:p>
            <a:r>
              <a:rPr kumimoji="1" lang="ja-JP" altLang="en-US" sz="900" b="1" dirty="0">
                <a:solidFill>
                  <a:schemeClr val="accent6">
                    <a:lumMod val="75000"/>
                  </a:schemeClr>
                </a:solidFill>
                <a:latin typeface="HG丸ｺﾞｼｯｸM-PRO" panose="020F0600000000000000" pitchFamily="50" charset="-128"/>
                <a:ea typeface="HG丸ｺﾞｼｯｸM-PRO" panose="020F0600000000000000" pitchFamily="50" charset="-128"/>
              </a:rPr>
              <a:t>フェデレーション</a:t>
            </a:r>
          </a:p>
        </p:txBody>
      </p:sp>
      <p:sp>
        <p:nvSpPr>
          <p:cNvPr id="96" name="テキスト ボックス 95"/>
          <p:cNvSpPr txBox="1"/>
          <p:nvPr/>
        </p:nvSpPr>
        <p:spPr>
          <a:xfrm rot="4302050">
            <a:off x="1019633" y="2858340"/>
            <a:ext cx="915192" cy="3693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ビデオ・</a:t>
            </a:r>
          </a:p>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トリクリング</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7" name="テキスト ボックス 96"/>
          <p:cNvSpPr txBox="1"/>
          <p:nvPr/>
        </p:nvSpPr>
        <p:spPr>
          <a:xfrm rot="21449496">
            <a:off x="2200536" y="2332282"/>
            <a:ext cx="524695" cy="230832"/>
          </a:xfrm>
          <a:prstGeom prst="rect">
            <a:avLst/>
          </a:prstGeom>
          <a:noFill/>
        </p:spPr>
        <p:txBody>
          <a:bodyPr wrap="square" rtlCol="0">
            <a:spAutoFit/>
          </a:bodyPr>
          <a:lstStyle/>
          <a:p>
            <a:r>
              <a:rPr kumimoji="1" lang="en-US" altLang="ja-JP" sz="900" b="1" dirty="0">
                <a:solidFill>
                  <a:srgbClr val="002060"/>
                </a:solidFill>
                <a:latin typeface="HG丸ｺﾞｼｯｸM-PRO" panose="020F0600000000000000" pitchFamily="50" charset="-128"/>
                <a:ea typeface="HG丸ｺﾞｼｯｸM-PRO" panose="020F0600000000000000" pitchFamily="50" charset="-128"/>
              </a:rPr>
              <a:t>LAN</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8" name="テキスト ボックス 97"/>
          <p:cNvSpPr txBox="1"/>
          <p:nvPr/>
        </p:nvSpPr>
        <p:spPr>
          <a:xfrm>
            <a:off x="1517804" y="1620026"/>
            <a:ext cx="1236479" cy="3693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自営</a:t>
            </a:r>
          </a:p>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データセンター</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0" name="テキスト ボックス 99"/>
          <p:cNvSpPr txBox="1"/>
          <p:nvPr/>
        </p:nvSpPr>
        <p:spPr>
          <a:xfrm>
            <a:off x="2791928" y="186194"/>
            <a:ext cx="6100552" cy="369332"/>
          </a:xfrm>
          <a:prstGeom prst="rect">
            <a:avLst/>
          </a:prstGeom>
          <a:noFill/>
        </p:spPr>
        <p:txBody>
          <a:bodyPr wrap="square" rtlCol="0">
            <a:spAutoFit/>
          </a:bodyPr>
          <a:lstStyle/>
          <a:p>
            <a:r>
              <a:rPr kumimoji="1" lang="ja-JP" altLang="en-US" dirty="0">
                <a:solidFill>
                  <a:srgbClr val="00B0F0"/>
                </a:solidFill>
              </a:rPr>
              <a:t>プライベート・クラウドの可用性・品質・拡張性を担保</a:t>
            </a:r>
          </a:p>
        </p:txBody>
      </p:sp>
      <p:pic>
        <p:nvPicPr>
          <p:cNvPr id="83" name="Picture 6" descr="Picture">
            <a:hlinkClick r:id="rId14"/>
          </p:cNvPr>
          <p:cNvPicPr>
            <a:picLocks noChangeAspect="1" noChangeArrowheads="1"/>
          </p:cNvPicPr>
          <p:nvPr/>
        </p:nvPicPr>
        <p:blipFill>
          <a:blip r:embed="rId15" cstate="print"/>
          <a:srcRect/>
          <a:stretch>
            <a:fillRect/>
          </a:stretch>
        </p:blipFill>
        <p:spPr bwMode="auto">
          <a:xfrm>
            <a:off x="4711191" y="4132927"/>
            <a:ext cx="576725" cy="489315"/>
          </a:xfrm>
          <a:prstGeom prst="rect">
            <a:avLst/>
          </a:prstGeom>
          <a:noFill/>
        </p:spPr>
      </p:pic>
      <p:pic>
        <p:nvPicPr>
          <p:cNvPr id="87" name="Picture 6" descr="Picture">
            <a:hlinkClick r:id="rId14"/>
          </p:cNvPr>
          <p:cNvPicPr>
            <a:picLocks noChangeAspect="1" noChangeArrowheads="1"/>
          </p:cNvPicPr>
          <p:nvPr/>
        </p:nvPicPr>
        <p:blipFill>
          <a:blip r:embed="rId15" cstate="print"/>
          <a:srcRect/>
          <a:stretch>
            <a:fillRect/>
          </a:stretch>
        </p:blipFill>
        <p:spPr bwMode="auto">
          <a:xfrm>
            <a:off x="2760572" y="4380844"/>
            <a:ext cx="345783" cy="293375"/>
          </a:xfrm>
          <a:prstGeom prst="rect">
            <a:avLst/>
          </a:prstGeom>
          <a:noFill/>
        </p:spPr>
      </p:pic>
      <p:pic>
        <p:nvPicPr>
          <p:cNvPr id="2" name="図 1"/>
          <p:cNvPicPr>
            <a:picLocks noChangeAspect="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63888" y="602624"/>
            <a:ext cx="888024" cy="606076"/>
          </a:xfrm>
          <a:prstGeom prst="rect">
            <a:avLst/>
          </a:prstGeom>
        </p:spPr>
      </p:pic>
      <p:pic>
        <p:nvPicPr>
          <p:cNvPr id="1026" name="Picture 2" descr="Synergis Enterprise Edition"/>
          <p:cNvPicPr>
            <a:picLocks noChangeAspect="1" noChangeArrowheads="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57672" y="501373"/>
            <a:ext cx="786028" cy="52663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ynergis Enterprise Edition"/>
          <p:cNvPicPr>
            <a:picLocks noChangeAspect="1" noChangeArrowheads="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55505" y="993850"/>
            <a:ext cx="786028" cy="52663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ynergis Enterprise Edition"/>
          <p:cNvPicPr>
            <a:picLocks noChangeAspect="1" noChangeArrowheads="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0686" y="783520"/>
            <a:ext cx="786028" cy="52663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p:cNvCxnSpPr/>
          <p:nvPr/>
        </p:nvCxnSpPr>
        <p:spPr>
          <a:xfrm flipV="1">
            <a:off x="3347864" y="905663"/>
            <a:ext cx="312632" cy="351506"/>
          </a:xfrm>
          <a:prstGeom prst="line">
            <a:avLst/>
          </a:prstGeom>
        </p:spPr>
        <p:style>
          <a:lnRef idx="2">
            <a:schemeClr val="accent5"/>
          </a:lnRef>
          <a:fillRef idx="0">
            <a:schemeClr val="accent5"/>
          </a:fillRef>
          <a:effectRef idx="1">
            <a:schemeClr val="accent5"/>
          </a:effectRef>
          <a:fontRef idx="minor">
            <a:schemeClr val="tx1"/>
          </a:fontRef>
        </p:style>
      </p:cxnSp>
      <p:pic>
        <p:nvPicPr>
          <p:cNvPr id="94" name="Picture 2" descr="http://www.barco.com/%7E/%7E/media/Images/References/2013/AutoBan/_LOF7210%20jpg.jpg?mh=900&amp;mw=900"/>
          <p:cNvPicPr>
            <a:picLocks noChangeAspect="1" noChangeArrowheads="1"/>
          </p:cNvPicPr>
          <p:nvPr/>
        </p:nvPicPr>
        <p:blipFill>
          <a:blip r:embed="rId1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76" y="555526"/>
            <a:ext cx="1228074" cy="81802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786580" y="1061323"/>
            <a:ext cx="3321924" cy="1815882"/>
          </a:xfrm>
          <a:prstGeom prst="rect">
            <a:avLst/>
          </a:prstGeom>
          <a:noFill/>
        </p:spPr>
        <p:txBody>
          <a:bodyPr wrap="square" rtlCol="0">
            <a:spAutoFit/>
          </a:bodyPr>
          <a:lstStyle/>
          <a:p>
            <a:r>
              <a:rPr kumimoji="1" lang="ja-JP" altLang="en-US" sz="1400" dirty="0"/>
              <a:t>ビル群、テナント、多店舗、分散施設</a:t>
            </a:r>
            <a:r>
              <a:rPr kumimoji="1" lang="en-US" altLang="ja-JP" sz="1400" dirty="0"/>
              <a:t>(</a:t>
            </a:r>
            <a:r>
              <a:rPr kumimoji="1" lang="ja-JP" altLang="en-US" sz="1400" dirty="0"/>
              <a:t>工場、倉庫</a:t>
            </a:r>
            <a:r>
              <a:rPr kumimoji="1" lang="en-US" altLang="ja-JP" sz="1400" dirty="0"/>
              <a:t>)</a:t>
            </a:r>
            <a:r>
              <a:rPr kumimoji="1" lang="ja-JP" altLang="en-US" sz="1400" dirty="0"/>
              <a:t>を所有する企業、組織にとってプライベートクラウドによる物理セキュリティの統合管理の実施によって。</a:t>
            </a:r>
          </a:p>
          <a:p>
            <a:endParaRPr lang="ja-JP" altLang="en-US" sz="1400" dirty="0"/>
          </a:p>
          <a:p>
            <a:pPr marL="342900" indent="-342900">
              <a:buAutoNum type="arabicParenR"/>
            </a:pPr>
            <a:r>
              <a:rPr kumimoji="1" lang="ja-JP" altLang="en-US" sz="1400" dirty="0"/>
              <a:t>運用コストの大幅な圧縮</a:t>
            </a:r>
          </a:p>
          <a:p>
            <a:pPr marL="342900" indent="-342900">
              <a:buAutoNum type="arabicParenR"/>
            </a:pPr>
            <a:r>
              <a:rPr lang="ja-JP" altLang="en-US" sz="1400" dirty="0"/>
              <a:t>セキュリティ品質の向上</a:t>
            </a:r>
          </a:p>
          <a:p>
            <a:pPr marL="342900" indent="-342900">
              <a:buAutoNum type="arabicParenR"/>
            </a:pPr>
            <a:r>
              <a:rPr kumimoji="1" lang="ja-JP" altLang="en-US" sz="1400" dirty="0"/>
              <a:t>生命と財産の保全の確保</a:t>
            </a:r>
          </a:p>
        </p:txBody>
      </p:sp>
      <p:sp>
        <p:nvSpPr>
          <p:cNvPr id="15" name="テキスト ボックス 14"/>
          <p:cNvSpPr txBox="1"/>
          <p:nvPr/>
        </p:nvSpPr>
        <p:spPr>
          <a:xfrm>
            <a:off x="5707669" y="691042"/>
            <a:ext cx="2752763" cy="369332"/>
          </a:xfrm>
          <a:prstGeom prst="rect">
            <a:avLst/>
          </a:prstGeom>
          <a:noFill/>
        </p:spPr>
        <p:txBody>
          <a:bodyPr wrap="square" rtlCol="0">
            <a:spAutoFit/>
          </a:bodyPr>
          <a:lstStyle/>
          <a:p>
            <a:r>
              <a:rPr kumimoji="1" lang="ja-JP" altLang="en-US" dirty="0"/>
              <a:t>グローバルマネージメント</a:t>
            </a:r>
          </a:p>
        </p:txBody>
      </p:sp>
      <p:sp>
        <p:nvSpPr>
          <p:cNvPr id="32" name="テキスト ボックス 31"/>
          <p:cNvSpPr txBox="1"/>
          <p:nvPr/>
        </p:nvSpPr>
        <p:spPr>
          <a:xfrm>
            <a:off x="6012160" y="3075806"/>
            <a:ext cx="2808312" cy="923330"/>
          </a:xfrm>
          <a:prstGeom prst="rect">
            <a:avLst/>
          </a:prstGeom>
          <a:noFill/>
        </p:spPr>
        <p:txBody>
          <a:bodyPr wrap="square" rtlCol="0">
            <a:spAutoFit/>
          </a:bodyPr>
          <a:lstStyle/>
          <a:p>
            <a:r>
              <a:rPr kumimoji="1" lang="ja-JP" altLang="en-US" dirty="0"/>
              <a:t>情報漏洩、食品テロは後戻りできない。</a:t>
            </a:r>
          </a:p>
          <a:p>
            <a:r>
              <a:rPr lang="ja-JP" altLang="en-US" dirty="0"/>
              <a:t>地雷を踏んだらさようなら。</a:t>
            </a:r>
            <a:endParaRPr kumimoji="1" lang="ja-JP" altLang="en-US" dirty="0"/>
          </a:p>
        </p:txBody>
      </p:sp>
      <p:grpSp>
        <p:nvGrpSpPr>
          <p:cNvPr id="99" name="グループ化 98"/>
          <p:cNvGrpSpPr/>
          <p:nvPr/>
        </p:nvGrpSpPr>
        <p:grpSpPr>
          <a:xfrm>
            <a:off x="149807" y="3138665"/>
            <a:ext cx="1136706" cy="1279818"/>
            <a:chOff x="4852866" y="2841266"/>
            <a:chExt cx="1136706" cy="1279818"/>
          </a:xfrm>
        </p:grpSpPr>
        <p:grpSp>
          <p:nvGrpSpPr>
            <p:cNvPr id="103" name="グループ化 102"/>
            <p:cNvGrpSpPr/>
            <p:nvPr/>
          </p:nvGrpSpPr>
          <p:grpSpPr>
            <a:xfrm>
              <a:off x="5048191" y="3079064"/>
              <a:ext cx="885316" cy="1042020"/>
              <a:chOff x="6819032" y="2980202"/>
              <a:chExt cx="1209352" cy="1584176"/>
            </a:xfrm>
          </p:grpSpPr>
          <p:pic>
            <p:nvPicPr>
              <p:cNvPr id="110"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111"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112"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113"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114"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115"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104" name="図 103"/>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52866" y="2841266"/>
              <a:ext cx="390649" cy="482283"/>
            </a:xfrm>
            <a:prstGeom prst="rect">
              <a:avLst/>
            </a:prstGeom>
          </p:spPr>
        </p:pic>
        <p:pic>
          <p:nvPicPr>
            <p:cNvPr id="105" name="図 104"/>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00862" y="3037028"/>
              <a:ext cx="198489" cy="245048"/>
            </a:xfrm>
            <a:prstGeom prst="rect">
              <a:avLst/>
            </a:prstGeom>
          </p:spPr>
        </p:pic>
        <p:pic>
          <p:nvPicPr>
            <p:cNvPr id="106" name="図 105"/>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47155" y="3388835"/>
              <a:ext cx="198489" cy="245048"/>
            </a:xfrm>
            <a:prstGeom prst="rect">
              <a:avLst/>
            </a:prstGeom>
          </p:spPr>
        </p:pic>
        <p:pic>
          <p:nvPicPr>
            <p:cNvPr id="107" name="図 106"/>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91083" y="3720003"/>
              <a:ext cx="198489" cy="245048"/>
            </a:xfrm>
            <a:prstGeom prst="rect">
              <a:avLst/>
            </a:prstGeom>
          </p:spPr>
        </p:pic>
        <p:pic>
          <p:nvPicPr>
            <p:cNvPr id="108" name="図 107"/>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48945" y="3432952"/>
              <a:ext cx="198489" cy="245048"/>
            </a:xfrm>
            <a:prstGeom prst="rect">
              <a:avLst/>
            </a:prstGeom>
          </p:spPr>
        </p:pic>
        <p:pic>
          <p:nvPicPr>
            <p:cNvPr id="109" name="図 108"/>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6781" y="3757310"/>
              <a:ext cx="198489" cy="245048"/>
            </a:xfrm>
            <a:prstGeom prst="rect">
              <a:avLst/>
            </a:prstGeom>
          </p:spPr>
        </p:pic>
      </p:grpSp>
      <p:cxnSp>
        <p:nvCxnSpPr>
          <p:cNvPr id="116" name="直線コネクタ 115"/>
          <p:cNvCxnSpPr>
            <a:stCxn id="104" idx="0"/>
          </p:cNvCxnSpPr>
          <p:nvPr/>
        </p:nvCxnSpPr>
        <p:spPr>
          <a:xfrm flipV="1">
            <a:off x="345132" y="2476559"/>
            <a:ext cx="410890" cy="662106"/>
          </a:xfrm>
          <a:prstGeom prst="line">
            <a:avLst/>
          </a:prstGeom>
        </p:spPr>
        <p:style>
          <a:lnRef idx="3">
            <a:schemeClr val="accent1"/>
          </a:lnRef>
          <a:fillRef idx="0">
            <a:schemeClr val="accent1"/>
          </a:fillRef>
          <a:effectRef idx="2">
            <a:schemeClr val="accent1"/>
          </a:effectRef>
          <a:fontRef idx="minor">
            <a:schemeClr val="tx1"/>
          </a:fontRef>
        </p:style>
      </p:cxnSp>
      <p:sp>
        <p:nvSpPr>
          <p:cNvPr id="117" name="テキスト ボックス 116"/>
          <p:cNvSpPr txBox="1"/>
          <p:nvPr/>
        </p:nvSpPr>
        <p:spPr>
          <a:xfrm rot="18152522">
            <a:off x="245711" y="2670837"/>
            <a:ext cx="915192" cy="3693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ビデオ・</a:t>
            </a:r>
          </a:p>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トリクリング</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pic>
        <p:nvPicPr>
          <p:cNvPr id="118" name="Picture 6" descr="Picture">
            <a:hlinkClick r:id="rId14"/>
          </p:cNvPr>
          <p:cNvPicPr>
            <a:picLocks noChangeAspect="1" noChangeArrowheads="1"/>
          </p:cNvPicPr>
          <p:nvPr/>
        </p:nvPicPr>
        <p:blipFill>
          <a:blip r:embed="rId15" cstate="print"/>
          <a:srcRect/>
          <a:stretch>
            <a:fillRect/>
          </a:stretch>
        </p:blipFill>
        <p:spPr bwMode="auto">
          <a:xfrm>
            <a:off x="235857" y="4438799"/>
            <a:ext cx="576725" cy="489315"/>
          </a:xfrm>
          <a:prstGeom prst="rect">
            <a:avLst/>
          </a:prstGeom>
          <a:noFill/>
        </p:spPr>
      </p:pic>
      <p:sp>
        <p:nvSpPr>
          <p:cNvPr id="33" name="スライド番号プレースホルダー 32"/>
          <p:cNvSpPr>
            <a:spLocks noGrp="1"/>
          </p:cNvSpPr>
          <p:nvPr>
            <p:ph type="sldNum" sz="quarter" idx="12"/>
          </p:nvPr>
        </p:nvSpPr>
        <p:spPr/>
        <p:txBody>
          <a:bodyPr/>
          <a:lstStyle/>
          <a:p>
            <a:fld id="{E7F9721E-9075-49C7-B164-96523C2653BD}" type="slidenum">
              <a:rPr kumimoji="1" lang="ja-JP" altLang="en-US" smtClean="0"/>
              <a:t>26</a:t>
            </a:fld>
            <a:endParaRPr kumimoji="1" lang="ja-JP" altLang="en-US"/>
          </a:p>
        </p:txBody>
      </p:sp>
    </p:spTree>
    <p:extLst>
      <p:ext uri="{BB962C8B-B14F-4D97-AF65-F5344CB8AC3E}">
        <p14:creationId xmlns:p14="http://schemas.microsoft.com/office/powerpoint/2010/main" val="3498090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8" name="テキスト ボックス 7"/>
          <p:cNvSpPr txBox="1"/>
          <p:nvPr/>
        </p:nvSpPr>
        <p:spPr>
          <a:xfrm>
            <a:off x="2791928" y="123478"/>
            <a:ext cx="6100552" cy="369332"/>
          </a:xfrm>
          <a:prstGeom prst="rect">
            <a:avLst/>
          </a:prstGeom>
          <a:noFill/>
        </p:spPr>
        <p:txBody>
          <a:bodyPr wrap="square" rtlCol="0">
            <a:spAutoFit/>
          </a:bodyPr>
          <a:lstStyle/>
          <a:p>
            <a:r>
              <a:rPr lang="en-US" altLang="ja-JP" b="1" i="1" dirty="0">
                <a:solidFill>
                  <a:srgbClr val="00B0F0"/>
                </a:solidFill>
              </a:rPr>
              <a:t>SPI </a:t>
            </a:r>
            <a:r>
              <a:rPr lang="ja-JP" altLang="en-US" b="1" i="1" dirty="0">
                <a:solidFill>
                  <a:srgbClr val="00B0F0"/>
                </a:solidFill>
              </a:rPr>
              <a:t>テレフォニー連携</a:t>
            </a:r>
            <a:endParaRPr kumimoji="1" lang="ja-JP" altLang="en-US" dirty="0">
              <a:solidFill>
                <a:srgbClr val="00B0F0"/>
              </a:solidFill>
            </a:endParaRPr>
          </a:p>
        </p:txBody>
      </p:sp>
      <p:pic>
        <p:nvPicPr>
          <p:cNvPr id="4098" name="Picture 2" descr="http://www.genetec.com/assets/images/EN/Products/ks/sipelia-ks1-ma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4" y="555526"/>
            <a:ext cx="204787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genetec.com/assets/images/EN/Products/ks/sipelia-ks1-work-single-ap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627534"/>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genetec.com/assets/images/EN/Products/ks/sipelia-ks1-respond-to-call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2368" y="6376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genetec.com/assets/images/EN/Products/ks/sipelia-ks1-augment-situational-awarenes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8" y="627534"/>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genetec.com/assets/images/EN/Products/ks/sipelia-ks1-enhance-collaborati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8512" y="6376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www.genetec.com/assets/images/EN/Products/ks/sipelia_ks1_dynamic-graphical-maps.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9242" y="62300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genetec.com/assets/images/EN/Products/ks/sipelia-ks2-emergency-call-managemen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3362" y="1284188"/>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www.genetec.com/assets/images/EN/Products/ks/sipelia-ks2-employee-lost-cards.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07432" y="1284188"/>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www.genetec.com/assets/images/EN/Products/ks/sipelia-ks2-high-security-environments.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3888" y="127958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www.genetec.com/assets/images/EN/Products/thumbs/thm-sipelia-kf-ac-video-lpr-unification.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53362" y="221171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http://www.genetec.com/assets/images/EN/Products/thumbs/thm-sipelia-kf-sip-enabled-architectur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53544" y="213970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http://www.genetec.com/assets/images/EN/Products/thumbs/thm-sipelia-kf-intuitive-conversation-window.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61178" y="217070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http://www.genetec.com/assets/images/EN/Products/thumbs/thm-sipelia-kf-visual-and-audible-call-notification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27984" y="213970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http://www.genetec.com/assets/images/EN/Products/thumbs/thm-sipelia-kf-av-calls-between-operator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69270" y="213970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http://www.genetec.com/assets/images/EN/Products/thumbs/thm-sipelia-kf-call-reporting.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57700" y="213970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http://www.genetec.com/assets/images/EN/Products/thumbs/thm-sipelia-kf-customizable-ring-group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90682" y="2123887"/>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http://www.genetec.com/Images/EN/Logos/Partners/EN_Partner_Stentofon-2.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640" y="2773143"/>
            <a:ext cx="642872" cy="734711"/>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http://www.genetec.com/Images/EN/Logos/Partners/EN_Partner_Commend-2.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9232" y="2809687"/>
            <a:ext cx="588430" cy="672492"/>
          </a:xfrm>
          <a:prstGeom prst="rect">
            <a:avLst/>
          </a:prstGeom>
          <a:noFill/>
          <a:extLst>
            <a:ext uri="{909E8E84-426E-40DD-AFC4-6F175D3DCCD1}">
              <a14:hiddenFill xmlns:a14="http://schemas.microsoft.com/office/drawing/2010/main">
                <a:solidFill>
                  <a:srgbClr val="FFFFFF"/>
                </a:solidFill>
              </a14:hiddenFill>
            </a:ext>
          </a:extLst>
        </p:spPr>
      </p:pic>
      <p:pic>
        <p:nvPicPr>
          <p:cNvPr id="4134" name="Picture 38" descr="http://www.genetec.com/Images/EN/Logos/Partners/EN_Partner_Castel_logo.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00440" y="2801030"/>
            <a:ext cx="851280" cy="669282"/>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線コネクタ 34"/>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36" name="図 3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27</a:t>
            </a:fld>
            <a:endParaRPr kumimoji="1" lang="ja-JP" altLang="en-US"/>
          </a:p>
        </p:txBody>
      </p:sp>
      <p:pic>
        <p:nvPicPr>
          <p:cNvPr id="3" name="図 2"/>
          <p:cNvPicPr>
            <a:picLocks noChangeAspect="1"/>
          </p:cNvPicPr>
          <p:nvPr/>
        </p:nvPicPr>
        <p:blipFill>
          <a:blip r:embed="rId24"/>
          <a:stretch>
            <a:fillRect/>
          </a:stretch>
        </p:blipFill>
        <p:spPr>
          <a:xfrm>
            <a:off x="4767528" y="2951695"/>
            <a:ext cx="2408954" cy="548957"/>
          </a:xfrm>
          <a:prstGeom prst="rect">
            <a:avLst/>
          </a:prstGeom>
        </p:spPr>
      </p:pic>
      <p:pic>
        <p:nvPicPr>
          <p:cNvPr id="4" name="図 3"/>
          <p:cNvPicPr>
            <a:picLocks noChangeAspect="1"/>
          </p:cNvPicPr>
          <p:nvPr/>
        </p:nvPicPr>
        <p:blipFill>
          <a:blip r:embed="rId25"/>
          <a:stretch>
            <a:fillRect/>
          </a:stretch>
        </p:blipFill>
        <p:spPr>
          <a:xfrm>
            <a:off x="2040849" y="2893490"/>
            <a:ext cx="2726679" cy="1746897"/>
          </a:xfrm>
          <a:prstGeom prst="rect">
            <a:avLst/>
          </a:prstGeom>
        </p:spPr>
      </p:pic>
      <p:pic>
        <p:nvPicPr>
          <p:cNvPr id="10244" name="Picture 4" descr="http://www.nyc.co.jp/products/images/ipcamdh20160106.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509646" y="3005777"/>
            <a:ext cx="1172735" cy="14952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P-24N-ST101B(B)"/>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366017" y="1568202"/>
            <a:ext cx="123825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565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ikvision.com/uploadfile/image/product/middle/201404101145265826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907" y="3577873"/>
            <a:ext cx="1694862" cy="12326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p.sony-europe.com/da/4398/0c7526bb91f1aaf414bec48cc92f3be8.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0837" y="2820185"/>
            <a:ext cx="1337027" cy="687669"/>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53806">
            <a:off x="6391261" y="1106482"/>
            <a:ext cx="1597305" cy="1433031"/>
          </a:xfrm>
          <a:prstGeom prst="rect">
            <a:avLst/>
          </a:prstGeom>
        </p:spPr>
      </p:pic>
      <p:sp>
        <p:nvSpPr>
          <p:cNvPr id="6"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8" name="テキスト ボックス 7"/>
          <p:cNvSpPr txBox="1"/>
          <p:nvPr/>
        </p:nvSpPr>
        <p:spPr>
          <a:xfrm>
            <a:off x="2791928" y="123478"/>
            <a:ext cx="6100552" cy="369332"/>
          </a:xfrm>
          <a:prstGeom prst="rect">
            <a:avLst/>
          </a:prstGeom>
          <a:noFill/>
        </p:spPr>
        <p:txBody>
          <a:bodyPr wrap="square" rtlCol="0">
            <a:spAutoFit/>
          </a:bodyPr>
          <a:lstStyle/>
          <a:p>
            <a:r>
              <a:rPr lang="en-US" altLang="ja-JP" b="1" i="1" dirty="0">
                <a:solidFill>
                  <a:srgbClr val="00B0F0"/>
                </a:solidFill>
              </a:rPr>
              <a:t>NVR/DVR/VMS  2way-audio</a:t>
            </a:r>
            <a:r>
              <a:rPr lang="ja-JP" altLang="en-US" b="1" i="1" dirty="0">
                <a:solidFill>
                  <a:srgbClr val="00B0F0"/>
                </a:solidFill>
              </a:rPr>
              <a:t>連携  </a:t>
            </a:r>
            <a:r>
              <a:rPr lang="en-US" altLang="ja-JP" b="1" i="1" dirty="0">
                <a:solidFill>
                  <a:srgbClr val="00B0F0"/>
                </a:solidFill>
              </a:rPr>
              <a:t>intercom (</a:t>
            </a:r>
            <a:r>
              <a:rPr lang="ja-JP" altLang="en-US" b="1" i="1" dirty="0">
                <a:solidFill>
                  <a:srgbClr val="00B0F0"/>
                </a:solidFill>
              </a:rPr>
              <a:t>インターフォン</a:t>
            </a:r>
            <a:r>
              <a:rPr lang="en-US" altLang="ja-JP" b="1" i="1" dirty="0">
                <a:solidFill>
                  <a:srgbClr val="00B0F0"/>
                </a:solidFill>
              </a:rPr>
              <a:t>)</a:t>
            </a:r>
            <a:endParaRPr kumimoji="1" lang="ja-JP" altLang="en-US" dirty="0">
              <a:solidFill>
                <a:srgbClr val="00B0F0"/>
              </a:solidFill>
            </a:endParaRPr>
          </a:p>
        </p:txBody>
      </p:sp>
      <p:pic>
        <p:nvPicPr>
          <p:cNvPr id="4098" name="Picture 2" descr="http://www.genetec.com/assets/images/EN/Products/ks/sipelia-ks1-mai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4" y="555526"/>
            <a:ext cx="2047875" cy="2143125"/>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線コネクタ 34"/>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36" name="図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28</a:t>
            </a:fld>
            <a:endParaRPr kumimoji="1" lang="ja-JP" altLang="en-US"/>
          </a:p>
        </p:txBody>
      </p:sp>
      <p:pic>
        <p:nvPicPr>
          <p:cNvPr id="3" name="図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9752" y="555527"/>
            <a:ext cx="1793992" cy="2013796"/>
          </a:xfrm>
          <a:prstGeom prst="rect">
            <a:avLst/>
          </a:prstGeom>
        </p:spPr>
      </p:pic>
      <p:pic>
        <p:nvPicPr>
          <p:cNvPr id="5" name="図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1960" y="737500"/>
            <a:ext cx="682406" cy="754130"/>
          </a:xfrm>
          <a:prstGeom prst="rect">
            <a:avLst/>
          </a:prstGeom>
        </p:spPr>
      </p:pic>
      <p:pic>
        <p:nvPicPr>
          <p:cNvPr id="9" name="図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1492" y="749176"/>
            <a:ext cx="989277" cy="813249"/>
          </a:xfrm>
          <a:prstGeom prst="rect">
            <a:avLst/>
          </a:prstGeom>
        </p:spPr>
      </p:pic>
      <p:grpSp>
        <p:nvGrpSpPr>
          <p:cNvPr id="10" name="グループ化 9"/>
          <p:cNvGrpSpPr/>
          <p:nvPr/>
        </p:nvGrpSpPr>
        <p:grpSpPr>
          <a:xfrm>
            <a:off x="179512" y="2689563"/>
            <a:ext cx="1944216" cy="2042427"/>
            <a:chOff x="683568" y="1059582"/>
            <a:chExt cx="3315813" cy="3552168"/>
          </a:xfrm>
        </p:grpSpPr>
        <p:pic>
          <p:nvPicPr>
            <p:cNvPr id="33" name="Picture 4" descr="https://www.vikingelectronics.com/viking_admin/pdfimage/ve-5x10-pnl%28400%2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27784" y="1059582"/>
              <a:ext cx="1371597" cy="21602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s://www.vikingelectronics.com/viking_admin/pdfimage/VE-6x7-PNL-SS%28400%29.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576" y="1275606"/>
              <a:ext cx="1708944" cy="155971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ttps://www.vikingelectronics.com/viking_admin/pdfimage/VE-5x5-PNL-SS%28400%29.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3568" y="3075806"/>
              <a:ext cx="1583001" cy="15359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https://www.vikingelectronics.com/viking_admin/pdfimage/ve-3x5%28400%29.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81199" y="3439306"/>
              <a:ext cx="864766" cy="1172444"/>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05143" y="3706883"/>
            <a:ext cx="582681" cy="77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descr="http://www.digitalsecuritymagazine.com/wp-content/uploads/2014/05/Vivotek-MD8531H-2.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93019" y="2820185"/>
            <a:ext cx="756192" cy="7061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53964" y="2613242"/>
            <a:ext cx="1155055" cy="112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descr="http://static.bhphoto.com/images/images345x345/Axis_Communications_0522_004_AXIS_M1034_W_Network_Camera_902054.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28110" y="3659904"/>
            <a:ext cx="864096" cy="86409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6286073" y="3182100"/>
            <a:ext cx="2606407" cy="1200329"/>
          </a:xfrm>
          <a:prstGeom prst="rect">
            <a:avLst/>
          </a:prstGeom>
          <a:noFill/>
        </p:spPr>
        <p:txBody>
          <a:bodyPr wrap="square" rtlCol="0">
            <a:spAutoFit/>
          </a:bodyPr>
          <a:lstStyle/>
          <a:p>
            <a:r>
              <a:rPr kumimoji="1" lang="ja-JP" altLang="en-US" dirty="0"/>
              <a:t>低コストで高品質映像</a:t>
            </a:r>
          </a:p>
          <a:p>
            <a:endParaRPr lang="ja-JP" altLang="en-US" dirty="0"/>
          </a:p>
          <a:p>
            <a:r>
              <a:rPr kumimoji="1" lang="ja-JP" altLang="en-US" dirty="0"/>
              <a:t>アプリケーション側でのカスタマイズが容易。</a:t>
            </a:r>
          </a:p>
        </p:txBody>
      </p:sp>
    </p:spTree>
    <p:extLst>
      <p:ext uri="{BB962C8B-B14F-4D97-AF65-F5344CB8AC3E}">
        <p14:creationId xmlns:p14="http://schemas.microsoft.com/office/powerpoint/2010/main" val="896627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ユーザーバッジを付けること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27" y="714144"/>
            <a:ext cx="204787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791928" y="123478"/>
            <a:ext cx="6100552" cy="369332"/>
          </a:xfrm>
          <a:prstGeom prst="rect">
            <a:avLst/>
          </a:prstGeom>
          <a:noFill/>
        </p:spPr>
        <p:txBody>
          <a:bodyPr wrap="square" rtlCol="0">
            <a:spAutoFit/>
          </a:bodyPr>
          <a:lstStyle/>
          <a:p>
            <a:r>
              <a:rPr lang="ja-JP" altLang="en-US" b="1" i="1" dirty="0">
                <a:solidFill>
                  <a:srgbClr val="00B0F0"/>
                </a:solidFill>
              </a:rPr>
              <a:t>アクセスコントロール連携</a:t>
            </a:r>
            <a:endParaRPr kumimoji="1" lang="ja-JP" altLang="en-US" dirty="0">
              <a:solidFill>
                <a:srgbClr val="00B0F0"/>
              </a:solidFill>
            </a:endParaRPr>
          </a:p>
        </p:txBody>
      </p:sp>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750" y="555526"/>
            <a:ext cx="51752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16" y="3219822"/>
            <a:ext cx="2781300"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2228802" y="1635646"/>
            <a:ext cx="1739948" cy="1615827"/>
          </a:xfrm>
          <a:prstGeom prst="rect">
            <a:avLst/>
          </a:prstGeom>
          <a:noFill/>
        </p:spPr>
        <p:txBody>
          <a:bodyPr wrap="square" rtlCol="0">
            <a:spAutoFit/>
          </a:bodyPr>
          <a:lstStyle/>
          <a:p>
            <a:r>
              <a:rPr kumimoji="1" lang="en-US" altLang="ja-JP" sz="1100" dirty="0"/>
              <a:t>Javatel</a:t>
            </a:r>
            <a:r>
              <a:rPr kumimoji="1" lang="ja-JP" altLang="en-US" sz="1100" dirty="0"/>
              <a:t>が提案するアクセスコントロール最大のアドバンテージ</a:t>
            </a:r>
          </a:p>
          <a:p>
            <a:endParaRPr lang="ja-JP" altLang="en-US" sz="1100" dirty="0"/>
          </a:p>
          <a:p>
            <a:r>
              <a:rPr kumimoji="1" lang="ja-JP" altLang="en-US" sz="1100" dirty="0"/>
              <a:t>既設アクセスコントロールの電気錠、通信インフラを</a:t>
            </a:r>
            <a:r>
              <a:rPr kumimoji="1" lang="en-US" altLang="ja-JP" sz="1100" dirty="0"/>
              <a:t>100%</a:t>
            </a:r>
            <a:r>
              <a:rPr kumimoji="1" lang="ja-JP" altLang="en-US" sz="1100" dirty="0"/>
              <a:t>再利用して、高度で柔軟な</a:t>
            </a:r>
            <a:r>
              <a:rPr kumimoji="1" lang="en-US" altLang="ja-JP" sz="1100" dirty="0"/>
              <a:t>IP</a:t>
            </a:r>
            <a:r>
              <a:rPr kumimoji="1" lang="ja-JP" altLang="en-US" sz="1100" dirty="0"/>
              <a:t>アクセスコントロールを構築します。</a:t>
            </a:r>
          </a:p>
        </p:txBody>
      </p:sp>
      <p:sp>
        <p:nvSpPr>
          <p:cNvPr id="13" name="テキスト ボックス 12"/>
          <p:cNvSpPr txBox="1"/>
          <p:nvPr/>
        </p:nvSpPr>
        <p:spPr>
          <a:xfrm>
            <a:off x="2222748" y="915566"/>
            <a:ext cx="1485156" cy="646331"/>
          </a:xfrm>
          <a:prstGeom prst="rect">
            <a:avLst/>
          </a:prstGeom>
          <a:noFill/>
        </p:spPr>
        <p:txBody>
          <a:bodyPr wrap="square" rtlCol="0">
            <a:spAutoFit/>
          </a:bodyPr>
          <a:lstStyle/>
          <a:p>
            <a:r>
              <a:rPr kumimoji="1" lang="ja-JP" altLang="en-US" dirty="0"/>
              <a:t>入退室管理の再定義</a:t>
            </a:r>
          </a:p>
        </p:txBody>
      </p:sp>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827" y="4562847"/>
            <a:ext cx="1327026" cy="317108"/>
          </a:xfrm>
          <a:prstGeom prst="rect">
            <a:avLst/>
          </a:prstGeom>
        </p:spPr>
      </p:pic>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29</a:t>
            </a:fld>
            <a:endParaRPr kumimoji="1" lang="ja-JP" altLang="en-US"/>
          </a:p>
        </p:txBody>
      </p:sp>
    </p:spTree>
    <p:extLst>
      <p:ext uri="{BB962C8B-B14F-4D97-AF65-F5344CB8AC3E}">
        <p14:creationId xmlns:p14="http://schemas.microsoft.com/office/powerpoint/2010/main" val="2198690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1.prweb.com/prfiles/2014/10/27/12279307/Cornhusker%20Bank_Genetec%20video%20surveillance_monitor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710228"/>
            <a:ext cx="5095285" cy="380573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195486"/>
            <a:ext cx="3240000" cy="1317515"/>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1546872"/>
            <a:ext cx="3240000" cy="1317515"/>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2912187"/>
            <a:ext cx="3240000" cy="1752400"/>
          </a:xfrm>
          <a:prstGeom prst="rect">
            <a:avLst/>
          </a:prstGeom>
        </p:spPr>
      </p:pic>
      <p:cxnSp>
        <p:nvCxnSpPr>
          <p:cNvPr id="6" name="直線コネクタ 5"/>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5" name="テキスト ボックス 4"/>
          <p:cNvSpPr txBox="1"/>
          <p:nvPr/>
        </p:nvSpPr>
        <p:spPr>
          <a:xfrm>
            <a:off x="2627784" y="123478"/>
            <a:ext cx="3240360" cy="400110"/>
          </a:xfrm>
          <a:prstGeom prst="rect">
            <a:avLst/>
          </a:prstGeom>
          <a:noFill/>
        </p:spPr>
        <p:txBody>
          <a:bodyPr wrap="square" rtlCol="0">
            <a:spAutoFit/>
          </a:bodyPr>
          <a:lstStyle/>
          <a:p>
            <a:r>
              <a:rPr kumimoji="1" lang="ja-JP" altLang="en-US" sz="2000" b="1" dirty="0">
                <a:solidFill>
                  <a:srgbClr val="00B0F0"/>
                </a:solidFill>
                <a:latin typeface="HG丸ｺﾞｼｯｸM-PRO" panose="020F0600000000000000" pitchFamily="50" charset="-128"/>
                <a:ea typeface="HG丸ｺﾞｼｯｸM-PRO" panose="020F0600000000000000" pitchFamily="50" charset="-128"/>
              </a:rPr>
              <a:t>クライアントコンソール</a:t>
            </a:r>
          </a:p>
        </p:txBody>
      </p:sp>
      <p:pic>
        <p:nvPicPr>
          <p:cNvPr id="11" name="図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9" name="図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162" y="4568551"/>
            <a:ext cx="1280550" cy="278512"/>
          </a:xfrm>
          <a:prstGeom prst="rect">
            <a:avLst/>
          </a:prstGeom>
        </p:spPr>
      </p:pic>
      <p:sp>
        <p:nvSpPr>
          <p:cNvPr id="10" name="スライド番号プレースホルダー 9"/>
          <p:cNvSpPr>
            <a:spLocks noGrp="1"/>
          </p:cNvSpPr>
          <p:nvPr>
            <p:ph type="sldNum" sz="quarter" idx="12"/>
          </p:nvPr>
        </p:nvSpPr>
        <p:spPr/>
        <p:txBody>
          <a:bodyPr/>
          <a:lstStyle/>
          <a:p>
            <a:fld id="{E7F9721E-9075-49C7-B164-96523C2653BD}" type="slidenum">
              <a:rPr kumimoji="1" lang="ja-JP" altLang="en-US" smtClean="0"/>
              <a:t>3</a:t>
            </a:fld>
            <a:endParaRPr kumimoji="1" lang="ja-JP" altLang="en-US" dirty="0"/>
          </a:p>
        </p:txBody>
      </p:sp>
      <p:sp>
        <p:nvSpPr>
          <p:cNvPr id="8" name="テキスト ボックス 7"/>
          <p:cNvSpPr txBox="1"/>
          <p:nvPr/>
        </p:nvSpPr>
        <p:spPr>
          <a:xfrm>
            <a:off x="107504" y="690250"/>
            <a:ext cx="864096" cy="369332"/>
          </a:xfrm>
          <a:prstGeom prst="rect">
            <a:avLst/>
          </a:prstGeom>
          <a:noFill/>
        </p:spPr>
        <p:txBody>
          <a:bodyPr wrap="square" rtlCol="0">
            <a:spAutoFit/>
          </a:bodyPr>
          <a:lstStyle/>
          <a:p>
            <a:r>
              <a:rPr kumimoji="1" lang="ja-JP" altLang="en-US" dirty="0">
                <a:solidFill>
                  <a:schemeClr val="bg1"/>
                </a:solidFill>
              </a:rPr>
              <a:t>見る</a:t>
            </a:r>
          </a:p>
        </p:txBody>
      </p:sp>
    </p:spTree>
    <p:extLst>
      <p:ext uri="{BB962C8B-B14F-4D97-AF65-F5344CB8AC3E}">
        <p14:creationId xmlns:p14="http://schemas.microsoft.com/office/powerpoint/2010/main" val="3880497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791928" y="123478"/>
            <a:ext cx="6100552" cy="369332"/>
          </a:xfrm>
          <a:prstGeom prst="rect">
            <a:avLst/>
          </a:prstGeom>
          <a:noFill/>
        </p:spPr>
        <p:txBody>
          <a:bodyPr wrap="square" rtlCol="0">
            <a:spAutoFit/>
          </a:bodyPr>
          <a:lstStyle/>
          <a:p>
            <a:r>
              <a:rPr lang="ja-JP" altLang="en-US" b="1" i="1" dirty="0">
                <a:solidFill>
                  <a:srgbClr val="00B0F0"/>
                </a:solidFill>
              </a:rPr>
              <a:t>フェイルオーバー</a:t>
            </a:r>
            <a:endParaRPr kumimoji="1" lang="ja-JP" altLang="en-US" dirty="0">
              <a:solidFill>
                <a:srgbClr val="00B0F0"/>
              </a:solidFill>
            </a:endParaRPr>
          </a:p>
        </p:txBody>
      </p:sp>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626858"/>
            <a:ext cx="2523555" cy="1921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5776" y="684992"/>
            <a:ext cx="2599206" cy="1742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46683" y="1635646"/>
            <a:ext cx="1191041" cy="80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6683" y="768427"/>
            <a:ext cx="1216050" cy="81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7019" y="684992"/>
            <a:ext cx="2599206" cy="1742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2627784" y="2438767"/>
            <a:ext cx="6516216" cy="276999"/>
          </a:xfrm>
          <a:prstGeom prst="rect">
            <a:avLst/>
          </a:prstGeom>
          <a:noFill/>
        </p:spPr>
        <p:txBody>
          <a:bodyPr wrap="square" rtlCol="0">
            <a:spAutoFit/>
          </a:bodyPr>
          <a:lstStyle/>
          <a:p>
            <a:r>
              <a:rPr kumimoji="1" lang="ja-JP" altLang="en-US" sz="1200" b="1" dirty="0"/>
              <a:t>クロスフェイルオーバー</a:t>
            </a:r>
            <a:r>
              <a:rPr kumimoji="1" lang="ja-JP" altLang="en-US" sz="1200" dirty="0"/>
              <a:t>　一つの物理サーバーに複数のアーカイバーロールを</a:t>
            </a:r>
            <a:r>
              <a:rPr lang="ja-JP" altLang="en-US" sz="1200" dirty="0"/>
              <a:t>定義</a:t>
            </a:r>
            <a:r>
              <a:rPr kumimoji="1" lang="ja-JP" altLang="en-US" sz="1200" dirty="0"/>
              <a:t>する。</a:t>
            </a:r>
          </a:p>
        </p:txBody>
      </p:sp>
      <p:grpSp>
        <p:nvGrpSpPr>
          <p:cNvPr id="15" name="グループ化 14"/>
          <p:cNvGrpSpPr/>
          <p:nvPr/>
        </p:nvGrpSpPr>
        <p:grpSpPr>
          <a:xfrm>
            <a:off x="2627784" y="2643758"/>
            <a:ext cx="3096344" cy="1521460"/>
            <a:chOff x="2195736" y="2706474"/>
            <a:chExt cx="3096344" cy="1521460"/>
          </a:xfrm>
        </p:grpSpPr>
        <p:sp>
          <p:nvSpPr>
            <p:cNvPr id="3" name="正方形/長方形 2"/>
            <p:cNvSpPr/>
            <p:nvPr/>
          </p:nvSpPr>
          <p:spPr>
            <a:xfrm>
              <a:off x="2195736" y="3075806"/>
              <a:ext cx="72008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2987824" y="3075806"/>
              <a:ext cx="72008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779912" y="3075806"/>
              <a:ext cx="72008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2228274" y="3147814"/>
              <a:ext cx="615534" cy="2880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メイン</a:t>
              </a:r>
              <a:endParaRPr lang="en-US" altLang="ja-JP" sz="1000" b="1" dirty="0"/>
            </a:p>
            <a:p>
              <a:pPr algn="ctr"/>
              <a:r>
                <a:rPr lang="en-US" altLang="ja-JP" sz="1000" b="1" dirty="0"/>
                <a:t>Arc1</a:t>
              </a:r>
              <a:endParaRPr kumimoji="1" lang="ja-JP" altLang="en-US" sz="1000" b="1" dirty="0"/>
            </a:p>
          </p:txBody>
        </p:sp>
        <p:sp>
          <p:nvSpPr>
            <p:cNvPr id="29" name="正方形/長方形 28"/>
            <p:cNvSpPr/>
            <p:nvPr/>
          </p:nvSpPr>
          <p:spPr>
            <a:xfrm>
              <a:off x="3059832" y="3147814"/>
              <a:ext cx="615534"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ｾｶﾝﾀﾞﾘ</a:t>
              </a:r>
              <a:endParaRPr lang="en-US" altLang="ja-JP" sz="1000" b="1" dirty="0"/>
            </a:p>
            <a:p>
              <a:pPr algn="ctr"/>
              <a:r>
                <a:rPr lang="en-US" altLang="ja-JP" sz="1000" b="1" dirty="0"/>
                <a:t>Arc1</a:t>
              </a:r>
              <a:endParaRPr lang="ja-JP" altLang="en-US" sz="1000" b="1" dirty="0"/>
            </a:p>
          </p:txBody>
        </p:sp>
        <p:sp>
          <p:nvSpPr>
            <p:cNvPr id="34" name="正方形/長方形 33"/>
            <p:cNvSpPr/>
            <p:nvPr/>
          </p:nvSpPr>
          <p:spPr>
            <a:xfrm>
              <a:off x="4572000" y="3075806"/>
              <a:ext cx="72008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248402" y="3888187"/>
              <a:ext cx="615534" cy="288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DIR1</a:t>
              </a:r>
              <a:endParaRPr kumimoji="1" lang="ja-JP" altLang="en-US" sz="1600" dirty="0"/>
            </a:p>
          </p:txBody>
        </p:sp>
        <p:sp>
          <p:nvSpPr>
            <p:cNvPr id="38" name="正方形/長方形 37"/>
            <p:cNvSpPr/>
            <p:nvPr/>
          </p:nvSpPr>
          <p:spPr>
            <a:xfrm>
              <a:off x="4631149" y="3886272"/>
              <a:ext cx="615534" cy="288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DIR2</a:t>
              </a:r>
              <a:endParaRPr kumimoji="1" lang="ja-JP" altLang="en-US" sz="1600" dirty="0"/>
            </a:p>
          </p:txBody>
        </p:sp>
        <p:sp>
          <p:nvSpPr>
            <p:cNvPr id="39" name="正方形/長方形 38"/>
            <p:cNvSpPr/>
            <p:nvPr/>
          </p:nvSpPr>
          <p:spPr>
            <a:xfrm>
              <a:off x="3059832" y="3507854"/>
              <a:ext cx="615534" cy="2880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メイン</a:t>
              </a:r>
              <a:endParaRPr lang="en-US" altLang="ja-JP" sz="1000" b="1" dirty="0"/>
            </a:p>
            <a:p>
              <a:pPr algn="ctr"/>
              <a:r>
                <a:rPr lang="en-US" altLang="ja-JP" sz="1000" b="1" dirty="0"/>
                <a:t>Arc2</a:t>
              </a:r>
              <a:endParaRPr kumimoji="1" lang="ja-JP" altLang="en-US" sz="1000" b="1" dirty="0"/>
            </a:p>
          </p:txBody>
        </p:sp>
        <p:sp>
          <p:nvSpPr>
            <p:cNvPr id="40" name="正方形/長方形 39"/>
            <p:cNvSpPr/>
            <p:nvPr/>
          </p:nvSpPr>
          <p:spPr>
            <a:xfrm>
              <a:off x="3851920" y="3507854"/>
              <a:ext cx="615534"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ｾｶﾝﾀﾞﾘ</a:t>
              </a:r>
              <a:endParaRPr lang="en-US" altLang="ja-JP" sz="1000" b="1" dirty="0"/>
            </a:p>
            <a:p>
              <a:pPr algn="ctr"/>
              <a:r>
                <a:rPr lang="en-US" altLang="ja-JP" sz="1000" b="1" dirty="0"/>
                <a:t>Arc2</a:t>
              </a:r>
              <a:endParaRPr lang="ja-JP" altLang="en-US" sz="1000" b="1" dirty="0"/>
            </a:p>
          </p:txBody>
        </p:sp>
        <p:sp>
          <p:nvSpPr>
            <p:cNvPr id="41" name="正方形/長方形 40"/>
            <p:cNvSpPr/>
            <p:nvPr/>
          </p:nvSpPr>
          <p:spPr>
            <a:xfrm>
              <a:off x="3851920" y="3867894"/>
              <a:ext cx="615534" cy="2880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メイン</a:t>
              </a:r>
              <a:endParaRPr lang="en-US" altLang="ja-JP" sz="1000" b="1" dirty="0"/>
            </a:p>
            <a:p>
              <a:pPr algn="ctr"/>
              <a:r>
                <a:rPr lang="en-US" altLang="ja-JP" sz="1000" b="1" dirty="0"/>
                <a:t>Arc3</a:t>
              </a:r>
              <a:endParaRPr kumimoji="1" lang="ja-JP" altLang="en-US" sz="1000" b="1" dirty="0"/>
            </a:p>
          </p:txBody>
        </p:sp>
        <p:sp>
          <p:nvSpPr>
            <p:cNvPr id="42" name="正方形/長方形 41"/>
            <p:cNvSpPr/>
            <p:nvPr/>
          </p:nvSpPr>
          <p:spPr>
            <a:xfrm>
              <a:off x="3059832" y="3867894"/>
              <a:ext cx="615534"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ｾｶﾝﾀﾞﾘ</a:t>
              </a:r>
              <a:endParaRPr lang="en-US" altLang="ja-JP" sz="1000" b="1" dirty="0"/>
            </a:p>
            <a:p>
              <a:pPr algn="ctr"/>
              <a:r>
                <a:rPr lang="en-US" altLang="ja-JP" sz="1000" b="1" dirty="0"/>
                <a:t>Arc3</a:t>
              </a:r>
              <a:endParaRPr lang="ja-JP" altLang="en-US" sz="1000" b="1" dirty="0"/>
            </a:p>
          </p:txBody>
        </p:sp>
        <p:sp>
          <p:nvSpPr>
            <p:cNvPr id="43" name="正方形/長方形 42"/>
            <p:cNvSpPr/>
            <p:nvPr/>
          </p:nvSpPr>
          <p:spPr>
            <a:xfrm>
              <a:off x="4644008" y="3147814"/>
              <a:ext cx="615534" cy="2880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メイン</a:t>
              </a:r>
              <a:endParaRPr lang="en-US" altLang="ja-JP" sz="1000" b="1" dirty="0"/>
            </a:p>
            <a:p>
              <a:pPr algn="ctr"/>
              <a:r>
                <a:rPr lang="en-US" altLang="ja-JP" sz="1000" b="1" dirty="0"/>
                <a:t>Arc4</a:t>
              </a:r>
              <a:endParaRPr kumimoji="1" lang="ja-JP" altLang="en-US" sz="1000" b="1" dirty="0"/>
            </a:p>
          </p:txBody>
        </p:sp>
        <p:sp>
          <p:nvSpPr>
            <p:cNvPr id="44" name="正方形/長方形 43"/>
            <p:cNvSpPr/>
            <p:nvPr/>
          </p:nvSpPr>
          <p:spPr>
            <a:xfrm>
              <a:off x="3851920" y="3147814"/>
              <a:ext cx="615534"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ｾｶﾝﾀﾞﾘ</a:t>
              </a:r>
              <a:endParaRPr lang="en-US" altLang="ja-JP" sz="1000" b="1" dirty="0"/>
            </a:p>
            <a:p>
              <a:pPr algn="ctr"/>
              <a:r>
                <a:rPr lang="en-US" altLang="ja-JP" sz="1000" b="1" dirty="0"/>
                <a:t>Arc4</a:t>
              </a:r>
              <a:endParaRPr lang="ja-JP" altLang="en-US" sz="1000" b="1" dirty="0"/>
            </a:p>
          </p:txBody>
        </p:sp>
        <p:sp>
          <p:nvSpPr>
            <p:cNvPr id="12" name="テキスト ボックス 11"/>
            <p:cNvSpPr txBox="1"/>
            <p:nvPr/>
          </p:nvSpPr>
          <p:spPr>
            <a:xfrm>
              <a:off x="2238076" y="2706474"/>
              <a:ext cx="576064" cy="369332"/>
            </a:xfrm>
            <a:prstGeom prst="rect">
              <a:avLst/>
            </a:prstGeom>
            <a:noFill/>
          </p:spPr>
          <p:txBody>
            <a:bodyPr wrap="square" rtlCol="0">
              <a:spAutoFit/>
            </a:bodyPr>
            <a:lstStyle/>
            <a:p>
              <a:r>
                <a:rPr kumimoji="1" lang="en-US" altLang="ja-JP" dirty="0"/>
                <a:t>SV1</a:t>
              </a:r>
              <a:endParaRPr kumimoji="1" lang="ja-JP" altLang="en-US" dirty="0"/>
            </a:p>
          </p:txBody>
        </p:sp>
        <p:sp>
          <p:nvSpPr>
            <p:cNvPr id="46" name="テキスト ボックス 45"/>
            <p:cNvSpPr txBox="1"/>
            <p:nvPr/>
          </p:nvSpPr>
          <p:spPr>
            <a:xfrm>
              <a:off x="3059832" y="2715766"/>
              <a:ext cx="576064" cy="369332"/>
            </a:xfrm>
            <a:prstGeom prst="rect">
              <a:avLst/>
            </a:prstGeom>
            <a:noFill/>
          </p:spPr>
          <p:txBody>
            <a:bodyPr wrap="square" rtlCol="0">
              <a:spAutoFit/>
            </a:bodyPr>
            <a:lstStyle/>
            <a:p>
              <a:r>
                <a:rPr kumimoji="1" lang="en-US" altLang="ja-JP" dirty="0"/>
                <a:t>SV2</a:t>
              </a:r>
              <a:endParaRPr kumimoji="1" lang="ja-JP" altLang="en-US" dirty="0"/>
            </a:p>
          </p:txBody>
        </p:sp>
        <p:sp>
          <p:nvSpPr>
            <p:cNvPr id="47" name="テキスト ボックス 46"/>
            <p:cNvSpPr txBox="1"/>
            <p:nvPr/>
          </p:nvSpPr>
          <p:spPr>
            <a:xfrm>
              <a:off x="3851920" y="2715766"/>
              <a:ext cx="576064" cy="369332"/>
            </a:xfrm>
            <a:prstGeom prst="rect">
              <a:avLst/>
            </a:prstGeom>
            <a:noFill/>
          </p:spPr>
          <p:txBody>
            <a:bodyPr wrap="square" rtlCol="0">
              <a:spAutoFit/>
            </a:bodyPr>
            <a:lstStyle/>
            <a:p>
              <a:r>
                <a:rPr kumimoji="1" lang="en-US" altLang="ja-JP" dirty="0"/>
                <a:t>SV3</a:t>
              </a:r>
              <a:endParaRPr kumimoji="1" lang="ja-JP" altLang="en-US" dirty="0"/>
            </a:p>
          </p:txBody>
        </p:sp>
        <p:sp>
          <p:nvSpPr>
            <p:cNvPr id="48" name="テキスト ボックス 47"/>
            <p:cNvSpPr txBox="1"/>
            <p:nvPr/>
          </p:nvSpPr>
          <p:spPr>
            <a:xfrm>
              <a:off x="4644008" y="2715766"/>
              <a:ext cx="576064" cy="369332"/>
            </a:xfrm>
            <a:prstGeom prst="rect">
              <a:avLst/>
            </a:prstGeom>
            <a:noFill/>
          </p:spPr>
          <p:txBody>
            <a:bodyPr wrap="square" rtlCol="0">
              <a:spAutoFit/>
            </a:bodyPr>
            <a:lstStyle/>
            <a:p>
              <a:r>
                <a:rPr kumimoji="1" lang="en-US" altLang="ja-JP" dirty="0"/>
                <a:t>SV4</a:t>
              </a:r>
              <a:endParaRPr kumimoji="1" lang="ja-JP" altLang="en-US" dirty="0"/>
            </a:p>
          </p:txBody>
        </p:sp>
      </p:grpSp>
      <p:sp>
        <p:nvSpPr>
          <p:cNvPr id="16" name="テキスト ボックス 15"/>
          <p:cNvSpPr txBox="1"/>
          <p:nvPr/>
        </p:nvSpPr>
        <p:spPr>
          <a:xfrm>
            <a:off x="5796136" y="3075806"/>
            <a:ext cx="2880320" cy="1200329"/>
          </a:xfrm>
          <a:prstGeom prst="rect">
            <a:avLst/>
          </a:prstGeom>
          <a:noFill/>
        </p:spPr>
        <p:txBody>
          <a:bodyPr wrap="square" rtlCol="0">
            <a:spAutoFit/>
          </a:bodyPr>
          <a:lstStyle/>
          <a:p>
            <a:r>
              <a:rPr kumimoji="1" lang="en-US" altLang="ja-JP" dirty="0">
                <a:solidFill>
                  <a:srgbClr val="FF0000"/>
                </a:solidFill>
              </a:rPr>
              <a:t>SV1 </a:t>
            </a:r>
            <a:r>
              <a:rPr lang="en-US" altLang="ja-JP" dirty="0">
                <a:solidFill>
                  <a:srgbClr val="FF0000"/>
                </a:solidFill>
              </a:rPr>
              <a:t>SV1&amp;SV2 </a:t>
            </a:r>
            <a:r>
              <a:rPr kumimoji="1" lang="en-US" altLang="ja-JP" dirty="0">
                <a:solidFill>
                  <a:srgbClr val="FF0000"/>
                </a:solidFill>
              </a:rPr>
              <a:t>SV1&amp;SV3</a:t>
            </a:r>
          </a:p>
          <a:p>
            <a:r>
              <a:rPr lang="en-US" altLang="ja-JP" dirty="0">
                <a:solidFill>
                  <a:srgbClr val="FF0000"/>
                </a:solidFill>
              </a:rPr>
              <a:t>SV4 SV4&amp;SV2 SV4&amp;SV3</a:t>
            </a:r>
          </a:p>
          <a:p>
            <a:r>
              <a:rPr kumimoji="1" lang="en-US" altLang="ja-JP" dirty="0">
                <a:solidFill>
                  <a:srgbClr val="FF0000"/>
                </a:solidFill>
              </a:rPr>
              <a:t>SV2 SV3 SV4</a:t>
            </a:r>
          </a:p>
          <a:p>
            <a:r>
              <a:rPr lang="en-US" altLang="ja-JP" dirty="0">
                <a:solidFill>
                  <a:srgbClr val="FF0000"/>
                </a:solidFill>
              </a:rPr>
              <a:t>SV1&amp;SV4 </a:t>
            </a:r>
            <a:r>
              <a:rPr lang="ja-JP" altLang="en-US" sz="1200" dirty="0">
                <a:solidFill>
                  <a:srgbClr val="FF0000"/>
                </a:solidFill>
              </a:rPr>
              <a:t>制限付きで録画継続</a:t>
            </a:r>
            <a:endParaRPr kumimoji="1" lang="ja-JP" altLang="en-US" sz="1200" dirty="0">
              <a:solidFill>
                <a:srgbClr val="FF0000"/>
              </a:solidFill>
            </a:endParaRPr>
          </a:p>
        </p:txBody>
      </p:sp>
      <p:sp>
        <p:nvSpPr>
          <p:cNvPr id="52" name="テキスト ボックス 51"/>
          <p:cNvSpPr txBox="1"/>
          <p:nvPr/>
        </p:nvSpPr>
        <p:spPr>
          <a:xfrm>
            <a:off x="5796135" y="2688332"/>
            <a:ext cx="2769223" cy="461665"/>
          </a:xfrm>
          <a:prstGeom prst="rect">
            <a:avLst/>
          </a:prstGeom>
          <a:noFill/>
        </p:spPr>
        <p:txBody>
          <a:bodyPr wrap="square" rtlCol="0">
            <a:spAutoFit/>
          </a:bodyPr>
          <a:lstStyle/>
          <a:p>
            <a:r>
              <a:rPr lang="ja-JP" altLang="en-US" sz="1200" dirty="0">
                <a:solidFill>
                  <a:srgbClr val="FF0000"/>
                </a:solidFill>
              </a:rPr>
              <a:t>単独、組合せにおいてダウンしても処理は継続刺される。</a:t>
            </a:r>
            <a:endParaRPr kumimoji="1" lang="ja-JP" altLang="en-US" sz="1200" dirty="0">
              <a:solidFill>
                <a:srgbClr val="FF0000"/>
              </a:solidFill>
            </a:endParaRPr>
          </a:p>
        </p:txBody>
      </p:sp>
      <p:sp>
        <p:nvSpPr>
          <p:cNvPr id="18" name="スライド番号プレースホルダー 17"/>
          <p:cNvSpPr>
            <a:spLocks noGrp="1"/>
          </p:cNvSpPr>
          <p:nvPr>
            <p:ph type="sldNum" sz="quarter" idx="12"/>
          </p:nvPr>
        </p:nvSpPr>
        <p:spPr/>
        <p:txBody>
          <a:bodyPr/>
          <a:lstStyle/>
          <a:p>
            <a:fld id="{E7F9721E-9075-49C7-B164-96523C2653BD}" type="slidenum">
              <a:rPr kumimoji="1" lang="ja-JP" altLang="en-US" smtClean="0"/>
              <a:t>30</a:t>
            </a:fld>
            <a:endParaRPr kumimoji="1" lang="ja-JP" altLang="en-US"/>
          </a:p>
        </p:txBody>
      </p:sp>
    </p:spTree>
    <p:extLst>
      <p:ext uri="{BB962C8B-B14F-4D97-AF65-F5344CB8AC3E}">
        <p14:creationId xmlns:p14="http://schemas.microsoft.com/office/powerpoint/2010/main" val="4075389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accent3"/>
                </a:solidFill>
              </a:rPr>
              <a:t>機能要求と対応</a:t>
            </a:r>
            <a:endParaRPr kumimoji="1" lang="ja-JP" altLang="en-US" dirty="0">
              <a:solidFill>
                <a:schemeClr val="accent3"/>
              </a:solidFill>
            </a:endParaRPr>
          </a:p>
        </p:txBody>
      </p:sp>
      <p:sp>
        <p:nvSpPr>
          <p:cNvPr id="4" name="スライド番号プレースホルダー 3"/>
          <p:cNvSpPr>
            <a:spLocks noGrp="1"/>
          </p:cNvSpPr>
          <p:nvPr>
            <p:ph type="sldNum" sz="quarter" idx="12"/>
          </p:nvPr>
        </p:nvSpPr>
        <p:spPr/>
        <p:txBody>
          <a:bodyPr/>
          <a:lstStyle/>
          <a:p>
            <a:fld id="{E7F9721E-9075-49C7-B164-96523C2653BD}" type="slidenum">
              <a:rPr kumimoji="1" lang="ja-JP" altLang="en-US" smtClean="0"/>
              <a:t>31</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Tree>
    <p:extLst>
      <p:ext uri="{BB962C8B-B14F-4D97-AF65-F5344CB8AC3E}">
        <p14:creationId xmlns:p14="http://schemas.microsoft.com/office/powerpoint/2010/main" val="767395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791928" y="123478"/>
            <a:ext cx="6100552" cy="646331"/>
          </a:xfrm>
          <a:prstGeom prst="rect">
            <a:avLst/>
          </a:prstGeom>
          <a:noFill/>
        </p:spPr>
        <p:txBody>
          <a:bodyPr wrap="square" rtlCol="0">
            <a:spAutoFit/>
          </a:bodyPr>
          <a:lstStyle/>
          <a:p>
            <a:r>
              <a:rPr lang="ja-JP" altLang="en-US" dirty="0">
                <a:solidFill>
                  <a:schemeClr val="accent3"/>
                </a:solidFill>
              </a:rPr>
              <a:t>①カメラ付きインターホン⇔防災センタークライアント間で、　 　映像／音声の双方向通信</a:t>
            </a:r>
            <a:endParaRPr kumimoji="1" lang="ja-JP" altLang="en-US" dirty="0">
              <a:solidFill>
                <a:schemeClr val="accent3"/>
              </a:solidFill>
            </a:endParaRPr>
          </a:p>
        </p:txBody>
      </p:sp>
      <p:cxnSp>
        <p:nvCxnSpPr>
          <p:cNvPr id="10" name="直線コネクタ 9"/>
          <p:cNvCxnSpPr/>
          <p:nvPr/>
        </p:nvCxnSpPr>
        <p:spPr>
          <a:xfrm>
            <a:off x="2088232" y="4712396"/>
            <a:ext cx="7396696" cy="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51" y="987574"/>
            <a:ext cx="1617985" cy="1584176"/>
          </a:xfrm>
          <a:prstGeom prst="rect">
            <a:avLst/>
          </a:prstGeom>
        </p:spPr>
      </p:pic>
      <p:sp>
        <p:nvSpPr>
          <p:cNvPr id="3" name="テキスト ボックス 2"/>
          <p:cNvSpPr txBox="1"/>
          <p:nvPr/>
        </p:nvSpPr>
        <p:spPr>
          <a:xfrm>
            <a:off x="731606" y="1456496"/>
            <a:ext cx="1348024" cy="646331"/>
          </a:xfrm>
          <a:prstGeom prst="rect">
            <a:avLst/>
          </a:prstGeom>
          <a:noFill/>
        </p:spPr>
        <p:txBody>
          <a:bodyPr wrap="square" rtlCol="0">
            <a:spAutoFit/>
          </a:bodyPr>
          <a:lstStyle/>
          <a:p>
            <a:r>
              <a:rPr lang="en-US" altLang="ja-JP" dirty="0">
                <a:solidFill>
                  <a:schemeClr val="bg1"/>
                </a:solidFill>
              </a:rPr>
              <a:t>In seamless</a:t>
            </a:r>
          </a:p>
          <a:p>
            <a:r>
              <a:rPr lang="en-US" altLang="ja-JP" dirty="0">
                <a:solidFill>
                  <a:schemeClr val="bg1"/>
                </a:solidFill>
              </a:rPr>
              <a:t>Available</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fld id="{E7F9721E-9075-49C7-B164-96523C2653BD}" type="slidenum">
              <a:rPr kumimoji="1" lang="ja-JP" altLang="en-US" smtClean="0"/>
              <a:t>32</a:t>
            </a:fld>
            <a:endParaRPr kumimoji="1" lang="ja-JP" altLang="en-US"/>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1203598"/>
            <a:ext cx="3877072" cy="2423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23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699792" y="123478"/>
            <a:ext cx="6460592" cy="369332"/>
          </a:xfrm>
          <a:prstGeom prst="rect">
            <a:avLst/>
          </a:prstGeom>
          <a:noFill/>
        </p:spPr>
        <p:txBody>
          <a:bodyPr wrap="square" rtlCol="0">
            <a:spAutoFit/>
          </a:bodyPr>
          <a:lstStyle/>
          <a:p>
            <a:r>
              <a:rPr lang="ja-JP" altLang="en-US" dirty="0">
                <a:solidFill>
                  <a:schemeClr val="accent3"/>
                </a:solidFill>
              </a:rPr>
              <a:t>②ディスプレイ</a:t>
            </a:r>
            <a:r>
              <a:rPr lang="en-US" altLang="ja-JP" dirty="0">
                <a:solidFill>
                  <a:schemeClr val="accent3"/>
                </a:solidFill>
              </a:rPr>
              <a:t>( HDMI/DVI/VGA )</a:t>
            </a:r>
            <a:r>
              <a:rPr lang="ja-JP" altLang="en-US" dirty="0">
                <a:solidFill>
                  <a:schemeClr val="accent3"/>
                </a:solidFill>
              </a:rPr>
              <a:t>エンコーダー</a:t>
            </a:r>
            <a:r>
              <a:rPr lang="en-US" altLang="ja-JP" dirty="0">
                <a:solidFill>
                  <a:schemeClr val="accent3"/>
                </a:solidFill>
              </a:rPr>
              <a:t>/</a:t>
            </a:r>
            <a:r>
              <a:rPr lang="ja-JP" altLang="en-US" dirty="0">
                <a:solidFill>
                  <a:srgbClr val="C00000"/>
                </a:solidFill>
              </a:rPr>
              <a:t>デコーダー</a:t>
            </a:r>
            <a:r>
              <a:rPr lang="ja-JP" altLang="en-US" dirty="0">
                <a:solidFill>
                  <a:schemeClr val="accent3"/>
                </a:solidFill>
              </a:rPr>
              <a:t>サポート</a:t>
            </a:r>
            <a:endParaRPr kumimoji="1" lang="ja-JP" altLang="en-US" dirty="0">
              <a:solidFill>
                <a:schemeClr val="accent3"/>
              </a:solidFill>
            </a:endParaRPr>
          </a:p>
        </p:txBody>
      </p:sp>
      <p:cxnSp>
        <p:nvCxnSpPr>
          <p:cNvPr id="10" name="直線コネクタ 9"/>
          <p:cNvCxnSpPr/>
          <p:nvPr/>
        </p:nvCxnSpPr>
        <p:spPr>
          <a:xfrm>
            <a:off x="2088232" y="4712396"/>
            <a:ext cx="7396696" cy="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7170" name="Picture 2" descr="http://u.jimdo.com/www55/o/s58a8c1f1bac47bbb/img/ic2ce64c72908658b/1414885313/std/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986" y="725103"/>
            <a:ext cx="13906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u.jimdo.com/www55/o/s58a8c1f1bac47bbb/img/ie2fd7801738ce53f/1413729189/std/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613" y="2209234"/>
            <a:ext cx="17907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u.jimdo.com/www55/o/s58a8c1f1bac47bbb/img/id4744760db36a51f/1413729223/std/ima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9318" y="1923678"/>
            <a:ext cx="14097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www.watchcam.co.kr/upload/catalogue/666180b2cf6c72847b055ebe0844c30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9318" y="705507"/>
            <a:ext cx="1312674" cy="984506"/>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751" y="987574"/>
            <a:ext cx="1617985" cy="1584176"/>
          </a:xfrm>
          <a:prstGeom prst="rect">
            <a:avLst/>
          </a:prstGeom>
        </p:spPr>
      </p:pic>
      <p:sp>
        <p:nvSpPr>
          <p:cNvPr id="17" name="テキスト ボックス 16"/>
          <p:cNvSpPr txBox="1"/>
          <p:nvPr/>
        </p:nvSpPr>
        <p:spPr>
          <a:xfrm>
            <a:off x="731606" y="1456496"/>
            <a:ext cx="1348024" cy="646331"/>
          </a:xfrm>
          <a:prstGeom prst="rect">
            <a:avLst/>
          </a:prstGeom>
          <a:noFill/>
        </p:spPr>
        <p:txBody>
          <a:bodyPr wrap="square" rtlCol="0">
            <a:spAutoFit/>
          </a:bodyPr>
          <a:lstStyle/>
          <a:p>
            <a:r>
              <a:rPr lang="en-US" altLang="ja-JP" dirty="0">
                <a:solidFill>
                  <a:schemeClr val="bg1"/>
                </a:solidFill>
              </a:rPr>
              <a:t>In seamless</a:t>
            </a:r>
          </a:p>
          <a:p>
            <a:r>
              <a:rPr lang="en-US" altLang="ja-JP" dirty="0">
                <a:solidFill>
                  <a:schemeClr val="bg1"/>
                </a:solidFill>
              </a:rPr>
              <a:t>Available</a:t>
            </a:r>
            <a:endParaRPr kumimoji="1" lang="ja-JP" altLang="en-US" dirty="0">
              <a:solidFill>
                <a:schemeClr val="bg1"/>
              </a:solidFill>
            </a:endParaRPr>
          </a:p>
        </p:txBody>
      </p:sp>
      <p:sp>
        <p:nvSpPr>
          <p:cNvPr id="5" name="テキスト ボックス 4"/>
          <p:cNvSpPr txBox="1"/>
          <p:nvPr/>
        </p:nvSpPr>
        <p:spPr>
          <a:xfrm>
            <a:off x="3995936" y="1286639"/>
            <a:ext cx="1398612" cy="276999"/>
          </a:xfrm>
          <a:prstGeom prst="rect">
            <a:avLst/>
          </a:prstGeom>
          <a:noFill/>
        </p:spPr>
        <p:txBody>
          <a:bodyPr wrap="square" rtlCol="0">
            <a:spAutoFit/>
          </a:bodyPr>
          <a:lstStyle/>
          <a:p>
            <a:r>
              <a:rPr kumimoji="1" lang="en-US" altLang="ja-JP" sz="1200" dirty="0"/>
              <a:t>HDMI / VGA / DVI</a:t>
            </a:r>
            <a:endParaRPr kumimoji="1" lang="ja-JP" altLang="en-US" sz="1200" dirty="0"/>
          </a:p>
        </p:txBody>
      </p:sp>
      <p:sp>
        <p:nvSpPr>
          <p:cNvPr id="20" name="テキスト ボックス 19"/>
          <p:cNvSpPr txBox="1"/>
          <p:nvPr/>
        </p:nvSpPr>
        <p:spPr>
          <a:xfrm>
            <a:off x="3995936" y="2728829"/>
            <a:ext cx="1944216" cy="276999"/>
          </a:xfrm>
          <a:prstGeom prst="rect">
            <a:avLst/>
          </a:prstGeom>
          <a:noFill/>
        </p:spPr>
        <p:txBody>
          <a:bodyPr wrap="square" rtlCol="0">
            <a:spAutoFit/>
          </a:bodyPr>
          <a:lstStyle/>
          <a:p>
            <a:r>
              <a:rPr kumimoji="1" lang="en-US" altLang="ja-JP" sz="1200" dirty="0"/>
              <a:t>HDMI / VGA / DVI / HD-SDI</a:t>
            </a:r>
            <a:endParaRPr kumimoji="1" lang="ja-JP" altLang="en-US" sz="1200" dirty="0"/>
          </a:p>
        </p:txBody>
      </p:sp>
      <p:sp>
        <p:nvSpPr>
          <p:cNvPr id="21" name="テキスト ボックス 20"/>
          <p:cNvSpPr txBox="1"/>
          <p:nvPr/>
        </p:nvSpPr>
        <p:spPr>
          <a:xfrm>
            <a:off x="7119438" y="2571750"/>
            <a:ext cx="1398612" cy="276999"/>
          </a:xfrm>
          <a:prstGeom prst="rect">
            <a:avLst/>
          </a:prstGeom>
          <a:noFill/>
        </p:spPr>
        <p:txBody>
          <a:bodyPr wrap="square" rtlCol="0">
            <a:spAutoFit/>
          </a:bodyPr>
          <a:lstStyle/>
          <a:p>
            <a:r>
              <a:rPr kumimoji="1" lang="en-US" altLang="ja-JP" sz="1200" dirty="0"/>
              <a:t>HDMI / VGA / DVI</a:t>
            </a:r>
            <a:endParaRPr kumimoji="1" lang="ja-JP" altLang="en-US" sz="1200" dirty="0"/>
          </a:p>
        </p:txBody>
      </p:sp>
      <p:sp>
        <p:nvSpPr>
          <p:cNvPr id="22" name="テキスト ボックス 21"/>
          <p:cNvSpPr txBox="1"/>
          <p:nvPr/>
        </p:nvSpPr>
        <p:spPr>
          <a:xfrm>
            <a:off x="7277844" y="1275606"/>
            <a:ext cx="1398612" cy="276999"/>
          </a:xfrm>
          <a:prstGeom prst="rect">
            <a:avLst/>
          </a:prstGeom>
          <a:noFill/>
        </p:spPr>
        <p:txBody>
          <a:bodyPr wrap="square" rtlCol="0">
            <a:spAutoFit/>
          </a:bodyPr>
          <a:lstStyle/>
          <a:p>
            <a:r>
              <a:rPr lang="en-US" altLang="ja-JP" sz="1200" dirty="0"/>
              <a:t>HD-SDI</a:t>
            </a:r>
            <a:endParaRPr kumimoji="1" lang="ja-JP" altLang="en-US" sz="1200" dirty="0"/>
          </a:p>
        </p:txBody>
      </p:sp>
      <p:pic>
        <p:nvPicPr>
          <p:cNvPr id="2050" name="Picture 2" descr="http://u.jimdo.com/www55/o/s58a8c1f1bac47bbb/img/i0cc98e6da85a2cb7/1413686577/std/imag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575" y="2782842"/>
            <a:ext cx="1142765" cy="7346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jimdo.com/www55/o/s58a8c1f1bac47bbb/img/i0a2f6fdc2611c298/1413686221/std/imag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974" y="3253172"/>
            <a:ext cx="863762" cy="8347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u.jimdo.com/www55/o/s58a8c1f1bac47bbb/img/i2d3835d86c16ee63/1413685985/std/imag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073" y="3630951"/>
            <a:ext cx="725355" cy="725355"/>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9034" y="4054301"/>
            <a:ext cx="999083" cy="999083"/>
          </a:xfrm>
          <a:prstGeom prst="rect">
            <a:avLst/>
          </a:prstGeom>
        </p:spPr>
      </p:pic>
      <p:sp>
        <p:nvSpPr>
          <p:cNvPr id="3" name="スライド番号プレースホルダー 2"/>
          <p:cNvSpPr>
            <a:spLocks noGrp="1"/>
          </p:cNvSpPr>
          <p:nvPr>
            <p:ph type="sldNum" sz="quarter" idx="12"/>
          </p:nvPr>
        </p:nvSpPr>
        <p:spPr/>
        <p:txBody>
          <a:bodyPr/>
          <a:lstStyle/>
          <a:p>
            <a:fld id="{E7F9721E-9075-49C7-B164-96523C2653BD}" type="slidenum">
              <a:rPr kumimoji="1" lang="ja-JP" altLang="en-US" smtClean="0"/>
              <a:t>33</a:t>
            </a:fld>
            <a:endParaRPr kumimoji="1" lang="ja-JP" altLang="en-US"/>
          </a:p>
        </p:txBody>
      </p:sp>
      <p:pic>
        <p:nvPicPr>
          <p:cNvPr id="6" name="図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89920" y="3499630"/>
            <a:ext cx="1547082" cy="1192750"/>
          </a:xfrm>
          <a:prstGeom prst="rect">
            <a:avLst/>
          </a:prstGeom>
        </p:spPr>
      </p:pic>
      <p:pic>
        <p:nvPicPr>
          <p:cNvPr id="12" name="図 11"/>
          <p:cNvPicPr>
            <a:picLocks noChangeAspect="1"/>
          </p:cNvPicPr>
          <p:nvPr/>
        </p:nvPicPr>
        <p:blipFill>
          <a:blip r:embed="rId15"/>
          <a:stretch>
            <a:fillRect/>
          </a:stretch>
        </p:blipFill>
        <p:spPr>
          <a:xfrm>
            <a:off x="4824019" y="3515193"/>
            <a:ext cx="2016539" cy="1157170"/>
          </a:xfrm>
          <a:prstGeom prst="rect">
            <a:avLst/>
          </a:prstGeom>
        </p:spPr>
      </p:pic>
      <p:sp>
        <p:nvSpPr>
          <p:cNvPr id="13" name="正方形/長方形 12"/>
          <p:cNvSpPr/>
          <p:nvPr/>
        </p:nvSpPr>
        <p:spPr>
          <a:xfrm>
            <a:off x="3865374" y="3154567"/>
            <a:ext cx="1245854" cy="369332"/>
          </a:xfrm>
          <a:prstGeom prst="rect">
            <a:avLst/>
          </a:prstGeom>
        </p:spPr>
        <p:txBody>
          <a:bodyPr wrap="none">
            <a:spAutoFit/>
          </a:bodyPr>
          <a:lstStyle/>
          <a:p>
            <a:r>
              <a:rPr lang="ja-JP" altLang="en-US" dirty="0">
                <a:solidFill>
                  <a:srgbClr val="C00000"/>
                </a:solidFill>
              </a:rPr>
              <a:t>デコーダー</a:t>
            </a:r>
            <a:endParaRPr lang="ja-JP" altLang="en-US" dirty="0"/>
          </a:p>
        </p:txBody>
      </p:sp>
      <p:sp>
        <p:nvSpPr>
          <p:cNvPr id="28" name="正方形/長方形 27"/>
          <p:cNvSpPr/>
          <p:nvPr/>
        </p:nvSpPr>
        <p:spPr>
          <a:xfrm>
            <a:off x="6198011" y="3158632"/>
            <a:ext cx="1245854" cy="369332"/>
          </a:xfrm>
          <a:prstGeom prst="rect">
            <a:avLst/>
          </a:prstGeom>
        </p:spPr>
        <p:txBody>
          <a:bodyPr wrap="none">
            <a:spAutoFit/>
          </a:bodyPr>
          <a:lstStyle/>
          <a:p>
            <a:r>
              <a:rPr lang="ja-JP" altLang="en-US" dirty="0">
                <a:solidFill>
                  <a:srgbClr val="C00000"/>
                </a:solidFill>
              </a:rPr>
              <a:t>デコーダー</a:t>
            </a:r>
            <a:endParaRPr lang="ja-JP" altLang="en-US" dirty="0"/>
          </a:p>
        </p:txBody>
      </p:sp>
      <p:sp>
        <p:nvSpPr>
          <p:cNvPr id="14" name="テキスト ボックス 13"/>
          <p:cNvSpPr txBox="1"/>
          <p:nvPr/>
        </p:nvSpPr>
        <p:spPr>
          <a:xfrm>
            <a:off x="4025545" y="3883942"/>
            <a:ext cx="925513" cy="461665"/>
          </a:xfrm>
          <a:prstGeom prst="rect">
            <a:avLst/>
          </a:prstGeom>
          <a:noFill/>
        </p:spPr>
        <p:txBody>
          <a:bodyPr wrap="square" rtlCol="0">
            <a:spAutoFit/>
          </a:bodyPr>
          <a:lstStyle/>
          <a:p>
            <a:r>
              <a:rPr kumimoji="1" lang="en-US" altLang="ja-JP" sz="1200" dirty="0"/>
              <a:t>HDMI / NTSC</a:t>
            </a:r>
            <a:endParaRPr kumimoji="1" lang="ja-JP" altLang="en-US" sz="1200" dirty="0"/>
          </a:p>
        </p:txBody>
      </p:sp>
      <p:sp>
        <p:nvSpPr>
          <p:cNvPr id="15" name="正方形/長方形 14"/>
          <p:cNvSpPr/>
          <p:nvPr/>
        </p:nvSpPr>
        <p:spPr>
          <a:xfrm>
            <a:off x="6726138" y="3496821"/>
            <a:ext cx="2502024" cy="1061829"/>
          </a:xfrm>
          <a:prstGeom prst="rect">
            <a:avLst/>
          </a:prstGeom>
        </p:spPr>
        <p:txBody>
          <a:bodyPr wrap="square">
            <a:spAutoFit/>
          </a:bodyPr>
          <a:lstStyle/>
          <a:p>
            <a:r>
              <a:rPr lang="ja-JP" altLang="en-US" sz="900" b="1" dirty="0"/>
              <a:t>デュアルモニターHDビデオデコーダ</a:t>
            </a:r>
          </a:p>
          <a:p>
            <a:endParaRPr lang="ja-JP" altLang="en-US" sz="900" dirty="0"/>
          </a:p>
          <a:p>
            <a:r>
              <a:rPr lang="ja-JP" altLang="en-US" sz="900" dirty="0"/>
              <a:t>超コンパクト設計/ VESAマウント</a:t>
            </a:r>
          </a:p>
          <a:p>
            <a:r>
              <a:rPr lang="ja-JP" altLang="en-US" sz="900" dirty="0"/>
              <a:t>デュアルモニター（HDMI + Mini DisplayPort）</a:t>
            </a:r>
          </a:p>
          <a:p>
            <a:r>
              <a:rPr lang="ja-JP" altLang="en-US" sz="900" dirty="0"/>
              <a:t>ユーザーが設定可能な最大5つのビューをサポート</a:t>
            </a:r>
          </a:p>
          <a:p>
            <a:r>
              <a:rPr lang="ja-JP" altLang="en-US" sz="900" dirty="0"/>
              <a:t>最大32台のIPカメラを表示する</a:t>
            </a:r>
            <a:endParaRPr lang="ja-JP" altLang="en-US" sz="900" dirty="0"/>
          </a:p>
        </p:txBody>
      </p:sp>
    </p:spTree>
    <p:extLst>
      <p:ext uri="{BB962C8B-B14F-4D97-AF65-F5344CB8AC3E}">
        <p14:creationId xmlns:p14="http://schemas.microsoft.com/office/powerpoint/2010/main" val="704231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808312" y="123478"/>
            <a:ext cx="6444208" cy="646331"/>
          </a:xfrm>
          <a:prstGeom prst="rect">
            <a:avLst/>
          </a:prstGeom>
          <a:noFill/>
        </p:spPr>
        <p:txBody>
          <a:bodyPr wrap="square" rtlCol="0">
            <a:spAutoFit/>
          </a:bodyPr>
          <a:lstStyle/>
          <a:p>
            <a:r>
              <a:rPr lang="ja-JP" altLang="ja-JP" dirty="0">
                <a:solidFill>
                  <a:schemeClr val="accent3"/>
                </a:solidFill>
                <a:latin typeface="Arial Unicode MS" pitchFamily="50" charset="-128"/>
                <a:ea typeface="ＭＳ Ｐゴシック" pitchFamily="50" charset="-128"/>
                <a:cs typeface="ＭＳ Ｐゴシック" pitchFamily="50" charset="-128"/>
              </a:rPr>
              <a:t>③エレベーター制御システムのイベント情報とGSC検索の紐付け</a:t>
            </a:r>
            <a:endParaRPr lang="ja-JP" altLang="en-US" dirty="0">
              <a:solidFill>
                <a:schemeClr val="accent3"/>
              </a:solidFill>
              <a:latin typeface="Arial Unicode MS" pitchFamily="50" charset="-128"/>
              <a:ea typeface="ＭＳ Ｐゴシック" pitchFamily="50" charset="-128"/>
              <a:cs typeface="ＭＳ Ｐゴシック" pitchFamily="50" charset="-128"/>
            </a:endParaRPr>
          </a:p>
          <a:p>
            <a:r>
              <a:rPr lang="ja-JP" altLang="en-US" dirty="0">
                <a:solidFill>
                  <a:schemeClr val="accent3"/>
                </a:solidFill>
              </a:rPr>
              <a:t>　　エレベーター停止コントロール</a:t>
            </a:r>
            <a:endParaRPr kumimoji="1" lang="ja-JP" altLang="en-US" dirty="0">
              <a:solidFill>
                <a:schemeClr val="accent3"/>
              </a:solidFill>
              <a:latin typeface="Arial Unicode MS" pitchFamily="50" charset="-128"/>
              <a:ea typeface="ＭＳ Ｐゴシック" pitchFamily="50" charset="-128"/>
            </a:endParaRPr>
          </a:p>
        </p:txBody>
      </p:sp>
      <p:cxnSp>
        <p:nvCxnSpPr>
          <p:cNvPr id="10" name="直線コネクタ 9"/>
          <p:cNvCxnSpPr/>
          <p:nvPr/>
        </p:nvCxnSpPr>
        <p:spPr>
          <a:xfrm>
            <a:off x="2088232" y="4712396"/>
            <a:ext cx="7396696" cy="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51" y="987574"/>
            <a:ext cx="1617985" cy="1584176"/>
          </a:xfrm>
          <a:prstGeom prst="rect">
            <a:avLst/>
          </a:prstGeom>
        </p:spPr>
      </p:pic>
      <p:sp>
        <p:nvSpPr>
          <p:cNvPr id="17" name="テキスト ボックス 16"/>
          <p:cNvSpPr txBox="1"/>
          <p:nvPr/>
        </p:nvSpPr>
        <p:spPr>
          <a:xfrm>
            <a:off x="731606" y="1456496"/>
            <a:ext cx="1348024" cy="738664"/>
          </a:xfrm>
          <a:prstGeom prst="rect">
            <a:avLst/>
          </a:prstGeom>
          <a:noFill/>
        </p:spPr>
        <p:txBody>
          <a:bodyPr wrap="square" rtlCol="0">
            <a:spAutoFit/>
          </a:bodyPr>
          <a:lstStyle/>
          <a:p>
            <a:r>
              <a:rPr lang="en-US" altLang="ja-JP" sz="1400" dirty="0">
                <a:solidFill>
                  <a:schemeClr val="bg1"/>
                </a:solidFill>
              </a:rPr>
              <a:t>In development built</a:t>
            </a:r>
          </a:p>
          <a:p>
            <a:r>
              <a:rPr lang="en-US" altLang="ja-JP" sz="1400" dirty="0">
                <a:solidFill>
                  <a:schemeClr val="bg1"/>
                </a:solidFill>
              </a:rPr>
              <a:t>Available</a:t>
            </a:r>
            <a:endParaRPr kumimoji="1" lang="ja-JP" altLang="en-US" sz="1400" dirty="0">
              <a:solidFill>
                <a:schemeClr val="bg1"/>
              </a:solidFill>
            </a:endParaRPr>
          </a:p>
        </p:txBody>
      </p:sp>
      <p:sp>
        <p:nvSpPr>
          <p:cNvPr id="4" name="テキスト ボックス 3"/>
          <p:cNvSpPr txBox="1"/>
          <p:nvPr/>
        </p:nvSpPr>
        <p:spPr>
          <a:xfrm>
            <a:off x="5786579" y="2678598"/>
            <a:ext cx="3249917" cy="1477328"/>
          </a:xfrm>
          <a:prstGeom prst="rect">
            <a:avLst/>
          </a:prstGeom>
          <a:noFill/>
        </p:spPr>
        <p:txBody>
          <a:bodyPr wrap="square" rtlCol="0">
            <a:spAutoFit/>
          </a:bodyPr>
          <a:lstStyle/>
          <a:p>
            <a:r>
              <a:rPr kumimoji="1" lang="ja-JP" altLang="en-US" dirty="0"/>
              <a:t>イベントメッセージを受信しブックマークインサートまたはアラーム定義で対応</a:t>
            </a:r>
          </a:p>
          <a:p>
            <a:endParaRPr lang="ja-JP" altLang="en-US" dirty="0"/>
          </a:p>
          <a:p>
            <a:r>
              <a:rPr kumimoji="1" lang="ja-JP" altLang="en-US" dirty="0"/>
              <a:t>パッケージ </a:t>
            </a:r>
            <a:r>
              <a:rPr kumimoji="1" lang="en-US" altLang="ja-JP" dirty="0"/>
              <a:t>GSC-IODEP</a:t>
            </a:r>
            <a:endParaRPr kumimoji="1" lang="ja-JP" altLang="en-US" dirty="0"/>
          </a:p>
        </p:txBody>
      </p:sp>
      <p:pic>
        <p:nvPicPr>
          <p:cNvPr id="13" name="Picture 5" descr="http://www.genetec.com/Download/Support/Software/Device/1f60f253-31f8-4417-a068-de5e76e11fbd-102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2192" y="1132459"/>
            <a:ext cx="918238" cy="778667"/>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3190428" y="1347614"/>
            <a:ext cx="2294840" cy="261610"/>
          </a:xfrm>
          <a:prstGeom prst="rect">
            <a:avLst/>
          </a:prstGeom>
          <a:noFill/>
        </p:spPr>
        <p:txBody>
          <a:bodyPr wrap="square" rtlCol="0">
            <a:spAutoFit/>
          </a:bodyPr>
          <a:lstStyle/>
          <a:p>
            <a:r>
              <a:rPr kumimoji="1" lang="en-US" altLang="ja-JP" sz="1100" dirty="0"/>
              <a:t>AXIS P8221 i8/o8</a:t>
            </a:r>
            <a:r>
              <a:rPr kumimoji="1" lang="ja-JP" altLang="en-US" sz="1100" dirty="0"/>
              <a:t>　</a:t>
            </a:r>
            <a:r>
              <a:rPr kumimoji="1" lang="en-US" altLang="ja-JP" sz="1100" dirty="0"/>
              <a:t> </a:t>
            </a:r>
            <a:r>
              <a:rPr kumimoji="1" lang="ja-JP" altLang="en-US" sz="1100" dirty="0"/>
              <a:t>組み合わせ</a:t>
            </a:r>
          </a:p>
        </p:txBody>
      </p:sp>
      <p:pic>
        <p:nvPicPr>
          <p:cNvPr id="15" name="Picture 7" descr="http://www.hw-group.com/products/HWg-Juno/images/IP%20CCTV%20Juno%20101/HWg-Juno_101_6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3768" y="1879476"/>
            <a:ext cx="571500" cy="476250"/>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p:cNvSpPr/>
          <p:nvPr/>
        </p:nvSpPr>
        <p:spPr>
          <a:xfrm>
            <a:off x="3203848" y="1864702"/>
            <a:ext cx="2358136" cy="707886"/>
          </a:xfrm>
          <a:prstGeom prst="rect">
            <a:avLst/>
          </a:prstGeom>
        </p:spPr>
        <p:txBody>
          <a:bodyPr wrap="square">
            <a:spAutoFit/>
          </a:bodyPr>
          <a:lstStyle/>
          <a:p>
            <a:r>
              <a:rPr lang="en-US" altLang="ja-JP" sz="800" b="1" dirty="0" err="1"/>
              <a:t>HWg</a:t>
            </a:r>
            <a:r>
              <a:rPr lang="en-US" altLang="ja-JP" sz="800" b="1" dirty="0"/>
              <a:t>-Juno 101</a:t>
            </a:r>
            <a:endParaRPr lang="ja-JP" altLang="en-US" sz="800" dirty="0"/>
          </a:p>
          <a:p>
            <a:r>
              <a:rPr lang="en-US" altLang="ja-JP" sz="800" dirty="0"/>
              <a:t>1 DI for Dry contact</a:t>
            </a:r>
            <a:r>
              <a:rPr lang="ja-JP" altLang="en-US" sz="800" dirty="0"/>
              <a:t>　</a:t>
            </a:r>
            <a:r>
              <a:rPr lang="en-US" altLang="ja-JP" sz="800" dirty="0"/>
              <a:t>1 DO Relay (50V)</a:t>
            </a:r>
          </a:p>
          <a:p>
            <a:r>
              <a:rPr lang="en-US" altLang="ja-JP" sz="800" dirty="0"/>
              <a:t>WEB server</a:t>
            </a:r>
            <a:r>
              <a:rPr lang="ja-JP" altLang="en-US" sz="800" dirty="0"/>
              <a:t>　</a:t>
            </a:r>
            <a:r>
              <a:rPr lang="en-US" altLang="ja-JP" sz="800" dirty="0"/>
              <a:t>Ethernet 100 Mbit</a:t>
            </a:r>
          </a:p>
          <a:p>
            <a:r>
              <a:rPr lang="en-US" altLang="ja-JP" sz="800" dirty="0"/>
              <a:t>PoE (IEEE 802.3af) or 5V wall plug power adaptor</a:t>
            </a:r>
          </a:p>
          <a:p>
            <a:r>
              <a:rPr lang="en-US" altLang="ja-JP" sz="800" dirty="0"/>
              <a:t>Wall mount</a:t>
            </a:r>
            <a:endParaRPr lang="ja-JP" altLang="en-US" sz="800" dirty="0"/>
          </a:p>
        </p:txBody>
      </p:sp>
      <p:pic>
        <p:nvPicPr>
          <p:cNvPr id="19" name="Picture 9" descr="http://www.hw-group.com/products/HWg-Juno/images/IP%20CCTV%20Juno%201200/HWg_Juno_1200_1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736" y="2666341"/>
            <a:ext cx="952500" cy="438151"/>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3203848" y="2635047"/>
            <a:ext cx="2286000" cy="707886"/>
          </a:xfrm>
          <a:prstGeom prst="rect">
            <a:avLst/>
          </a:prstGeom>
        </p:spPr>
        <p:txBody>
          <a:bodyPr wrap="square">
            <a:spAutoFit/>
          </a:bodyPr>
          <a:lstStyle/>
          <a:p>
            <a:r>
              <a:rPr lang="en-US" altLang="ja-JP" sz="800" b="1" dirty="0" err="1"/>
              <a:t>HWg</a:t>
            </a:r>
            <a:r>
              <a:rPr lang="en-US" altLang="ja-JP" sz="800" b="1" dirty="0"/>
              <a:t>-Juno 1200</a:t>
            </a:r>
            <a:endParaRPr lang="ja-JP" altLang="en-US" sz="800" dirty="0"/>
          </a:p>
          <a:p>
            <a:r>
              <a:rPr lang="en-US" altLang="ja-JP" sz="800" dirty="0"/>
              <a:t>12 DI for Dry contacts</a:t>
            </a:r>
            <a:r>
              <a:rPr lang="ja-JP" altLang="en-US" sz="800" dirty="0"/>
              <a:t>　</a:t>
            </a:r>
            <a:r>
              <a:rPr lang="en-US" altLang="ja-JP" sz="800" dirty="0"/>
              <a:t>None DO</a:t>
            </a:r>
          </a:p>
          <a:p>
            <a:r>
              <a:rPr lang="en-US" altLang="ja-JP" sz="800" dirty="0"/>
              <a:t>WEB server</a:t>
            </a:r>
            <a:r>
              <a:rPr lang="ja-JP" altLang="en-US" sz="800" dirty="0"/>
              <a:t>　</a:t>
            </a:r>
            <a:r>
              <a:rPr lang="en-US" altLang="ja-JP" sz="800" dirty="0"/>
              <a:t>Ethernet 100 Mbit</a:t>
            </a:r>
          </a:p>
          <a:p>
            <a:r>
              <a:rPr lang="en-US" altLang="ja-JP" sz="800" dirty="0"/>
              <a:t>PoE (IEEE 802.3af) or 12V wall plug power adaptor</a:t>
            </a:r>
          </a:p>
          <a:p>
            <a:r>
              <a:rPr lang="en-US" altLang="ja-JP" sz="800" dirty="0"/>
              <a:t>Wall mount or rack mount kit</a:t>
            </a:r>
            <a:endParaRPr lang="ja-JP" altLang="en-US" sz="800" dirty="0"/>
          </a:p>
        </p:txBody>
      </p:sp>
      <p:pic>
        <p:nvPicPr>
          <p:cNvPr id="21" name="Picture 11" descr="http://www.hw-group.com/products/HWg-Juno/images/IP%20CCTV%20Juno%20008/HWg-Juno_008_1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7428" y="3507854"/>
            <a:ext cx="952500" cy="438151"/>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3203848" y="3449243"/>
            <a:ext cx="2534045" cy="707886"/>
          </a:xfrm>
          <a:prstGeom prst="rect">
            <a:avLst/>
          </a:prstGeom>
        </p:spPr>
        <p:txBody>
          <a:bodyPr wrap="square">
            <a:spAutoFit/>
          </a:bodyPr>
          <a:lstStyle/>
          <a:p>
            <a:r>
              <a:rPr lang="en-US" altLang="ja-JP" sz="800" b="1" dirty="0" err="1"/>
              <a:t>HWg</a:t>
            </a:r>
            <a:r>
              <a:rPr lang="en-US" altLang="ja-JP" sz="800" b="1" dirty="0"/>
              <a:t>-Juno 008</a:t>
            </a:r>
            <a:endParaRPr lang="ja-JP" altLang="en-US" sz="800" dirty="0"/>
          </a:p>
          <a:p>
            <a:r>
              <a:rPr lang="en-US" altLang="ja-JP" sz="800" dirty="0"/>
              <a:t>None DI</a:t>
            </a:r>
            <a:r>
              <a:rPr lang="ja-JP" altLang="en-US" sz="800" dirty="0"/>
              <a:t>　</a:t>
            </a:r>
            <a:r>
              <a:rPr lang="en-US" altLang="ja-JP" sz="800" dirty="0"/>
              <a:t>8 DO Relays (50V) (Memory relays)</a:t>
            </a:r>
          </a:p>
          <a:p>
            <a:r>
              <a:rPr lang="en-US" altLang="ja-JP" sz="800" dirty="0"/>
              <a:t>WEB server</a:t>
            </a:r>
            <a:r>
              <a:rPr lang="ja-JP" altLang="en-US" sz="800" dirty="0"/>
              <a:t>　</a:t>
            </a:r>
            <a:r>
              <a:rPr lang="en-US" altLang="ja-JP" sz="800" dirty="0"/>
              <a:t>Ethernet 100 Mbit</a:t>
            </a:r>
          </a:p>
          <a:p>
            <a:r>
              <a:rPr lang="en-US" altLang="ja-JP" sz="800" dirty="0"/>
              <a:t>PoE (IEEE 802.3af) or 12V wall plug power adaptor</a:t>
            </a:r>
          </a:p>
          <a:p>
            <a:r>
              <a:rPr lang="en-US" altLang="ja-JP" sz="800" dirty="0"/>
              <a:t>Wall mount or rack mount kit</a:t>
            </a:r>
            <a:endParaRPr lang="ja-JP" altLang="en-US" sz="800" dirty="0"/>
          </a:p>
        </p:txBody>
      </p:sp>
      <p:sp>
        <p:nvSpPr>
          <p:cNvPr id="3" name="スライド番号プレースホルダー 2"/>
          <p:cNvSpPr>
            <a:spLocks noGrp="1"/>
          </p:cNvSpPr>
          <p:nvPr>
            <p:ph type="sldNum" sz="quarter" idx="12"/>
          </p:nvPr>
        </p:nvSpPr>
        <p:spPr/>
        <p:txBody>
          <a:bodyPr/>
          <a:lstStyle/>
          <a:p>
            <a:fld id="{E7F9721E-9075-49C7-B164-96523C2653BD}" type="slidenum">
              <a:rPr kumimoji="1" lang="ja-JP" altLang="en-US" smtClean="0"/>
              <a:t>34</a:t>
            </a:fld>
            <a:endParaRPr kumimoji="1" lang="ja-JP" altLang="en-US"/>
          </a:p>
        </p:txBody>
      </p:sp>
    </p:spTree>
    <p:extLst>
      <p:ext uri="{BB962C8B-B14F-4D97-AF65-F5344CB8AC3E}">
        <p14:creationId xmlns:p14="http://schemas.microsoft.com/office/powerpoint/2010/main" val="3966316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808312" y="123478"/>
            <a:ext cx="6300192" cy="646331"/>
          </a:xfrm>
          <a:prstGeom prst="rect">
            <a:avLst/>
          </a:prstGeom>
          <a:noFill/>
        </p:spPr>
        <p:txBody>
          <a:bodyPr wrap="square" rtlCol="0">
            <a:spAutoFit/>
          </a:bodyPr>
          <a:lstStyle/>
          <a:p>
            <a:r>
              <a:rPr lang="ja-JP" altLang="en-US" dirty="0">
                <a:solidFill>
                  <a:schemeClr val="accent3"/>
                </a:solidFill>
              </a:rPr>
              <a:t>④入退室管理システム、センサシステムからの発報をイベントとして、 　プリ</a:t>
            </a:r>
            <a:r>
              <a:rPr lang="en-US" altLang="ja-JP" dirty="0">
                <a:solidFill>
                  <a:schemeClr val="accent3"/>
                </a:solidFill>
              </a:rPr>
              <a:t>/</a:t>
            </a:r>
            <a:r>
              <a:rPr lang="ja-JP" altLang="en-US" dirty="0">
                <a:solidFill>
                  <a:schemeClr val="accent3"/>
                </a:solidFill>
              </a:rPr>
              <a:t>ポストアラーム表示、</a:t>
            </a:r>
            <a:r>
              <a:rPr lang="en-US" altLang="ja-JP" dirty="0">
                <a:solidFill>
                  <a:schemeClr val="accent3"/>
                </a:solidFill>
              </a:rPr>
              <a:t>PTZ</a:t>
            </a:r>
            <a:r>
              <a:rPr lang="ja-JP" altLang="en-US" dirty="0">
                <a:solidFill>
                  <a:schemeClr val="accent3"/>
                </a:solidFill>
              </a:rPr>
              <a:t>カメラのプリセット制御</a:t>
            </a:r>
            <a:endParaRPr kumimoji="1" lang="ja-JP" altLang="en-US" dirty="0">
              <a:solidFill>
                <a:schemeClr val="accent3"/>
              </a:solidFill>
            </a:endParaRPr>
          </a:p>
        </p:txBody>
      </p:sp>
      <p:cxnSp>
        <p:nvCxnSpPr>
          <p:cNvPr id="10" name="直線コネクタ 9"/>
          <p:cNvCxnSpPr/>
          <p:nvPr/>
        </p:nvCxnSpPr>
        <p:spPr>
          <a:xfrm>
            <a:off x="2088232" y="4712396"/>
            <a:ext cx="7396696" cy="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5268" y="1372716"/>
            <a:ext cx="3646646" cy="227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51" y="987574"/>
            <a:ext cx="1617985" cy="1584176"/>
          </a:xfrm>
          <a:prstGeom prst="rect">
            <a:avLst/>
          </a:prstGeom>
        </p:spPr>
      </p:pic>
      <p:sp>
        <p:nvSpPr>
          <p:cNvPr id="14" name="テキスト ボックス 13"/>
          <p:cNvSpPr txBox="1"/>
          <p:nvPr/>
        </p:nvSpPr>
        <p:spPr>
          <a:xfrm>
            <a:off x="731606" y="1456496"/>
            <a:ext cx="1348024" cy="646331"/>
          </a:xfrm>
          <a:prstGeom prst="rect">
            <a:avLst/>
          </a:prstGeom>
          <a:noFill/>
        </p:spPr>
        <p:txBody>
          <a:bodyPr wrap="square" rtlCol="0">
            <a:spAutoFit/>
          </a:bodyPr>
          <a:lstStyle/>
          <a:p>
            <a:r>
              <a:rPr lang="en-US" altLang="ja-JP" dirty="0">
                <a:solidFill>
                  <a:schemeClr val="bg1"/>
                </a:solidFill>
              </a:rPr>
              <a:t>In seamless</a:t>
            </a:r>
          </a:p>
          <a:p>
            <a:r>
              <a:rPr lang="en-US" altLang="ja-JP" dirty="0">
                <a:solidFill>
                  <a:schemeClr val="bg1"/>
                </a:solidFill>
              </a:rPr>
              <a:t>Available</a:t>
            </a:r>
            <a:endParaRPr kumimoji="1" lang="ja-JP" altLang="en-US" dirty="0">
              <a:solidFill>
                <a:schemeClr val="bg1"/>
              </a:solidFill>
            </a:endParaRPr>
          </a:p>
        </p:txBody>
      </p:sp>
      <p:pic>
        <p:nvPicPr>
          <p:cNvPr id="9221" name="Picture 5" descr="http://www.genetec.com/Download/Support/Software/Device/1f60f253-31f8-4417-a068-de5e76e11fbd-102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2192" y="1132459"/>
            <a:ext cx="918238" cy="77866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190428" y="1347614"/>
            <a:ext cx="2294840" cy="261610"/>
          </a:xfrm>
          <a:prstGeom prst="rect">
            <a:avLst/>
          </a:prstGeom>
          <a:noFill/>
        </p:spPr>
        <p:txBody>
          <a:bodyPr wrap="square" rtlCol="0">
            <a:spAutoFit/>
          </a:bodyPr>
          <a:lstStyle/>
          <a:p>
            <a:r>
              <a:rPr kumimoji="1" lang="en-US" altLang="ja-JP" sz="1100" dirty="0"/>
              <a:t>AXIS P8221 i8/o8</a:t>
            </a:r>
            <a:r>
              <a:rPr kumimoji="1" lang="ja-JP" altLang="en-US" sz="1100" dirty="0"/>
              <a:t>　</a:t>
            </a:r>
            <a:r>
              <a:rPr kumimoji="1" lang="en-US" altLang="ja-JP" sz="1100" dirty="0"/>
              <a:t> </a:t>
            </a:r>
            <a:r>
              <a:rPr kumimoji="1" lang="ja-JP" altLang="en-US" sz="1100" dirty="0"/>
              <a:t>組み合わせ</a:t>
            </a:r>
          </a:p>
        </p:txBody>
      </p:sp>
      <p:pic>
        <p:nvPicPr>
          <p:cNvPr id="9223" name="Picture 7" descr="http://www.hw-group.com/products/HWg-Juno/images/IP%20CCTV%20Juno%20101/HWg-Juno_101_6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3768" y="1879476"/>
            <a:ext cx="571500" cy="47625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3203848" y="1864702"/>
            <a:ext cx="2358136" cy="707886"/>
          </a:xfrm>
          <a:prstGeom prst="rect">
            <a:avLst/>
          </a:prstGeom>
        </p:spPr>
        <p:txBody>
          <a:bodyPr wrap="square">
            <a:spAutoFit/>
          </a:bodyPr>
          <a:lstStyle/>
          <a:p>
            <a:r>
              <a:rPr lang="en-US" altLang="ja-JP" sz="800" b="1" dirty="0" err="1"/>
              <a:t>HWg</a:t>
            </a:r>
            <a:r>
              <a:rPr lang="en-US" altLang="ja-JP" sz="800" b="1" dirty="0"/>
              <a:t>-Juno 101</a:t>
            </a:r>
            <a:endParaRPr lang="ja-JP" altLang="en-US" sz="800" dirty="0"/>
          </a:p>
          <a:p>
            <a:r>
              <a:rPr lang="en-US" altLang="ja-JP" sz="800" dirty="0"/>
              <a:t>1 DI for Dry contact</a:t>
            </a:r>
            <a:r>
              <a:rPr lang="ja-JP" altLang="en-US" sz="800" dirty="0"/>
              <a:t>　</a:t>
            </a:r>
            <a:r>
              <a:rPr lang="en-US" altLang="ja-JP" sz="800" dirty="0"/>
              <a:t>1 DO Relay (50V)</a:t>
            </a:r>
          </a:p>
          <a:p>
            <a:r>
              <a:rPr lang="en-US" altLang="ja-JP" sz="800" dirty="0"/>
              <a:t>WEB server</a:t>
            </a:r>
            <a:r>
              <a:rPr lang="ja-JP" altLang="en-US" sz="800" dirty="0"/>
              <a:t>　</a:t>
            </a:r>
            <a:r>
              <a:rPr lang="en-US" altLang="ja-JP" sz="800" dirty="0"/>
              <a:t>Ethernet 100 Mbit</a:t>
            </a:r>
          </a:p>
          <a:p>
            <a:r>
              <a:rPr lang="en-US" altLang="ja-JP" sz="800" dirty="0"/>
              <a:t>PoE (IEEE 802.3af) or 5V wall plug power adaptor</a:t>
            </a:r>
          </a:p>
          <a:p>
            <a:r>
              <a:rPr lang="en-US" altLang="ja-JP" sz="800" dirty="0"/>
              <a:t>Wall mount</a:t>
            </a:r>
            <a:endParaRPr lang="ja-JP" altLang="en-US" sz="800" dirty="0"/>
          </a:p>
        </p:txBody>
      </p:sp>
      <p:pic>
        <p:nvPicPr>
          <p:cNvPr id="9225" name="Picture 9" descr="http://www.hw-group.com/products/HWg-Juno/images/IP%20CCTV%20Juno%201200/HWg_Juno_1200_1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736" y="2666341"/>
            <a:ext cx="952500" cy="43815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3203848" y="2635047"/>
            <a:ext cx="2286000" cy="707886"/>
          </a:xfrm>
          <a:prstGeom prst="rect">
            <a:avLst/>
          </a:prstGeom>
        </p:spPr>
        <p:txBody>
          <a:bodyPr wrap="square">
            <a:spAutoFit/>
          </a:bodyPr>
          <a:lstStyle/>
          <a:p>
            <a:r>
              <a:rPr lang="en-US" altLang="ja-JP" sz="800" b="1" dirty="0" err="1"/>
              <a:t>HWg</a:t>
            </a:r>
            <a:r>
              <a:rPr lang="en-US" altLang="ja-JP" sz="800" b="1" dirty="0"/>
              <a:t>-Juno 1200</a:t>
            </a:r>
            <a:endParaRPr lang="ja-JP" altLang="en-US" sz="800" dirty="0"/>
          </a:p>
          <a:p>
            <a:r>
              <a:rPr lang="en-US" altLang="ja-JP" sz="800" dirty="0"/>
              <a:t>12 DI for Dry contacts</a:t>
            </a:r>
            <a:r>
              <a:rPr lang="ja-JP" altLang="en-US" sz="800" dirty="0"/>
              <a:t>　</a:t>
            </a:r>
            <a:r>
              <a:rPr lang="en-US" altLang="ja-JP" sz="800" dirty="0"/>
              <a:t>None DO</a:t>
            </a:r>
          </a:p>
          <a:p>
            <a:r>
              <a:rPr lang="en-US" altLang="ja-JP" sz="800" dirty="0"/>
              <a:t>WEB server</a:t>
            </a:r>
            <a:r>
              <a:rPr lang="ja-JP" altLang="en-US" sz="800" dirty="0"/>
              <a:t>　</a:t>
            </a:r>
            <a:r>
              <a:rPr lang="en-US" altLang="ja-JP" sz="800" dirty="0"/>
              <a:t>Ethernet 100 Mbit</a:t>
            </a:r>
          </a:p>
          <a:p>
            <a:r>
              <a:rPr lang="en-US" altLang="ja-JP" sz="800" dirty="0"/>
              <a:t>PoE (IEEE 802.3af) or 12V wall plug power adaptor</a:t>
            </a:r>
          </a:p>
          <a:p>
            <a:r>
              <a:rPr lang="en-US" altLang="ja-JP" sz="800" dirty="0"/>
              <a:t>Wall mount or rack mount kit</a:t>
            </a:r>
            <a:endParaRPr lang="ja-JP" altLang="en-US" sz="800" dirty="0"/>
          </a:p>
        </p:txBody>
      </p:sp>
      <p:pic>
        <p:nvPicPr>
          <p:cNvPr id="9227" name="Picture 11" descr="http://www.hw-group.com/products/HWg-Juno/images/IP%20CCTV%20Juno%20008/HWg-Juno_008_1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7428" y="3507854"/>
            <a:ext cx="952500" cy="438151"/>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3203848" y="3449243"/>
            <a:ext cx="2534045" cy="707886"/>
          </a:xfrm>
          <a:prstGeom prst="rect">
            <a:avLst/>
          </a:prstGeom>
        </p:spPr>
        <p:txBody>
          <a:bodyPr wrap="square">
            <a:spAutoFit/>
          </a:bodyPr>
          <a:lstStyle/>
          <a:p>
            <a:r>
              <a:rPr lang="en-US" altLang="ja-JP" sz="800" b="1" dirty="0" err="1"/>
              <a:t>HWg</a:t>
            </a:r>
            <a:r>
              <a:rPr lang="en-US" altLang="ja-JP" sz="800" b="1" dirty="0"/>
              <a:t>-Juno 008</a:t>
            </a:r>
            <a:endParaRPr lang="ja-JP" altLang="en-US" sz="800" dirty="0"/>
          </a:p>
          <a:p>
            <a:r>
              <a:rPr lang="en-US" altLang="ja-JP" sz="800" dirty="0"/>
              <a:t>None DI</a:t>
            </a:r>
            <a:r>
              <a:rPr lang="ja-JP" altLang="en-US" sz="800" dirty="0"/>
              <a:t>　</a:t>
            </a:r>
            <a:r>
              <a:rPr lang="en-US" altLang="ja-JP" sz="800" dirty="0"/>
              <a:t>8 DO Relays (50V) (Memory relays)</a:t>
            </a:r>
          </a:p>
          <a:p>
            <a:r>
              <a:rPr lang="en-US" altLang="ja-JP" sz="800" dirty="0"/>
              <a:t>WEB server</a:t>
            </a:r>
            <a:r>
              <a:rPr lang="ja-JP" altLang="en-US" sz="800" dirty="0"/>
              <a:t>　</a:t>
            </a:r>
            <a:r>
              <a:rPr lang="en-US" altLang="ja-JP" sz="800" dirty="0"/>
              <a:t>Ethernet 100 Mbit</a:t>
            </a:r>
          </a:p>
          <a:p>
            <a:r>
              <a:rPr lang="en-US" altLang="ja-JP" sz="800" dirty="0"/>
              <a:t>PoE (IEEE 802.3af) or 12V wall plug power adaptor</a:t>
            </a:r>
          </a:p>
          <a:p>
            <a:r>
              <a:rPr lang="en-US" altLang="ja-JP" sz="800" dirty="0"/>
              <a:t>Wall mount or rack mount kit</a:t>
            </a:r>
            <a:endParaRPr lang="ja-JP" altLang="en-US" sz="800" dirty="0"/>
          </a:p>
        </p:txBody>
      </p:sp>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35</a:t>
            </a:fld>
            <a:endParaRPr kumimoji="1" lang="ja-JP" altLang="en-US"/>
          </a:p>
        </p:txBody>
      </p:sp>
    </p:spTree>
    <p:extLst>
      <p:ext uri="{BB962C8B-B14F-4D97-AF65-F5344CB8AC3E}">
        <p14:creationId xmlns:p14="http://schemas.microsoft.com/office/powerpoint/2010/main" val="3303054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808312" y="123478"/>
            <a:ext cx="6300192" cy="369332"/>
          </a:xfrm>
          <a:prstGeom prst="rect">
            <a:avLst/>
          </a:prstGeom>
          <a:noFill/>
        </p:spPr>
        <p:txBody>
          <a:bodyPr wrap="square" rtlCol="0">
            <a:spAutoFit/>
          </a:bodyPr>
          <a:lstStyle/>
          <a:p>
            <a:r>
              <a:rPr lang="ja-JP" altLang="en-US" dirty="0">
                <a:solidFill>
                  <a:schemeClr val="accent3"/>
                </a:solidFill>
              </a:rPr>
              <a:t>⑥ 他社 </a:t>
            </a:r>
            <a:r>
              <a:rPr lang="en-US" altLang="ja-JP" dirty="0">
                <a:solidFill>
                  <a:schemeClr val="accent3"/>
                </a:solidFill>
              </a:rPr>
              <a:t>NVR</a:t>
            </a:r>
            <a:r>
              <a:rPr lang="ja-JP" altLang="en-US" dirty="0">
                <a:solidFill>
                  <a:schemeClr val="accent3"/>
                </a:solidFill>
              </a:rPr>
              <a:t>との統合</a:t>
            </a:r>
            <a:endParaRPr kumimoji="1" lang="ja-JP" altLang="en-US" dirty="0">
              <a:solidFill>
                <a:schemeClr val="accent3"/>
              </a:solidFill>
            </a:endParaRPr>
          </a:p>
        </p:txBody>
      </p:sp>
      <p:cxnSp>
        <p:nvCxnSpPr>
          <p:cNvPr id="10" name="直線コネクタ 9"/>
          <p:cNvCxnSpPr/>
          <p:nvPr/>
        </p:nvCxnSpPr>
        <p:spPr>
          <a:xfrm>
            <a:off x="2088232" y="4712396"/>
            <a:ext cx="7396696" cy="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51" y="987574"/>
            <a:ext cx="1617985" cy="1584176"/>
          </a:xfrm>
          <a:prstGeom prst="rect">
            <a:avLst/>
          </a:prstGeom>
        </p:spPr>
      </p:pic>
      <p:sp>
        <p:nvSpPr>
          <p:cNvPr id="14" name="テキスト ボックス 13"/>
          <p:cNvSpPr txBox="1"/>
          <p:nvPr/>
        </p:nvSpPr>
        <p:spPr>
          <a:xfrm>
            <a:off x="731606" y="1456496"/>
            <a:ext cx="1348024" cy="646331"/>
          </a:xfrm>
          <a:prstGeom prst="rect">
            <a:avLst/>
          </a:prstGeom>
          <a:noFill/>
        </p:spPr>
        <p:txBody>
          <a:bodyPr wrap="square" rtlCol="0">
            <a:spAutoFit/>
          </a:bodyPr>
          <a:lstStyle/>
          <a:p>
            <a:r>
              <a:rPr lang="en-US" altLang="ja-JP" dirty="0">
                <a:solidFill>
                  <a:schemeClr val="bg1"/>
                </a:solidFill>
              </a:rPr>
              <a:t>In seamless</a:t>
            </a:r>
          </a:p>
          <a:p>
            <a:r>
              <a:rPr lang="en-US" altLang="ja-JP" dirty="0">
                <a:solidFill>
                  <a:schemeClr val="bg1"/>
                </a:solidFill>
              </a:rPr>
              <a:t>Available</a:t>
            </a:r>
            <a:endParaRPr kumimoji="1" lang="ja-JP" altLang="en-US" dirty="0">
              <a:solidFill>
                <a:schemeClr val="bg1"/>
              </a:solidFill>
            </a:endParaRPr>
          </a:p>
        </p:txBody>
      </p:sp>
      <p:grpSp>
        <p:nvGrpSpPr>
          <p:cNvPr id="16" name="グループ化 15"/>
          <p:cNvGrpSpPr/>
          <p:nvPr/>
        </p:nvGrpSpPr>
        <p:grpSpPr>
          <a:xfrm>
            <a:off x="829554" y="2811319"/>
            <a:ext cx="1152128" cy="1441058"/>
            <a:chOff x="2267744" y="2102827"/>
            <a:chExt cx="1816324" cy="2161560"/>
          </a:xfrm>
        </p:grpSpPr>
        <p:pic>
          <p:nvPicPr>
            <p:cNvPr id="1024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8510" y="2102827"/>
              <a:ext cx="1805558" cy="68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7744" y="2823329"/>
              <a:ext cx="1805558" cy="68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3102" y="3579862"/>
              <a:ext cx="1805558" cy="68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7094" y="1619166"/>
            <a:ext cx="3665984" cy="2067615"/>
          </a:xfrm>
          <a:prstGeom prst="rect">
            <a:avLst/>
          </a:prstGeom>
        </p:spPr>
      </p:pic>
      <p:cxnSp>
        <p:nvCxnSpPr>
          <p:cNvPr id="18" name="直線コネクタ 17"/>
          <p:cNvCxnSpPr>
            <a:stCxn id="10243" idx="3"/>
            <a:endCxn id="15" idx="1"/>
          </p:cNvCxnSpPr>
          <p:nvPr/>
        </p:nvCxnSpPr>
        <p:spPr>
          <a:xfrm flipV="1">
            <a:off x="1981682" y="2652974"/>
            <a:ext cx="3185412" cy="386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p:cNvCxnSpPr>
            <a:stCxn id="21" idx="3"/>
            <a:endCxn id="15" idx="1"/>
          </p:cNvCxnSpPr>
          <p:nvPr/>
        </p:nvCxnSpPr>
        <p:spPr>
          <a:xfrm flipV="1">
            <a:off x="1974853" y="2652974"/>
            <a:ext cx="3192241" cy="866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a:stCxn id="22" idx="3"/>
            <a:endCxn id="15" idx="1"/>
          </p:cNvCxnSpPr>
          <p:nvPr/>
        </p:nvCxnSpPr>
        <p:spPr>
          <a:xfrm flipV="1">
            <a:off x="1978252" y="2652974"/>
            <a:ext cx="3188842" cy="1371225"/>
          </a:xfrm>
          <a:prstGeom prst="line">
            <a:avLst/>
          </a:prstGeom>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rot="20656779">
            <a:off x="1920030" y="2944297"/>
            <a:ext cx="2016224" cy="369332"/>
          </a:xfrm>
          <a:prstGeom prst="rect">
            <a:avLst/>
          </a:prstGeom>
          <a:noFill/>
        </p:spPr>
        <p:txBody>
          <a:bodyPr wrap="square" rtlCol="0">
            <a:spAutoFit/>
          </a:bodyPr>
          <a:lstStyle/>
          <a:p>
            <a:r>
              <a:rPr kumimoji="1" lang="en-US" altLang="ja-JP" dirty="0"/>
              <a:t>Live &amp; Playback</a:t>
            </a:r>
            <a:endParaRPr kumimoji="1" lang="ja-JP" altLang="en-US" dirty="0"/>
          </a:p>
        </p:txBody>
      </p:sp>
      <p:sp>
        <p:nvSpPr>
          <p:cNvPr id="27" name="テキスト ボックス 26"/>
          <p:cNvSpPr txBox="1"/>
          <p:nvPr/>
        </p:nvSpPr>
        <p:spPr>
          <a:xfrm>
            <a:off x="5940152" y="4218858"/>
            <a:ext cx="3168352" cy="415498"/>
          </a:xfrm>
          <a:prstGeom prst="rect">
            <a:avLst/>
          </a:prstGeom>
          <a:noFill/>
        </p:spPr>
        <p:txBody>
          <a:bodyPr wrap="square" rtlCol="0">
            <a:spAutoFit/>
          </a:bodyPr>
          <a:lstStyle/>
          <a:p>
            <a:r>
              <a:rPr kumimoji="1" lang="ja-JP" altLang="en-US" sz="1050" b="1" dirty="0">
                <a:solidFill>
                  <a:srgbClr val="FF0000"/>
                </a:solidFill>
              </a:rPr>
              <a:t>注</a:t>
            </a:r>
            <a:r>
              <a:rPr kumimoji="1" lang="en-US" altLang="ja-JP" sz="1050" b="1" dirty="0">
                <a:solidFill>
                  <a:srgbClr val="FF0000"/>
                </a:solidFill>
              </a:rPr>
              <a:t>) </a:t>
            </a:r>
            <a:r>
              <a:rPr kumimoji="1" lang="ja-JP" altLang="en-US" sz="1050" dirty="0"/>
              <a:t>北米品番　</a:t>
            </a:r>
            <a:r>
              <a:rPr kumimoji="1" lang="en-US" altLang="ja-JP" sz="1050" dirty="0"/>
              <a:t>WJ-ND400 </a:t>
            </a:r>
            <a:r>
              <a:rPr lang="ja-JP" altLang="en-US" sz="1050" dirty="0"/>
              <a:t>は対応済み、国内モデルは設計が全く同じなので問題ないが、事前確認要</a:t>
            </a:r>
            <a:endParaRPr kumimoji="1" lang="ja-JP" altLang="en-US" sz="1050" dirty="0"/>
          </a:p>
        </p:txBody>
      </p:sp>
      <p:graphicFrame>
        <p:nvGraphicFramePr>
          <p:cNvPr id="28" name="表 27"/>
          <p:cNvGraphicFramePr>
            <a:graphicFrameLocks noGrp="1"/>
          </p:cNvGraphicFramePr>
          <p:nvPr>
            <p:extLst>
              <p:ext uri="{D42A27DB-BD31-4B8C-83A1-F6EECF244321}">
                <p14:modId xmlns:p14="http://schemas.microsoft.com/office/powerpoint/2010/main" val="2586890105"/>
              </p:ext>
            </p:extLst>
          </p:nvPr>
        </p:nvGraphicFramePr>
        <p:xfrm>
          <a:off x="5292080" y="3787502"/>
          <a:ext cx="3431935" cy="152400"/>
        </p:xfrm>
        <a:graphic>
          <a:graphicData uri="http://schemas.openxmlformats.org/drawingml/2006/table">
            <a:tbl>
              <a:tblPr>
                <a:tableStyleId>{5C22544A-7EE6-4342-B048-85BDC9FD1C3A}</a:tableStyleId>
              </a:tblPr>
              <a:tblGrid>
                <a:gridCol w="751840">
                  <a:extLst>
                    <a:ext uri="{9D8B030D-6E8A-4147-A177-3AD203B41FA5}">
                      <a16:colId xmlns:a16="http://schemas.microsoft.com/office/drawing/2014/main" val="20000"/>
                    </a:ext>
                  </a:extLst>
                </a:gridCol>
                <a:gridCol w="2680095">
                  <a:extLst>
                    <a:ext uri="{9D8B030D-6E8A-4147-A177-3AD203B41FA5}">
                      <a16:colId xmlns:a16="http://schemas.microsoft.com/office/drawing/2014/main" val="20001"/>
                    </a:ext>
                  </a:extLst>
                </a:gridCol>
              </a:tblGrid>
              <a:tr h="152400">
                <a:tc>
                  <a:txBody>
                    <a:bodyPr/>
                    <a:lstStyle/>
                    <a:p>
                      <a:pPr algn="l" fontAlgn="ctr"/>
                      <a:r>
                        <a:rPr lang="en-US" sz="900" b="1" u="none" strike="noStrike" dirty="0">
                          <a:effectLst/>
                        </a:rPr>
                        <a:t>GSC-Om-E-1DV</a:t>
                      </a:r>
                      <a:endParaRPr lang="en-US" sz="900" b="1" i="0" u="none" strike="noStrike" dirty="0">
                        <a:solidFill>
                          <a:srgbClr val="000000"/>
                        </a:solidFill>
                        <a:effectLst/>
                        <a:latin typeface="Arial"/>
                      </a:endParaRPr>
                    </a:p>
                  </a:txBody>
                  <a:tcPr marL="7620" marR="7620" marT="7620" marB="0" anchor="ctr"/>
                </a:tc>
                <a:tc>
                  <a:txBody>
                    <a:bodyPr/>
                    <a:lstStyle/>
                    <a:p>
                      <a:pPr algn="l" fontAlgn="ctr"/>
                      <a:r>
                        <a:rPr lang="en-US" sz="900" u="none" strike="noStrike" dirty="0">
                          <a:effectLst/>
                        </a:rPr>
                        <a:t>1 DVR camera input    </a:t>
                      </a:r>
                      <a:r>
                        <a:rPr lang="ja-JP" altLang="en-US" sz="900" u="none" strike="noStrike" dirty="0">
                          <a:effectLst/>
                        </a:rPr>
                        <a:t>カメラ台数分のライセンスが必要</a:t>
                      </a:r>
                      <a:endParaRPr lang="en-US" sz="900" b="0" i="0" u="none" strike="noStrike" dirty="0">
                        <a:solidFill>
                          <a:srgbClr val="000000"/>
                        </a:solidFill>
                        <a:effectLst/>
                        <a:latin typeface="Arial"/>
                      </a:endParaRPr>
                    </a:p>
                  </a:txBody>
                  <a:tcPr marL="7620" marR="7620" marT="7620" marB="0" anchor="ctr"/>
                </a:tc>
                <a:extLst>
                  <a:ext uri="{0D108BD9-81ED-4DB2-BD59-A6C34878D82A}">
                    <a16:rowId xmlns:a16="http://schemas.microsoft.com/office/drawing/2014/main" val="10000"/>
                  </a:ext>
                </a:extLst>
              </a:tr>
            </a:tbl>
          </a:graphicData>
        </a:graphic>
      </p:graphicFrame>
      <p:sp>
        <p:nvSpPr>
          <p:cNvPr id="2" name="正方形/長方形 1"/>
          <p:cNvSpPr/>
          <p:nvPr/>
        </p:nvSpPr>
        <p:spPr>
          <a:xfrm>
            <a:off x="775125" y="4239260"/>
            <a:ext cx="2160720" cy="369332"/>
          </a:xfrm>
          <a:prstGeom prst="rect">
            <a:avLst/>
          </a:prstGeom>
        </p:spPr>
        <p:txBody>
          <a:bodyPr wrap="none">
            <a:spAutoFit/>
          </a:bodyPr>
          <a:lstStyle/>
          <a:p>
            <a:r>
              <a:rPr lang="en-US" altLang="ja-JP" dirty="0"/>
              <a:t>Panasonic WJ-ND400</a:t>
            </a:r>
            <a:endParaRPr lang="ja-JP" altLang="en-US" dirty="0"/>
          </a:p>
        </p:txBody>
      </p:sp>
      <p:sp>
        <p:nvSpPr>
          <p:cNvPr id="3" name="スライド番号プレースホルダー 2"/>
          <p:cNvSpPr>
            <a:spLocks noGrp="1"/>
          </p:cNvSpPr>
          <p:nvPr>
            <p:ph type="sldNum" sz="quarter" idx="12"/>
          </p:nvPr>
        </p:nvSpPr>
        <p:spPr/>
        <p:txBody>
          <a:bodyPr/>
          <a:lstStyle/>
          <a:p>
            <a:fld id="{E7F9721E-9075-49C7-B164-96523C2653BD}" type="slidenum">
              <a:rPr kumimoji="1" lang="ja-JP" altLang="en-US" smtClean="0"/>
              <a:t>36</a:t>
            </a:fld>
            <a:endParaRPr kumimoji="1" lang="ja-JP" altLang="en-US"/>
          </a:p>
        </p:txBody>
      </p:sp>
    </p:spTree>
    <p:extLst>
      <p:ext uri="{BB962C8B-B14F-4D97-AF65-F5344CB8AC3E}">
        <p14:creationId xmlns:p14="http://schemas.microsoft.com/office/powerpoint/2010/main" val="69849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2050" name="Picture 2" descr="http://www.savtec.ro/wp-content/uploads/2013/05/slide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7" y="627534"/>
            <a:ext cx="74295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688" y="2963372"/>
            <a:ext cx="2291293" cy="1303988"/>
          </a:xfrm>
          <a:prstGeom prst="rect">
            <a:avLst/>
          </a:prstGeom>
        </p:spPr>
      </p:pic>
      <p:pic>
        <p:nvPicPr>
          <p:cNvPr id="1026" name="Picture 2" descr="http://www.barco.com/%7E/%7E/media/Images/References/2013/AutoBan/_LOF7210%20jpg.jpg?mh=900&amp;mw=9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7" y="2963371"/>
            <a:ext cx="1945865" cy="1296144"/>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2098" y="2963371"/>
            <a:ext cx="3536241" cy="1303989"/>
          </a:xfrm>
          <a:prstGeom prst="rect">
            <a:avLst/>
          </a:prstGeom>
        </p:spPr>
      </p:pic>
      <p:sp>
        <p:nvSpPr>
          <p:cNvPr id="7" name="テキスト ボックス 6"/>
          <p:cNvSpPr txBox="1"/>
          <p:nvPr/>
        </p:nvSpPr>
        <p:spPr>
          <a:xfrm>
            <a:off x="2627784" y="123478"/>
            <a:ext cx="6624736" cy="369332"/>
          </a:xfrm>
          <a:prstGeom prst="rect">
            <a:avLst/>
          </a:prstGeom>
          <a:noFill/>
        </p:spPr>
        <p:txBody>
          <a:bodyPr wrap="square" rtlCol="0">
            <a:spAutoFit/>
          </a:bodyPr>
          <a:lstStyle/>
          <a:p>
            <a:r>
              <a:rPr lang="ja-JP" altLang="en-US" b="1" dirty="0">
                <a:solidFill>
                  <a:srgbClr val="00B0F0"/>
                </a:solidFill>
                <a:latin typeface="HG丸ｺﾞｼｯｸM-PRO" panose="020F0600000000000000" pitchFamily="50" charset="-128"/>
                <a:ea typeface="HG丸ｺﾞｼｯｸM-PRO" panose="020F0600000000000000" pitchFamily="50" charset="-128"/>
              </a:rPr>
              <a:t>セントラルコントロール　　　　　　ビデオウォル完全対応</a:t>
            </a:r>
            <a:endParaRPr kumimoji="1" lang="ja-JP" altLang="en-US" b="1" dirty="0">
              <a:solidFill>
                <a:srgbClr val="00B0F0"/>
              </a:solidFill>
              <a:latin typeface="HG丸ｺﾞｼｯｸM-PRO" panose="020F0600000000000000" pitchFamily="50" charset="-128"/>
              <a:ea typeface="HG丸ｺﾞｼｯｸM-PRO" panose="020F0600000000000000" pitchFamily="50" charset="-128"/>
            </a:endParaRPr>
          </a:p>
        </p:txBody>
      </p:sp>
      <p:pic>
        <p:nvPicPr>
          <p:cNvPr id="2052" name="Picture 4" descr="http://aimsproductions.files.wordpress.com/2013/05/barco-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8104" y="172629"/>
            <a:ext cx="1016485" cy="310889"/>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380312" y="556101"/>
            <a:ext cx="1872208" cy="3947234"/>
          </a:xfrm>
          <a:prstGeom prst="rect">
            <a:avLst/>
          </a:prstGeom>
        </p:spPr>
        <p:txBody>
          <a:bodyPr wrap="square">
            <a:spAutoFit/>
          </a:bodyPr>
          <a:lstStyle/>
          <a:p>
            <a:r>
              <a:rPr lang="en-US" altLang="ja-JP" sz="1050" b="1" dirty="0"/>
              <a:t>Barco </a:t>
            </a:r>
            <a:r>
              <a:rPr lang="ja-JP" altLang="en-US" sz="1050" b="1" dirty="0"/>
              <a:t>の </a:t>
            </a:r>
            <a:r>
              <a:rPr lang="en-US" altLang="ja-JP" sz="1050" b="1" dirty="0"/>
              <a:t>CMS-200 </a:t>
            </a:r>
            <a:r>
              <a:rPr lang="ja-JP" altLang="en-US" sz="800" dirty="0"/>
              <a:t>ソフトウェアは、高度なコントロール・ルーム管理スイートであり、 ディスプレイ・ウォール管理を容易にし、効率的なコラボレーション、および素早い意思決定を コントロール・ルーム内外から可能にします。このソフトウェアスイートにより、オペレーターや 意思決定者は、ビデオ、画像、データへ簡単にアクセスでき、 その情報への接続、表示方法の設定、コラボレーションを 最も効率的な方法で可能にします。</a:t>
            </a:r>
          </a:p>
          <a:p>
            <a:r>
              <a:rPr lang="ja-JP" altLang="en-US" sz="800" b="1" dirty="0"/>
              <a:t>主要機能</a:t>
            </a:r>
            <a:endParaRPr lang="ja-JP" altLang="en-US" sz="800" dirty="0"/>
          </a:p>
          <a:p>
            <a:r>
              <a:rPr lang="ja-JP" altLang="en-US" sz="800" dirty="0"/>
              <a:t>場所を問わず、すべての情報 </a:t>
            </a:r>
            <a:r>
              <a:rPr lang="en-US" altLang="ja-JP" sz="800" dirty="0"/>
              <a:t>(</a:t>
            </a:r>
            <a:r>
              <a:rPr lang="ja-JP" altLang="en-US" sz="800" dirty="0"/>
              <a:t>ビデオ、画像、データ</a:t>
            </a:r>
            <a:r>
              <a:rPr lang="en-US" altLang="ja-JP" sz="800" dirty="0"/>
              <a:t>) </a:t>
            </a:r>
            <a:r>
              <a:rPr lang="ja-JP" altLang="en-US" sz="800" dirty="0" err="1"/>
              <a:t>への</a:t>
            </a:r>
            <a:r>
              <a:rPr lang="ja-JP" altLang="en-US" sz="800" dirty="0"/>
              <a:t>簡単かつタイムリーなアクセス、ワークステーションからビデオウォールまで、すべてのディスプレイに対応</a:t>
            </a:r>
            <a:r>
              <a:rPr lang="en-US" altLang="ja-JP" sz="800" dirty="0"/>
              <a:t>AV </a:t>
            </a:r>
            <a:r>
              <a:rPr lang="ja-JP" altLang="en-US" sz="800" dirty="0"/>
              <a:t>スイッチと専用ケーブルが不要、コントロール・ルーム内外での簡単共有ハードウェアに依存しない</a:t>
            </a:r>
          </a:p>
          <a:p>
            <a:r>
              <a:rPr lang="ja-JP" altLang="en-US" sz="800" dirty="0"/>
              <a:t>ユーザー定義レイアウト </a:t>
            </a:r>
            <a:r>
              <a:rPr lang="en-US" altLang="ja-JP" sz="800" dirty="0"/>
              <a:t>(</a:t>
            </a:r>
            <a:r>
              <a:rPr lang="ja-JP" altLang="en-US" sz="800" dirty="0"/>
              <a:t>パースペクティブ</a:t>
            </a:r>
            <a:r>
              <a:rPr lang="en-US" altLang="ja-JP" sz="800" dirty="0"/>
              <a:t>) </a:t>
            </a:r>
            <a:r>
              <a:rPr lang="ja-JP" altLang="en-US" sz="800" dirty="0"/>
              <a:t>を作成可能業界標準ハードウェアアクセラレーターを使用、</a:t>
            </a:r>
          </a:p>
          <a:p>
            <a:r>
              <a:rPr lang="ja-JP" altLang="en-US" sz="800" dirty="0"/>
              <a:t>将来を見越した設計</a:t>
            </a:r>
            <a:r>
              <a:rPr lang="en-US" altLang="ja-JP" sz="800" dirty="0"/>
              <a:t>: </a:t>
            </a:r>
            <a:r>
              <a:rPr lang="ja-JP" altLang="en-US" sz="800" dirty="0"/>
              <a:t>多機能でスケーラブルなシステムが変化するニーズに適合可能、セキュアなユーザー・アクセス制御と暗号化通信、冗長ソリューションによる連続運用 </a:t>
            </a:r>
            <a:r>
              <a:rPr lang="en-US" altLang="ja-JP" sz="800" dirty="0"/>
              <a:t>(</a:t>
            </a:r>
            <a:r>
              <a:rPr lang="ja-JP" altLang="en-US" sz="800" dirty="0"/>
              <a:t>自動フェールオーバー</a:t>
            </a:r>
            <a:r>
              <a:rPr lang="en-US" altLang="ja-JP" sz="800" dirty="0"/>
              <a:t>)</a:t>
            </a:r>
            <a:r>
              <a:rPr lang="ja-JP" altLang="en-US" sz="800" dirty="0"/>
              <a:t>　ビデオウォールでさらに柔軟なコンテンツ制御を可能にする </a:t>
            </a:r>
            <a:r>
              <a:rPr lang="en-US" altLang="ja-JP" sz="800" dirty="0"/>
              <a:t>CMS iPad </a:t>
            </a:r>
            <a:r>
              <a:rPr lang="ja-JP" altLang="en-US" sz="800" dirty="0"/>
              <a:t>アプリ</a:t>
            </a:r>
          </a:p>
        </p:txBody>
      </p:sp>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図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6" name="スライド番号プレースホルダー 5"/>
          <p:cNvSpPr>
            <a:spLocks noGrp="1"/>
          </p:cNvSpPr>
          <p:nvPr>
            <p:ph type="sldNum" sz="quarter" idx="12"/>
          </p:nvPr>
        </p:nvSpPr>
        <p:spPr/>
        <p:txBody>
          <a:bodyPr/>
          <a:lstStyle/>
          <a:p>
            <a:fld id="{E7F9721E-9075-49C7-B164-96523C2653BD}" type="slidenum">
              <a:rPr kumimoji="1" lang="ja-JP" altLang="en-US" smtClean="0"/>
              <a:t>4</a:t>
            </a:fld>
            <a:endParaRPr kumimoji="1" lang="ja-JP" altLang="en-US"/>
          </a:p>
        </p:txBody>
      </p:sp>
      <p:sp>
        <p:nvSpPr>
          <p:cNvPr id="13" name="テキスト ボックス 12"/>
          <p:cNvSpPr txBox="1"/>
          <p:nvPr/>
        </p:nvSpPr>
        <p:spPr>
          <a:xfrm>
            <a:off x="-20421" y="630647"/>
            <a:ext cx="864096" cy="369332"/>
          </a:xfrm>
          <a:prstGeom prst="rect">
            <a:avLst/>
          </a:prstGeom>
          <a:noFill/>
        </p:spPr>
        <p:txBody>
          <a:bodyPr wrap="square" rtlCol="0">
            <a:spAutoFit/>
          </a:bodyPr>
          <a:lstStyle/>
          <a:p>
            <a:r>
              <a:rPr kumimoji="1" lang="ja-JP" altLang="en-US" dirty="0">
                <a:solidFill>
                  <a:schemeClr val="bg1"/>
                </a:solidFill>
              </a:rPr>
              <a:t>見る</a:t>
            </a:r>
          </a:p>
        </p:txBody>
      </p:sp>
    </p:spTree>
    <p:extLst>
      <p:ext uri="{BB962C8B-B14F-4D97-AF65-F5344CB8AC3E}">
        <p14:creationId xmlns:p14="http://schemas.microsoft.com/office/powerpoint/2010/main" val="3529898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5</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33319"/>
            <a:ext cx="3184721" cy="97371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68255" y="169348"/>
            <a:ext cx="5338936" cy="2862322"/>
          </a:xfrm>
          <a:prstGeom prst="rect">
            <a:avLst/>
          </a:prstGeom>
          <a:noFill/>
        </p:spPr>
        <p:txBody>
          <a:bodyPr wrap="square" rtlCol="0">
            <a:spAutoFit/>
          </a:bodyPr>
          <a:lstStyle/>
          <a:p>
            <a:r>
              <a:rPr kumimoji="1" lang="ja-JP" altLang="en-US" sz="2400" dirty="0"/>
              <a:t>見る</a:t>
            </a:r>
          </a:p>
          <a:p>
            <a:endParaRPr lang="ja-JP" altLang="en-US" sz="2400" dirty="0"/>
          </a:p>
          <a:p>
            <a:r>
              <a:rPr kumimoji="1" lang="ja-JP" altLang="en-US" dirty="0"/>
              <a:t>ライブを見る</a:t>
            </a:r>
          </a:p>
          <a:p>
            <a:r>
              <a:rPr lang="ja-JP" altLang="en-US" dirty="0"/>
              <a:t>録画を見る</a:t>
            </a:r>
          </a:p>
          <a:p>
            <a:endParaRPr lang="ja-JP" altLang="en-US" dirty="0"/>
          </a:p>
          <a:p>
            <a:r>
              <a:rPr lang="ja-JP" altLang="en-US" dirty="0"/>
              <a:t>これだけなら、</a:t>
            </a:r>
            <a:r>
              <a:rPr lang="en-US" altLang="ja-JP" dirty="0"/>
              <a:t>20,000</a:t>
            </a:r>
            <a:r>
              <a:rPr lang="ja-JP" altLang="en-US" dirty="0"/>
              <a:t>円のレコーダーで見えます。</a:t>
            </a:r>
          </a:p>
          <a:p>
            <a:endParaRPr lang="ja-JP" altLang="en-US" dirty="0"/>
          </a:p>
          <a:p>
            <a:r>
              <a:rPr lang="ja-JP" altLang="en-US" dirty="0"/>
              <a:t>何が違うのか、なぜ必要なのか。</a:t>
            </a:r>
          </a:p>
          <a:p>
            <a:endParaRPr kumimoji="1" lang="ja-JP" altLang="en-US" sz="2400" dirty="0"/>
          </a:p>
        </p:txBody>
      </p:sp>
    </p:spTree>
    <p:extLst>
      <p:ext uri="{BB962C8B-B14F-4D97-AF65-F5344CB8AC3E}">
        <p14:creationId xmlns:p14="http://schemas.microsoft.com/office/powerpoint/2010/main" val="3050258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6</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68255" y="169348"/>
            <a:ext cx="5338936" cy="461665"/>
          </a:xfrm>
          <a:prstGeom prst="rect">
            <a:avLst/>
          </a:prstGeom>
          <a:noFill/>
        </p:spPr>
        <p:txBody>
          <a:bodyPr wrap="square" rtlCol="0">
            <a:spAutoFit/>
          </a:bodyPr>
          <a:lstStyle/>
          <a:p>
            <a:r>
              <a:rPr kumimoji="1" lang="ja-JP" altLang="en-US" sz="2400" dirty="0"/>
              <a:t>ライブを見る</a:t>
            </a:r>
            <a:r>
              <a:rPr kumimoji="1" lang="en-US" altLang="ja-JP" sz="2400" dirty="0"/>
              <a:t>/</a:t>
            </a:r>
            <a:r>
              <a:rPr lang="ja-JP" altLang="en-US" sz="2400" dirty="0"/>
              <a:t>録画を見る</a:t>
            </a:r>
          </a:p>
        </p:txBody>
      </p:sp>
      <p:pic>
        <p:nvPicPr>
          <p:cNvPr id="2049" name="Picture 1" descr="https://image.jimcdn.com/app/cms/image/transf/dimension=59x1024:format=png/path/s066c57c55bd407b2/image/i3236d57f680f36e6/version/1464950833/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7676"/>
            <a:ext cx="561975" cy="485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467544" y="654531"/>
            <a:ext cx="3256020" cy="429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033663"/>
                </a:solidFill>
                <a:effectLst/>
                <a:latin typeface="Arial" panose="020B0604020202020204" pitchFamily="34" charset="0"/>
              </a:rPr>
              <a:t>GPUアクセラレーションによる</a:t>
            </a:r>
            <a:br>
              <a:rPr kumimoji="0" lang="ja-JP" altLang="ja-JP" sz="1800" b="1" i="0" u="none" strike="noStrike" cap="none" normalizeH="0" baseline="0" dirty="0">
                <a:ln>
                  <a:noFill/>
                </a:ln>
                <a:solidFill>
                  <a:srgbClr val="033663"/>
                </a:solidFill>
                <a:effectLst/>
                <a:latin typeface="Arial" panose="020B0604020202020204" pitchFamily="34" charset="0"/>
              </a:rPr>
            </a:br>
            <a:r>
              <a:rPr kumimoji="0" lang="ja-JP" altLang="ja-JP" sz="1800" b="1" i="0" u="none" strike="noStrike" cap="none" normalizeH="0" baseline="0" dirty="0">
                <a:ln>
                  <a:noFill/>
                </a:ln>
                <a:solidFill>
                  <a:srgbClr val="033663"/>
                </a:solidFill>
                <a:effectLst/>
                <a:latin typeface="Arial" panose="020B0604020202020204" pitchFamily="34" charset="0"/>
              </a:rPr>
              <a:t>跳躍した表示能力</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  </a:t>
            </a:r>
            <a:r>
              <a:rPr kumimoji="0" lang="ja-JP" altLang="ja-JP" sz="129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chemeClr val="tx1"/>
                </a:solidFill>
                <a:effectLst/>
                <a:latin typeface="Arial" panose="020B0604020202020204" pitchFamily="34" charset="0"/>
              </a:rPr>
              <a:t>得られるメリット</a:t>
            </a:r>
            <a:r>
              <a:rPr kumimoji="0" lang="ja-JP" altLang="ja-JP"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ja-JP" altLang="ja-JP" sz="900" b="0" i="0" u="none" strike="noStrike" cap="none" normalizeH="0" baseline="0" dirty="0">
                <a:ln>
                  <a:noFill/>
                </a:ln>
                <a:solidFill>
                  <a:schemeClr val="tx1"/>
                </a:solidFill>
                <a:effectLst/>
                <a:latin typeface="Arial" panose="020B0604020202020204" pitchFamily="34" charset="0"/>
              </a:rPr>
              <a:t>低コストPCでハイエンドワークステーションと同等の処理能力</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ja-JP" altLang="ja-JP" sz="900" b="0" i="0" u="none" strike="noStrike" cap="none" normalizeH="0" baseline="0" dirty="0">
                <a:ln>
                  <a:noFill/>
                </a:ln>
                <a:solidFill>
                  <a:schemeClr val="tx1"/>
                </a:solidFill>
                <a:effectLst/>
                <a:latin typeface="Arial" panose="020B0604020202020204" pitchFamily="34" charset="0"/>
              </a:rPr>
              <a:t>H.264 2K 4K さらには H.265における絶対的パフォーマンス</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ja-JP" altLang="ja-JP" sz="900" b="0" i="0" u="none" strike="noStrike" cap="none" normalizeH="0" baseline="0" dirty="0">
                <a:ln>
                  <a:noFill/>
                </a:ln>
                <a:solidFill>
                  <a:schemeClr val="tx1"/>
                </a:solidFill>
                <a:effectLst/>
                <a:latin typeface="Arial" panose="020B0604020202020204" pitchFamily="34" charset="0"/>
              </a:rPr>
              <a:t>導入コストの節約</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ja-JP" altLang="ja-JP" sz="900" b="0" i="0" u="none" strike="noStrike" cap="none" normalizeH="0" baseline="0" dirty="0">
                <a:ln>
                  <a:noFill/>
                </a:ln>
                <a:solidFill>
                  <a:schemeClr val="tx1"/>
                </a:solidFill>
                <a:effectLst/>
                <a:latin typeface="Arial" panose="020B0604020202020204" pitchFamily="34" charset="0"/>
              </a:rPr>
              <a:t>電力消費削減　ランニングコスト抑制</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ja-JP" altLang="ja-JP" sz="900" b="0" i="0" u="none" strike="noStrike" cap="none" normalizeH="0" baseline="0" dirty="0">
                <a:ln>
                  <a:noFill/>
                </a:ln>
                <a:solidFill>
                  <a:schemeClr val="tx1"/>
                </a:solidFill>
                <a:effectLst/>
                <a:latin typeface="Arial" panose="020B0604020202020204" pitchFamily="34" charset="0"/>
              </a:rPr>
              <a:t>メンテナンスコスト削減　ランニングコスト抑制</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6"/>
              <a:tabLst/>
            </a:pPr>
            <a:r>
              <a:rPr kumimoji="0" lang="ja-JP" altLang="ja-JP" sz="900" b="0" i="0" u="none" strike="noStrike" cap="none" normalizeH="0" baseline="0" dirty="0">
                <a:ln>
                  <a:noFill/>
                </a:ln>
                <a:solidFill>
                  <a:schemeClr val="tx1"/>
                </a:solidFill>
                <a:effectLst/>
                <a:latin typeface="Arial" panose="020B0604020202020204" pitchFamily="34" charset="0"/>
              </a:rPr>
              <a:t>PC一台でのクライアントサーバーが構築しやすい＝低コスト</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2051" name="Picture 3" descr="https://media.licdn.com/mpr/mpr/shrinknp_800_800/AAEAAQAAAAAAAAN_AAAAJGExZTFhMTdmLTIyOTMtNGMxNS1hZDdiLWQ0OWU3MjFiMjVl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368" y="1347614"/>
            <a:ext cx="3657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sp>
        <p:nvSpPr>
          <p:cNvPr id="6" name="テキスト ボックス 5"/>
          <p:cNvSpPr txBox="1"/>
          <p:nvPr/>
        </p:nvSpPr>
        <p:spPr>
          <a:xfrm>
            <a:off x="5973070" y="2481684"/>
            <a:ext cx="2919409" cy="646331"/>
          </a:xfrm>
          <a:prstGeom prst="rect">
            <a:avLst/>
          </a:prstGeom>
          <a:noFill/>
        </p:spPr>
        <p:txBody>
          <a:bodyPr wrap="square" rtlCol="0">
            <a:spAutoFit/>
          </a:bodyPr>
          <a:lstStyle/>
          <a:p>
            <a:r>
              <a:rPr kumimoji="1" lang="ja-JP" altLang="en-US" dirty="0"/>
              <a:t>フル</a:t>
            </a:r>
            <a:r>
              <a:rPr kumimoji="1" lang="en-US" altLang="ja-JP" dirty="0"/>
              <a:t>HD</a:t>
            </a:r>
            <a:r>
              <a:rPr lang="ja-JP" altLang="en-US" dirty="0"/>
              <a:t> </a:t>
            </a:r>
            <a:r>
              <a:rPr lang="en-US" altLang="ja-JP" dirty="0"/>
              <a:t>5fps</a:t>
            </a:r>
            <a:r>
              <a:rPr lang="ja-JP" altLang="en-US" dirty="0"/>
              <a:t>の仕様を</a:t>
            </a:r>
          </a:p>
          <a:p>
            <a:r>
              <a:rPr kumimoji="1" lang="ja-JP" altLang="en-US" dirty="0"/>
              <a:t>フル</a:t>
            </a:r>
            <a:r>
              <a:rPr kumimoji="1" lang="en-US" altLang="ja-JP" dirty="0"/>
              <a:t>HD  30fps</a:t>
            </a:r>
            <a:r>
              <a:rPr kumimoji="1" lang="ja-JP" altLang="en-US" dirty="0"/>
              <a:t>でスペックイン</a:t>
            </a:r>
          </a:p>
        </p:txBody>
      </p:sp>
      <p:pic>
        <p:nvPicPr>
          <p:cNvPr id="10" name="図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5899" y="838597"/>
            <a:ext cx="2047256" cy="1537717"/>
          </a:xfrm>
          <a:prstGeom prst="rect">
            <a:avLst/>
          </a:prstGeom>
        </p:spPr>
      </p:pic>
    </p:spTree>
    <p:extLst>
      <p:ext uri="{BB962C8B-B14F-4D97-AF65-F5344CB8AC3E}">
        <p14:creationId xmlns:p14="http://schemas.microsoft.com/office/powerpoint/2010/main" val="2933162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7</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68255" y="169348"/>
            <a:ext cx="5338936" cy="461665"/>
          </a:xfrm>
          <a:prstGeom prst="rect">
            <a:avLst/>
          </a:prstGeom>
          <a:noFill/>
        </p:spPr>
        <p:txBody>
          <a:bodyPr wrap="square" rtlCol="0">
            <a:spAutoFit/>
          </a:bodyPr>
          <a:lstStyle/>
          <a:p>
            <a:r>
              <a:rPr kumimoji="1" lang="ja-JP" altLang="en-US" sz="2400" dirty="0"/>
              <a:t>ライブを見る</a:t>
            </a:r>
            <a:r>
              <a:rPr kumimoji="1" lang="en-US" altLang="ja-JP" sz="2400" dirty="0"/>
              <a:t>/</a:t>
            </a:r>
            <a:r>
              <a:rPr lang="ja-JP" altLang="en-US" sz="2400" dirty="0"/>
              <a:t>録画を見る</a:t>
            </a:r>
          </a:p>
        </p:txBody>
      </p:sp>
      <p:pic>
        <p:nvPicPr>
          <p:cNvPr id="5121" name="Picture 1" descr="https://image.jimcdn.com/app/cms/image/transf/dimension=118x1024:format=png/path/s066c57c55bd407b2/image/i57fb8d6cdd323051/version/1468739744/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63" y="598039"/>
            <a:ext cx="1123950" cy="971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922891" y="631013"/>
            <a:ext cx="7345281" cy="39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033663"/>
                </a:solidFill>
                <a:effectLst/>
                <a:latin typeface="Arial" panose="020B0604020202020204" pitchFamily="34" charset="0"/>
              </a:rPr>
              <a:t>Next-Generation</a:t>
            </a:r>
            <a:r>
              <a:rPr kumimoji="0" lang="ja-JP" altLang="ja-JP" sz="800" b="0" i="0" u="none" strike="noStrike" cap="none" normalizeH="0" baseline="0" dirty="0">
                <a:ln>
                  <a:noFill/>
                </a:ln>
                <a:solidFill>
                  <a:schemeClr val="tx1"/>
                </a:solidFill>
                <a:effectLst/>
                <a:latin typeface="Arial" panose="020B0604020202020204" pitchFamily="34" charset="0"/>
              </a:rPr>
              <a:t> </a:t>
            </a:r>
            <a:r>
              <a:rPr kumimoji="0" lang="ja-JP" altLang="ja-JP" sz="1800" b="1" i="0" u="none" strike="noStrike" cap="none" normalizeH="0" baseline="0" dirty="0">
                <a:ln>
                  <a:noFill/>
                </a:ln>
                <a:solidFill>
                  <a:srgbClr val="033663"/>
                </a:solidFill>
                <a:effectLst/>
                <a:latin typeface="Arial" panose="020B0604020202020204" pitchFamily="34" charset="0"/>
              </a:rPr>
              <a:t>Video Engine</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033663"/>
                </a:solidFill>
                <a:effectLst/>
                <a:latin typeface="Arial" panose="020B0604020202020204" pitchFamily="34" charset="0"/>
              </a:rPr>
              <a:t>次世代動画エンジン</a:t>
            </a:r>
            <a:r>
              <a:rPr kumimoji="0" lang="en-US" altLang="ja-JP" b="1" dirty="0">
                <a:solidFill>
                  <a:srgbClr val="033663"/>
                </a:solidFill>
                <a:latin typeface="Arial" panose="020B0604020202020204" pitchFamily="34" charset="0"/>
              </a:rPr>
              <a:t> </a:t>
            </a:r>
            <a:r>
              <a:rPr kumimoji="0" lang="ja-JP" altLang="ja-JP" sz="1800" b="1" i="0" u="none" strike="noStrike" cap="none" normalizeH="0" baseline="0" dirty="0">
                <a:ln>
                  <a:noFill/>
                </a:ln>
                <a:solidFill>
                  <a:schemeClr val="tx1"/>
                </a:solidFill>
                <a:effectLst/>
                <a:latin typeface="Arial" panose="020B0604020202020204" pitchFamily="34" charset="0"/>
              </a:rPr>
              <a:t>得られるメリット</a:t>
            </a:r>
            <a:r>
              <a:rPr kumimoji="0" lang="ja-JP" altLang="ja-JP" sz="1800" b="0" i="0" u="none" strike="noStrike" cap="none" normalizeH="0" baseline="0" dirty="0">
                <a:ln>
                  <a:noFill/>
                </a:ln>
                <a:solidFill>
                  <a:schemeClr val="tx1"/>
                </a:solidFill>
                <a:effectLst/>
                <a:latin typeface="Arial" panose="020B0604020202020204" pitchFamily="34" charset="0"/>
              </a:rPr>
              <a:t> </a:t>
            </a:r>
            <a:endParaRPr kumimoji="0" lang="en-US"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ja-JP" altLang="ja-JP" sz="900" b="0" i="0" u="none" strike="noStrike" cap="none" normalizeH="0" baseline="0" dirty="0">
                <a:ln>
                  <a:noFill/>
                </a:ln>
                <a:solidFill>
                  <a:schemeClr val="tx1"/>
                </a:solidFill>
                <a:effectLst/>
                <a:latin typeface="Arial" panose="020B0604020202020204" pitchFamily="34" charset="0"/>
              </a:rPr>
              <a:t>あらゆるフレームをキャプチャする強力な動画エンジンを信頼する。</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ja-JP" altLang="ja-JP" sz="900" b="0" i="0" u="none" strike="noStrike" cap="none" normalizeH="0" baseline="0" dirty="0">
                <a:ln>
                  <a:noFill/>
                </a:ln>
                <a:solidFill>
                  <a:schemeClr val="tx1"/>
                </a:solidFill>
                <a:effectLst/>
                <a:latin typeface="Arial" panose="020B0604020202020204" pitchFamily="34" charset="0"/>
              </a:rPr>
              <a:t>ユーザーの全体的なエクスペリエンスと状況把握が向上する。</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ja-JP" altLang="ja-JP" sz="900" b="0" i="0" u="none" strike="noStrike" cap="none" normalizeH="0" baseline="0" dirty="0">
                <a:ln>
                  <a:noFill/>
                </a:ln>
                <a:solidFill>
                  <a:schemeClr val="tx1"/>
                </a:solidFill>
                <a:effectLst/>
                <a:latin typeface="Arial" panose="020B0604020202020204" pitchFamily="34" charset="0"/>
              </a:rPr>
              <a:t>即時性のある調査ツールでインシデントへの応答時間を短縮する。</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ja-JP" altLang="ja-JP" sz="900" b="0" i="0" u="none" strike="noStrike" cap="none" normalizeH="0" baseline="0" dirty="0">
                <a:ln>
                  <a:noFill/>
                </a:ln>
                <a:solidFill>
                  <a:schemeClr val="tx1"/>
                </a:solidFill>
                <a:effectLst/>
                <a:latin typeface="Arial" panose="020B0604020202020204" pitchFamily="34" charset="0"/>
              </a:rPr>
              <a:t>帯域幅制約条件を最小化し、ネットワーク効率を向上させる。</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en-US" altLang="ja-JP"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chemeClr val="tx1"/>
                </a:solidFill>
                <a:effectLst/>
                <a:latin typeface="Arial" panose="020B0604020202020204" pitchFamily="34" charset="0"/>
              </a:rPr>
              <a:t>滑らかな順再生と逆再生でフレームを見落とすことがない　圧縮タイプとキーフレーム（Iフレーム）間隔に制限がないので、</a:t>
            </a:r>
            <a:endParaRPr kumimoji="0" lang="en-US" altLang="ja-JP" sz="11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chemeClr val="tx1"/>
                </a:solidFill>
                <a:effectLst/>
                <a:latin typeface="Arial" panose="020B0604020202020204" pitchFamily="34" charset="0"/>
              </a:rPr>
              <a:t>Security Centerの高度な再生機能により、記録されたビデオを驚異的な滑らかさで再生できます。</a:t>
            </a:r>
            <a:endParaRPr kumimoji="0" lang="en-US" altLang="ja-JP" sz="11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chemeClr val="tx1"/>
                </a:solidFill>
                <a:effectLst/>
                <a:latin typeface="Arial" panose="020B0604020202020204" pitchFamily="34" charset="0"/>
              </a:rPr>
              <a:t>スロー再生も高速再生も思いのままです。　ビデオレンダリング、カメラシーケンス、サムネールで迅速な操作をする</a:t>
            </a:r>
            <a:r>
              <a:rPr kumimoji="0" lang="ja-JP" altLang="ja-JP" sz="900" b="1"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5123" name="Picture 3" descr="http://www.genetec.com/assets/images/EN/CaseStudies/thumbs/EN-BBandT-Ballp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1687" y="1275606"/>
            <a:ext cx="2964489" cy="1667525"/>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sp>
        <p:nvSpPr>
          <p:cNvPr id="12" name="テキスト ボックス 11"/>
          <p:cNvSpPr txBox="1"/>
          <p:nvPr/>
        </p:nvSpPr>
        <p:spPr>
          <a:xfrm>
            <a:off x="5973070" y="2481684"/>
            <a:ext cx="2919409" cy="923330"/>
          </a:xfrm>
          <a:prstGeom prst="rect">
            <a:avLst/>
          </a:prstGeom>
          <a:noFill/>
        </p:spPr>
        <p:txBody>
          <a:bodyPr wrap="square" rtlCol="0">
            <a:spAutoFit/>
          </a:bodyPr>
          <a:lstStyle/>
          <a:p>
            <a:r>
              <a:rPr lang="ja-JP" altLang="en-US" dirty="0"/>
              <a:t>滑らかな倍速、四倍速の</a:t>
            </a:r>
            <a:endParaRPr lang="en-US" altLang="ja-JP" dirty="0"/>
          </a:p>
          <a:p>
            <a:r>
              <a:rPr lang="ja-JP" altLang="en-US" dirty="0"/>
              <a:t>順再生から逆再生さらに</a:t>
            </a:r>
            <a:r>
              <a:rPr lang="en-US" altLang="ja-JP" dirty="0"/>
              <a:t>100</a:t>
            </a:r>
            <a:r>
              <a:rPr lang="ja-JP" altLang="en-US" dirty="0"/>
              <a:t>倍でスペックイン</a:t>
            </a:r>
          </a:p>
        </p:txBody>
      </p:sp>
      <p:pic>
        <p:nvPicPr>
          <p:cNvPr id="13" name="図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5899" y="838597"/>
            <a:ext cx="2047256" cy="1537717"/>
          </a:xfrm>
          <a:prstGeom prst="rect">
            <a:avLst/>
          </a:prstGeom>
        </p:spPr>
      </p:pic>
    </p:spTree>
    <p:extLst>
      <p:ext uri="{BB962C8B-B14F-4D97-AF65-F5344CB8AC3E}">
        <p14:creationId xmlns:p14="http://schemas.microsoft.com/office/powerpoint/2010/main" val="1666355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8</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68255" y="169348"/>
            <a:ext cx="5338936" cy="461665"/>
          </a:xfrm>
          <a:prstGeom prst="rect">
            <a:avLst/>
          </a:prstGeom>
          <a:noFill/>
        </p:spPr>
        <p:txBody>
          <a:bodyPr wrap="square" rtlCol="0">
            <a:spAutoFit/>
          </a:bodyPr>
          <a:lstStyle/>
          <a:p>
            <a:r>
              <a:rPr kumimoji="1" lang="ja-JP" altLang="en-US" sz="2400" dirty="0"/>
              <a:t>ライブを見る</a:t>
            </a:r>
            <a:r>
              <a:rPr kumimoji="1" lang="en-US" altLang="ja-JP" sz="2400" dirty="0"/>
              <a:t>/</a:t>
            </a:r>
            <a:r>
              <a:rPr lang="ja-JP" altLang="en-US" sz="2400" dirty="0"/>
              <a:t>録画を見る</a:t>
            </a: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pic>
        <p:nvPicPr>
          <p:cNvPr id="6145" name="Picture 1" descr="https://image.jimcdn.com/app/cms/image/transf/dimension=118x1024:format=png/path/s066c57c55bd407b2/image/i3da205b9cfd8739f/version/1465012054/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2" y="753037"/>
            <a:ext cx="1123950" cy="1028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1132352" y="767041"/>
            <a:ext cx="2322111"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033663"/>
                </a:solidFill>
                <a:effectLst/>
                <a:latin typeface="Arial" panose="020B0604020202020204" pitchFamily="34" charset="0"/>
              </a:rPr>
              <a:t>Time shift playback</a:t>
            </a:r>
            <a:br>
              <a:rPr kumimoji="0" lang="ja-JP" altLang="ja-JP" sz="800" b="1" i="0" u="none" strike="noStrike" cap="none" normalizeH="0" baseline="0" dirty="0">
                <a:ln>
                  <a:noFill/>
                </a:ln>
                <a:solidFill>
                  <a:schemeClr val="tx1"/>
                </a:solidFill>
                <a:effectLst/>
                <a:latin typeface="Arial" panose="020B0604020202020204" pitchFamily="34" charset="0"/>
              </a:rPr>
            </a:br>
            <a:r>
              <a:rPr kumimoji="0" lang="ja-JP" altLang="ja-JP" sz="1800" b="1" i="0" u="none" strike="noStrike" cap="none" normalizeH="0" baseline="0" dirty="0">
                <a:ln>
                  <a:noFill/>
                </a:ln>
                <a:solidFill>
                  <a:srgbClr val="033663"/>
                </a:solidFill>
                <a:effectLst/>
                <a:latin typeface="Arial" panose="020B0604020202020204" pitchFamily="34" charset="0"/>
              </a:rPr>
              <a:t>タイムシフト再生</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chemeClr val="tx1"/>
                </a:solidFill>
                <a:effectLst/>
                <a:latin typeface="Arial" panose="020B0604020202020204" pitchFamily="34" charset="0"/>
              </a:rPr>
              <a:t>得られるメリット</a:t>
            </a:r>
            <a:r>
              <a:rPr kumimoji="0" lang="ja-JP" altLang="ja-JP"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ja-JP" altLang="ja-JP" sz="900" b="0" i="0" u="none" strike="noStrike" cap="none" normalizeH="0" baseline="0" dirty="0">
                <a:ln>
                  <a:noFill/>
                </a:ln>
                <a:solidFill>
                  <a:schemeClr val="tx1"/>
                </a:solidFill>
                <a:effectLst/>
                <a:latin typeface="Arial" panose="020B0604020202020204" pitchFamily="34" charset="0"/>
              </a:rPr>
              <a:t>即座に過去映像にワープできます。</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ja-JP" altLang="ja-JP" sz="900" b="0" i="0" u="none" strike="noStrike" cap="none" normalizeH="0" baseline="0" dirty="0">
                <a:ln>
                  <a:noFill/>
                </a:ln>
                <a:solidFill>
                  <a:schemeClr val="tx1"/>
                </a:solidFill>
                <a:effectLst/>
                <a:latin typeface="Arial" panose="020B0604020202020204" pitchFamily="34" charset="0"/>
              </a:rPr>
              <a:t>モーション%が視覚化表示されます。</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ja-JP" altLang="en-US" sz="900" b="0" i="0" u="none" strike="noStrike" cap="none" normalizeH="0" baseline="0" dirty="0">
                <a:ln>
                  <a:noFill/>
                </a:ln>
                <a:solidFill>
                  <a:schemeClr val="tx1"/>
                </a:solidFill>
                <a:effectLst/>
                <a:latin typeface="Arial" panose="020B0604020202020204" pitchFamily="34" charset="0"/>
              </a:rPr>
              <a:t>動的</a:t>
            </a:r>
            <a:r>
              <a:rPr kumimoji="0" lang="ja-JP" altLang="ja-JP" sz="900" b="0" i="0" u="none" strike="noStrike" cap="none" normalizeH="0" baseline="0" dirty="0">
                <a:ln>
                  <a:noFill/>
                </a:ln>
                <a:solidFill>
                  <a:schemeClr val="tx1"/>
                </a:solidFill>
                <a:effectLst/>
                <a:latin typeface="Arial" panose="020B0604020202020204" pitchFamily="34" charset="0"/>
              </a:rPr>
              <a:t>サムネイル表示。</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nvGrpSpPr>
          <p:cNvPr id="7" name="グループ化 6"/>
          <p:cNvGrpSpPr/>
          <p:nvPr/>
        </p:nvGrpSpPr>
        <p:grpSpPr>
          <a:xfrm>
            <a:off x="1259632" y="1425494"/>
            <a:ext cx="3657600" cy="2057401"/>
            <a:chOff x="1259632" y="1425494"/>
            <a:chExt cx="3657600" cy="2057401"/>
          </a:xfrm>
        </p:grpSpPr>
        <p:pic>
          <p:nvPicPr>
            <p:cNvPr id="6147" name="Picture 3" descr="https://2.bp.blogspot.com/-IjWG1N9yHdE/V1JN-WOCNbI/AAAAAAAAA3A/OOwZcNJZBhwJGfQyu2VqSJJP-Wd_gRGRwCLcB/s1600/%25E3%2582%25BF%25E3%2582%25A4%25E3%2583%25A0%25E3%2582%25B7%25E3%2583%2595%25E3%2583%258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9632" y="1425494"/>
              <a:ext cx="36576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8"/>
            <a:stretch>
              <a:fillRect/>
            </a:stretch>
          </p:blipFill>
          <p:spPr>
            <a:xfrm>
              <a:off x="1305847" y="1589900"/>
              <a:ext cx="3024336" cy="1728589"/>
            </a:xfrm>
            <a:prstGeom prst="rect">
              <a:avLst/>
            </a:prstGeom>
          </p:spPr>
        </p:pic>
      </p:grpSp>
      <p:sp>
        <p:nvSpPr>
          <p:cNvPr id="15" name="テキスト ボックス 14"/>
          <p:cNvSpPr txBox="1"/>
          <p:nvPr/>
        </p:nvSpPr>
        <p:spPr>
          <a:xfrm>
            <a:off x="5973070" y="2481684"/>
            <a:ext cx="2919409" cy="1200329"/>
          </a:xfrm>
          <a:prstGeom prst="rect">
            <a:avLst/>
          </a:prstGeom>
          <a:noFill/>
        </p:spPr>
        <p:txBody>
          <a:bodyPr wrap="square" rtlCol="0">
            <a:spAutoFit/>
          </a:bodyPr>
          <a:lstStyle/>
          <a:p>
            <a:r>
              <a:rPr lang="ja-JP" altLang="en-US" dirty="0"/>
              <a:t>ライブ監視中に一瞬に</a:t>
            </a:r>
            <a:r>
              <a:rPr lang="en-US" altLang="ja-JP" dirty="0"/>
              <a:t>(</a:t>
            </a:r>
            <a:r>
              <a:rPr lang="ja-JP" altLang="en-US" dirty="0"/>
              <a:t>ワンクリック</a:t>
            </a:r>
            <a:r>
              <a:rPr lang="en-US" altLang="ja-JP" dirty="0"/>
              <a:t>)</a:t>
            </a:r>
            <a:r>
              <a:rPr lang="ja-JP" altLang="en-US" dirty="0"/>
              <a:t>して過去映像に</a:t>
            </a:r>
          </a:p>
          <a:p>
            <a:r>
              <a:rPr lang="ja-JP" altLang="en-US" dirty="0"/>
              <a:t>スペックイン</a:t>
            </a:r>
          </a:p>
          <a:p>
            <a:endParaRPr lang="ja-JP" altLang="en-US" dirty="0"/>
          </a:p>
        </p:txBody>
      </p:sp>
      <p:pic>
        <p:nvPicPr>
          <p:cNvPr id="16" name="図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5899" y="838597"/>
            <a:ext cx="2047256" cy="1537717"/>
          </a:xfrm>
          <a:prstGeom prst="rect">
            <a:avLst/>
          </a:prstGeom>
        </p:spPr>
      </p:pic>
    </p:spTree>
    <p:extLst>
      <p:ext uri="{BB962C8B-B14F-4D97-AF65-F5344CB8AC3E}">
        <p14:creationId xmlns:p14="http://schemas.microsoft.com/office/powerpoint/2010/main" val="171302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9</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68255" y="169348"/>
            <a:ext cx="5338936" cy="461665"/>
          </a:xfrm>
          <a:prstGeom prst="rect">
            <a:avLst/>
          </a:prstGeom>
          <a:noFill/>
        </p:spPr>
        <p:txBody>
          <a:bodyPr wrap="square" rtlCol="0">
            <a:spAutoFit/>
          </a:bodyPr>
          <a:lstStyle/>
          <a:p>
            <a:r>
              <a:rPr kumimoji="1" lang="ja-JP" altLang="en-US" sz="2400" dirty="0"/>
              <a:t>ライブを見る</a:t>
            </a:r>
            <a:r>
              <a:rPr kumimoji="1" lang="en-US" altLang="ja-JP" sz="2400" dirty="0"/>
              <a:t>/</a:t>
            </a:r>
            <a:r>
              <a:rPr lang="ja-JP" altLang="en-US" sz="2400" dirty="0"/>
              <a:t>録画を見る</a:t>
            </a: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pic>
        <p:nvPicPr>
          <p:cNvPr id="7169" name="Picture 1" descr="https://image.jimcdn.com/app/cms/image/transf/dimension=118x1024:format=png/path/s066c57c55bd407b2/image/id735762bec7c3a57/version/1465008520/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92" y="703823"/>
            <a:ext cx="1123950" cy="971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1100187" y="705901"/>
            <a:ext cx="3223959"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033663"/>
                </a:solidFill>
                <a:effectLst/>
                <a:latin typeface="Arial" panose="020B0604020202020204" pitchFamily="34" charset="0"/>
              </a:rPr>
              <a:t>Visual Tracking</a:t>
            </a:r>
            <a:br>
              <a:rPr kumimoji="0" lang="ja-JP" altLang="ja-JP" sz="800" b="1" i="0" u="none" strike="noStrike" cap="none" normalizeH="0" baseline="0" dirty="0">
                <a:ln>
                  <a:noFill/>
                </a:ln>
                <a:solidFill>
                  <a:schemeClr val="tx1"/>
                </a:solidFill>
                <a:effectLst/>
                <a:latin typeface="Arial" panose="020B0604020202020204" pitchFamily="34" charset="0"/>
              </a:rPr>
            </a:br>
            <a:r>
              <a:rPr kumimoji="0" lang="ja-JP" altLang="ja-JP" sz="1800" b="1" i="0" u="none" strike="noStrike" cap="none" normalizeH="0" baseline="0" dirty="0">
                <a:ln>
                  <a:noFill/>
                </a:ln>
                <a:solidFill>
                  <a:srgbClr val="033663"/>
                </a:solidFill>
                <a:effectLst/>
                <a:latin typeface="Arial" panose="020B0604020202020204" pitchFamily="34" charset="0"/>
              </a:rPr>
              <a:t>ビジュアルトラッキング</a:t>
            </a: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chemeClr val="tx1"/>
                </a:solidFill>
                <a:effectLst/>
                <a:latin typeface="Arial" panose="020B0604020202020204" pitchFamily="34" charset="0"/>
              </a:rPr>
              <a:t>得られるメリット</a:t>
            </a:r>
            <a:r>
              <a:rPr kumimoji="0" lang="ja-JP" altLang="ja-JP"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ja-JP" altLang="ja-JP" sz="900" b="0" i="0" u="none" strike="noStrike" cap="none" normalizeH="0" baseline="0" dirty="0">
                <a:ln>
                  <a:noFill/>
                </a:ln>
                <a:solidFill>
                  <a:schemeClr val="tx1"/>
                </a:solidFill>
                <a:effectLst/>
                <a:latin typeface="Arial" panose="020B0604020202020204" pitchFamily="34" charset="0"/>
              </a:rPr>
              <a:t>高度でタイルコマンドを使用して、オペレータの作業を簡素化</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ja-JP" altLang="ja-JP" sz="900" b="0" i="0" u="none" strike="noStrike" cap="none" normalizeH="0" baseline="0" dirty="0">
                <a:ln>
                  <a:noFill/>
                </a:ln>
                <a:solidFill>
                  <a:schemeClr val="tx1"/>
                </a:solidFill>
                <a:effectLst/>
                <a:latin typeface="Arial" panose="020B0604020202020204" pitchFamily="34" charset="0"/>
              </a:rPr>
              <a:t>高アラートの状況中に容疑者</a:t>
            </a:r>
            <a:r>
              <a:rPr kumimoji="0" lang="ja-JP" altLang="en-US" sz="900" b="0" i="0" u="none" strike="noStrike" cap="none" normalizeH="0" baseline="0" dirty="0">
                <a:ln>
                  <a:noFill/>
                </a:ln>
                <a:solidFill>
                  <a:schemeClr val="tx1"/>
                </a:solidFill>
                <a:effectLst/>
                <a:latin typeface="Arial" panose="020B0604020202020204" pitchFamily="34" charset="0"/>
              </a:rPr>
              <a:t>追尾</a:t>
            </a:r>
            <a:r>
              <a:rPr kumimoji="0" lang="ja-JP" altLang="ja-JP" sz="900" b="0" i="0" u="none" strike="noStrike" cap="none" normalizeH="0" baseline="0" dirty="0">
                <a:ln>
                  <a:noFill/>
                </a:ln>
                <a:solidFill>
                  <a:schemeClr val="tx1"/>
                </a:solidFill>
                <a:effectLst/>
                <a:latin typeface="Arial" panose="020B0604020202020204" pitchFamily="34" charset="0"/>
              </a:rPr>
              <a:t>の効率を高めます</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ja-JP" altLang="ja-JP" sz="900" b="0" i="0" u="none" strike="noStrike" cap="none" normalizeH="0" baseline="0" dirty="0">
                <a:ln>
                  <a:noFill/>
                </a:ln>
                <a:solidFill>
                  <a:schemeClr val="tx1"/>
                </a:solidFill>
                <a:effectLst/>
                <a:latin typeface="Arial" panose="020B0604020202020204" pitchFamily="34" charset="0"/>
              </a:rPr>
              <a:t>時間を節約し、重要な調査を合理化</a:t>
            </a:r>
            <a:endParaRPr kumimoji="0" lang="ja-JP" altLang="ja-JP"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7171" name="Picture 3" descr="https://1.bp.blogspot.com/-wJVC_7AOxMI/V1JEqICKjLI/AAAAAAAAA2w/LpMV8P1awSgraRdiF822qUhjBaP3NUX_QCLcB/s1600/visual-tracki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1271" y="1347614"/>
            <a:ext cx="36576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5973070" y="2481684"/>
            <a:ext cx="2919409" cy="923330"/>
          </a:xfrm>
          <a:prstGeom prst="rect">
            <a:avLst/>
          </a:prstGeom>
          <a:noFill/>
        </p:spPr>
        <p:txBody>
          <a:bodyPr wrap="square" rtlCol="0">
            <a:spAutoFit/>
          </a:bodyPr>
          <a:lstStyle/>
          <a:p>
            <a:r>
              <a:rPr lang="ja-JP" altLang="en-US" dirty="0"/>
              <a:t>ワンクリックでターゲットを追尾してく仕組み。</a:t>
            </a:r>
          </a:p>
          <a:p>
            <a:r>
              <a:rPr lang="ja-JP" altLang="en-US" dirty="0"/>
              <a:t>スペックイン</a:t>
            </a:r>
          </a:p>
        </p:txBody>
      </p:sp>
      <p:pic>
        <p:nvPicPr>
          <p:cNvPr id="13" name="図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5899" y="838597"/>
            <a:ext cx="2047256" cy="1537717"/>
          </a:xfrm>
          <a:prstGeom prst="rect">
            <a:avLst/>
          </a:prstGeom>
        </p:spPr>
      </p:pic>
    </p:spTree>
    <p:extLst>
      <p:ext uri="{BB962C8B-B14F-4D97-AF65-F5344CB8AC3E}">
        <p14:creationId xmlns:p14="http://schemas.microsoft.com/office/powerpoint/2010/main" val="421789889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3557</TotalTime>
  <Words>1598</Words>
  <Application>Microsoft Office PowerPoint</Application>
  <PresentationFormat>画面に合わせる (16:9)</PresentationFormat>
  <Paragraphs>433</Paragraphs>
  <Slides>36</Slides>
  <Notes>35</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36</vt:i4>
      </vt:variant>
    </vt:vector>
  </HeadingPairs>
  <TitlesOfParts>
    <vt:vector size="43" baseType="lpstr">
      <vt:lpstr>Arial Unicode MS</vt:lpstr>
      <vt:lpstr>HG丸ｺﾞｼｯｸM-PRO</vt:lpstr>
      <vt:lpstr>ＭＳ Ｐゴシック</vt:lpstr>
      <vt:lpstr>Arial</vt:lpstr>
      <vt:lpstr>Arial Black</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機能要求と対応</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javatel</dc:creator>
  <cp:lastModifiedBy>javatel</cp:lastModifiedBy>
  <cp:revision>84</cp:revision>
  <dcterms:created xsi:type="dcterms:W3CDTF">2014-11-06T10:51:54Z</dcterms:created>
  <dcterms:modified xsi:type="dcterms:W3CDTF">2017-04-03T05:07:22Z</dcterms:modified>
</cp:coreProperties>
</file>