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1" r:id="rId6"/>
    <p:sldId id="256" r:id="rId7"/>
    <p:sldId id="262" r:id="rId8"/>
    <p:sldId id="263" r:id="rId9"/>
    <p:sldId id="322" r:id="rId10"/>
    <p:sldId id="264" r:id="rId11"/>
    <p:sldId id="323" r:id="rId12"/>
    <p:sldId id="324" r:id="rId13"/>
    <p:sldId id="265" r:id="rId14"/>
    <p:sldId id="266" r:id="rId15"/>
    <p:sldId id="267" r:id="rId16"/>
    <p:sldId id="268" r:id="rId17"/>
    <p:sldId id="270" r:id="rId18"/>
    <p:sldId id="271" r:id="rId19"/>
    <p:sldId id="272" r:id="rId20"/>
    <p:sldId id="309" r:id="rId21"/>
    <p:sldId id="310" r:id="rId22"/>
    <p:sldId id="311" r:id="rId23"/>
    <p:sldId id="312" r:id="rId24"/>
    <p:sldId id="313" r:id="rId25"/>
    <p:sldId id="314" r:id="rId26"/>
    <p:sldId id="273" r:id="rId27"/>
    <p:sldId id="275" r:id="rId28"/>
    <p:sldId id="276" r:id="rId29"/>
    <p:sldId id="277" r:id="rId30"/>
    <p:sldId id="278" r:id="rId31"/>
    <p:sldId id="279" r:id="rId32"/>
    <p:sldId id="283" r:id="rId33"/>
    <p:sldId id="284" r:id="rId34"/>
    <p:sldId id="280" r:id="rId35"/>
    <p:sldId id="281" r:id="rId36"/>
    <p:sldId id="321" r:id="rId37"/>
    <p:sldId id="282" r:id="rId38"/>
    <p:sldId id="286" r:id="rId39"/>
    <p:sldId id="287" r:id="rId40"/>
    <p:sldId id="288" r:id="rId41"/>
    <p:sldId id="289" r:id="rId42"/>
    <p:sldId id="290" r:id="rId43"/>
    <p:sldId id="291" r:id="rId44"/>
    <p:sldId id="292" r:id="rId45"/>
    <p:sldId id="293" r:id="rId46"/>
    <p:sldId id="285" r:id="rId47"/>
    <p:sldId id="294" r:id="rId48"/>
    <p:sldId id="307" r:id="rId49"/>
    <p:sldId id="295" r:id="rId50"/>
    <p:sldId id="296" r:id="rId51"/>
    <p:sldId id="297" r:id="rId52"/>
    <p:sldId id="298" r:id="rId53"/>
    <p:sldId id="299" r:id="rId54"/>
    <p:sldId id="300" r:id="rId55"/>
    <p:sldId id="303" r:id="rId56"/>
    <p:sldId id="301" r:id="rId57"/>
    <p:sldId id="302" r:id="rId58"/>
    <p:sldId id="304" r:id="rId59"/>
    <p:sldId id="305" r:id="rId60"/>
    <p:sldId id="306" r:id="rId61"/>
    <p:sldId id="308" r:id="rId62"/>
    <p:sldId id="315" r:id="rId63"/>
    <p:sldId id="316" r:id="rId64"/>
    <p:sldId id="317" r:id="rId65"/>
    <p:sldId id="318" r:id="rId66"/>
    <p:sldId id="319" r:id="rId67"/>
    <p:sldId id="320" r:id="rId68"/>
  </p:sldIdLst>
  <p:sldSz cx="9144000" cy="5143500" type="screen16x9"/>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45" autoAdjust="0"/>
  </p:normalViewPr>
  <p:slideViewPr>
    <p:cSldViewPr>
      <p:cViewPr varScale="1">
        <p:scale>
          <a:sx n="115" d="100"/>
          <a:sy n="115" d="100"/>
        </p:scale>
        <p:origin x="28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20E4278-EFEC-4A8A-B368-6220348AE9D7}" type="datetimeFigureOut">
              <a:rPr kumimoji="1" lang="ja-JP" altLang="en-US" smtClean="0"/>
              <a:t>2017/3/29</a:t>
            </a:fld>
            <a:endParaRPr kumimoji="1" lang="ja-JP" altLang="en-US"/>
          </a:p>
        </p:txBody>
      </p:sp>
      <p:sp>
        <p:nvSpPr>
          <p:cNvPr id="4" name="スライド イメージ プレースホルダー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710E963-E2B7-41CE-9750-1C1191B1D19B}" type="slidenum">
              <a:rPr kumimoji="1" lang="ja-JP" altLang="en-US" smtClean="0"/>
              <a:t>‹#›</a:t>
            </a:fld>
            <a:endParaRPr kumimoji="1" lang="ja-JP" altLang="en-US"/>
          </a:p>
        </p:txBody>
      </p:sp>
    </p:spTree>
    <p:extLst>
      <p:ext uri="{BB962C8B-B14F-4D97-AF65-F5344CB8AC3E}">
        <p14:creationId xmlns:p14="http://schemas.microsoft.com/office/powerpoint/2010/main" val="587476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a:t>
            </a:fld>
            <a:endParaRPr kumimoji="1" lang="ja-JP" altLang="en-US"/>
          </a:p>
        </p:txBody>
      </p:sp>
    </p:spTree>
    <p:extLst>
      <p:ext uri="{BB962C8B-B14F-4D97-AF65-F5344CB8AC3E}">
        <p14:creationId xmlns:p14="http://schemas.microsoft.com/office/powerpoint/2010/main" val="179689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10</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11</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12</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13</a:t>
            </a:fld>
            <a:endParaRPr kumimoji="1" lang="ja-JP" altLang="en-US"/>
          </a:p>
        </p:txBody>
      </p:sp>
    </p:spTree>
    <p:extLst>
      <p:ext uri="{BB962C8B-B14F-4D97-AF65-F5344CB8AC3E}">
        <p14:creationId xmlns:p14="http://schemas.microsoft.com/office/powerpoint/2010/main" val="417022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14</a:t>
            </a:fld>
            <a:endParaRPr kumimoji="1" lang="ja-JP" altLang="en-US"/>
          </a:p>
        </p:txBody>
      </p:sp>
    </p:spTree>
    <p:extLst>
      <p:ext uri="{BB962C8B-B14F-4D97-AF65-F5344CB8AC3E}">
        <p14:creationId xmlns:p14="http://schemas.microsoft.com/office/powerpoint/2010/main" val="158740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15</a:t>
            </a:fld>
            <a:endParaRPr kumimoji="1" lang="ja-JP" altLang="en-US"/>
          </a:p>
        </p:txBody>
      </p:sp>
    </p:spTree>
    <p:extLst>
      <p:ext uri="{BB962C8B-B14F-4D97-AF65-F5344CB8AC3E}">
        <p14:creationId xmlns:p14="http://schemas.microsoft.com/office/powerpoint/2010/main" val="241895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16</a:t>
            </a:fld>
            <a:endParaRPr kumimoji="1" lang="ja-JP" altLang="en-US"/>
          </a:p>
        </p:txBody>
      </p:sp>
    </p:spTree>
    <p:extLst>
      <p:ext uri="{BB962C8B-B14F-4D97-AF65-F5344CB8AC3E}">
        <p14:creationId xmlns:p14="http://schemas.microsoft.com/office/powerpoint/2010/main" val="289744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17</a:t>
            </a:fld>
            <a:endParaRPr kumimoji="1" lang="ja-JP" altLang="en-US"/>
          </a:p>
        </p:txBody>
      </p:sp>
    </p:spTree>
    <p:extLst>
      <p:ext uri="{BB962C8B-B14F-4D97-AF65-F5344CB8AC3E}">
        <p14:creationId xmlns:p14="http://schemas.microsoft.com/office/powerpoint/2010/main" val="129715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18</a:t>
            </a:fld>
            <a:endParaRPr kumimoji="1" lang="ja-JP" altLang="en-US"/>
          </a:p>
        </p:txBody>
      </p:sp>
    </p:spTree>
    <p:extLst>
      <p:ext uri="{BB962C8B-B14F-4D97-AF65-F5344CB8AC3E}">
        <p14:creationId xmlns:p14="http://schemas.microsoft.com/office/powerpoint/2010/main" val="184188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19</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a:t>
            </a:fld>
            <a:endParaRPr kumimoji="1" lang="ja-JP" altLang="en-US"/>
          </a:p>
        </p:txBody>
      </p:sp>
    </p:spTree>
    <p:extLst>
      <p:ext uri="{BB962C8B-B14F-4D97-AF65-F5344CB8AC3E}">
        <p14:creationId xmlns:p14="http://schemas.microsoft.com/office/powerpoint/2010/main" val="5229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20</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21</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22</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23</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24</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25</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26</a:t>
            </a:fld>
            <a:endParaRPr kumimoji="1" lang="ja-JP" altLang="en-US"/>
          </a:p>
        </p:txBody>
      </p:sp>
    </p:spTree>
    <p:extLst>
      <p:ext uri="{BB962C8B-B14F-4D97-AF65-F5344CB8AC3E}">
        <p14:creationId xmlns:p14="http://schemas.microsoft.com/office/powerpoint/2010/main" val="3464231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a:t>
            </a:fld>
            <a:endParaRPr kumimoji="1" lang="ja-JP" altLang="en-US"/>
          </a:p>
        </p:txBody>
      </p:sp>
    </p:spTree>
    <p:extLst>
      <p:ext uri="{BB962C8B-B14F-4D97-AF65-F5344CB8AC3E}">
        <p14:creationId xmlns:p14="http://schemas.microsoft.com/office/powerpoint/2010/main" val="355983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a:t>
            </a:fld>
            <a:endParaRPr kumimoji="1" lang="ja-JP" altLang="en-US"/>
          </a:p>
        </p:txBody>
      </p:sp>
    </p:spTree>
    <p:extLst>
      <p:ext uri="{BB962C8B-B14F-4D97-AF65-F5344CB8AC3E}">
        <p14:creationId xmlns:p14="http://schemas.microsoft.com/office/powerpoint/2010/main" val="1940300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a:t>
            </a:fld>
            <a:endParaRPr kumimoji="1" lang="ja-JP" altLang="en-US"/>
          </a:p>
        </p:txBody>
      </p:sp>
    </p:spTree>
    <p:extLst>
      <p:ext uri="{BB962C8B-B14F-4D97-AF65-F5344CB8AC3E}">
        <p14:creationId xmlns:p14="http://schemas.microsoft.com/office/powerpoint/2010/main" val="1003431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a:t>
            </a:fld>
            <a:endParaRPr kumimoji="1" lang="ja-JP" altLang="en-US"/>
          </a:p>
        </p:txBody>
      </p:sp>
    </p:spTree>
    <p:extLst>
      <p:ext uri="{BB962C8B-B14F-4D97-AF65-F5344CB8AC3E}">
        <p14:creationId xmlns:p14="http://schemas.microsoft.com/office/powerpoint/2010/main" val="426493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7</a:t>
            </a:fld>
            <a:endParaRPr kumimoji="1" lang="ja-JP" altLang="en-US"/>
          </a:p>
        </p:txBody>
      </p:sp>
    </p:spTree>
    <p:extLst>
      <p:ext uri="{BB962C8B-B14F-4D97-AF65-F5344CB8AC3E}">
        <p14:creationId xmlns:p14="http://schemas.microsoft.com/office/powerpoint/2010/main" val="406241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8</a:t>
            </a:fld>
            <a:endParaRPr kumimoji="1" lang="ja-JP" altLang="en-US"/>
          </a:p>
        </p:txBody>
      </p:sp>
    </p:spTree>
    <p:extLst>
      <p:ext uri="{BB962C8B-B14F-4D97-AF65-F5344CB8AC3E}">
        <p14:creationId xmlns:p14="http://schemas.microsoft.com/office/powerpoint/2010/main" val="131602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9</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FDC9D6-6F11-4A0C-BA33-333B8245E2DE}" type="datetime1">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72194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88706D-0836-46E3-A8AE-B6008B7887B2}" type="datetime1">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1604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5064C7-CDF8-4FBE-90C3-28574DD60905}" type="datetime1">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1274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E2F974-769C-42F4-BB43-27108615A275}" type="datetime1">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37064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03B8665-670D-4306-82D6-854F164DD757}" type="datetime1">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1090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B121855-30D5-4E5C-B6A1-8CF7A3A54C22}" type="datetime1">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66378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BFBE32C-A857-44DB-A045-FB4F78B52B8C}" type="datetime1">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96112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2AFA1D1-B31B-4006-9B9D-E3F4B14A4EDB}" type="datetime1">
              <a:rPr kumimoji="1" lang="ja-JP" altLang="en-US" smtClean="0"/>
              <a:t>2017/3/29</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5" name="スライド番号プレースホルダー 4"/>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35905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315B6E-4D86-4387-91DB-8A536DEA28B0}" type="datetime1">
              <a:rPr kumimoji="1" lang="ja-JP" altLang="en-US" smtClean="0"/>
              <a:t>2017/3/29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4" name="スライド番号プレースホルダー 3"/>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66974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BE4E0D-42F4-4BA4-AEF0-85BD7E915828}" type="datetime1">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73445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7B5405-EEF7-4F1C-BF2B-BC21BE6C523F}" type="datetime1">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47018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A730E7-FB05-4839-8CCA-AC191705A387}" type="datetime1">
              <a:rPr kumimoji="1" lang="ja-JP" altLang="en-US" smtClean="0"/>
              <a:t>2017/3/29</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©2016 Javatel Inc</a:t>
            </a:r>
            <a:r>
              <a:rPr kumimoji="1" lang="ja-JP" altLang="en-US"/>
              <a:t>　</a:t>
            </a:r>
            <a:r>
              <a:rPr kumimoji="1" lang="en-US" altLang="ja-JP"/>
              <a:t>rev0.3</a:t>
            </a:r>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82732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21.png"/><Relationship Id="rId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5.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2.jpeg"/><Relationship Id="rId10" Type="http://schemas.openxmlformats.org/officeDocument/2006/relationships/image" Target="../media/image5.png"/><Relationship Id="rId4" Type="http://schemas.openxmlformats.org/officeDocument/2006/relationships/image" Target="../media/image41.jpe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51.png"/><Relationship Id="rId5" Type="http://schemas.openxmlformats.org/officeDocument/2006/relationships/image" Target="../media/image20.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4.jpeg"/><Relationship Id="rId5" Type="http://schemas.openxmlformats.org/officeDocument/2006/relationships/image" Target="../media/image57.png"/><Relationship Id="rId1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1.png"/><Relationship Id="rId9" Type="http://schemas.openxmlformats.org/officeDocument/2006/relationships/image" Target="../media/image62.png"/><Relationship Id="rId1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21.png"/><Relationship Id="rId10" Type="http://schemas.openxmlformats.org/officeDocument/2006/relationships/image" Target="../media/image75.png"/><Relationship Id="rId4" Type="http://schemas.openxmlformats.org/officeDocument/2006/relationships/image" Target="../media/image20.png"/><Relationship Id="rId9" Type="http://schemas.openxmlformats.org/officeDocument/2006/relationships/image" Target="../media/image74.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7.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21.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9.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92.png"/></Relationships>
</file>

<file path=ppt/slides/_rels/slide6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3.png"/><Relationship Id="rId7" Type="http://schemas.openxmlformats.org/officeDocument/2006/relationships/image" Target="../media/image91.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5.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99.png"/></Relationships>
</file>

<file path=ppt/slides/_rels/slide6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21.png"/><Relationship Id="rId10" Type="http://schemas.openxmlformats.org/officeDocument/2006/relationships/image" Target="../media/image100.png"/><Relationship Id="rId4" Type="http://schemas.openxmlformats.org/officeDocument/2006/relationships/image" Target="../media/image20.png"/><Relationship Id="rId9" Type="http://schemas.openxmlformats.org/officeDocument/2006/relationships/image" Target="../media/image9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38"/>
            <a:ext cx="9144000" cy="205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91830"/>
            <a:ext cx="5904656" cy="14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699792" y="2571750"/>
            <a:ext cx="3888432" cy="584775"/>
          </a:xfrm>
          <a:prstGeom prst="rect">
            <a:avLst/>
          </a:prstGeom>
          <a:noFill/>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株式会社ジャバテル</a:t>
            </a:r>
          </a:p>
        </p:txBody>
      </p:sp>
      <p:sp>
        <p:nvSpPr>
          <p:cNvPr id="6" name="日付プレースホルダー 5"/>
          <p:cNvSpPr>
            <a:spLocks noGrp="1"/>
          </p:cNvSpPr>
          <p:nvPr>
            <p:ph type="dt" sz="half" idx="10"/>
          </p:nvPr>
        </p:nvSpPr>
        <p:spPr/>
        <p:txBody>
          <a:bodyPr/>
          <a:lstStyle/>
          <a:p>
            <a:fld id="{F6B43D84-DEDC-4BBC-B77A-202C27B2A777}" type="datetime1">
              <a:rPr kumimoji="1" lang="ja-JP" altLang="en-US" smtClean="0"/>
              <a:t>2017/3/29</a:t>
            </a:fld>
            <a:endParaRPr kumimoji="1" lang="ja-JP" altLang="en-US" dirty="0"/>
          </a:p>
        </p:txBody>
      </p:sp>
      <p:sp>
        <p:nvSpPr>
          <p:cNvPr id="7" name="フッター プレースホルダー 6"/>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8" name="スライド番号プレースホルダー 7"/>
          <p:cNvSpPr>
            <a:spLocks noGrp="1"/>
          </p:cNvSpPr>
          <p:nvPr>
            <p:ph type="sldNum" sz="quarter" idx="12"/>
          </p:nvPr>
        </p:nvSpPr>
        <p:spPr/>
        <p:txBody>
          <a:bodyPr/>
          <a:lstStyle/>
          <a:p>
            <a:fld id="{52D86CBA-54FB-4B48-BE55-6940A3B9156C}" type="slidenum">
              <a:rPr kumimoji="1" lang="ja-JP" altLang="en-US" smtClean="0"/>
              <a:t>1</a:t>
            </a:fld>
            <a:endParaRPr kumimoji="1" lang="ja-JP" altLang="en-US"/>
          </a:p>
        </p:txBody>
      </p:sp>
    </p:spTree>
    <p:extLst>
      <p:ext uri="{BB962C8B-B14F-4D97-AF65-F5344CB8AC3E}">
        <p14:creationId xmlns:p14="http://schemas.microsoft.com/office/powerpoint/2010/main" val="277921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a:solidFill>
                  <a:srgbClr val="FFFF00"/>
                </a:solidFill>
              </a:rPr>
              <a:t>ウエアラブル、スポーツカムの利用</a:t>
            </a:r>
          </a:p>
          <a:p>
            <a:pPr algn="r"/>
            <a:r>
              <a:rPr kumimoji="1" lang="en-US" altLang="ja-JP" sz="2000" dirty="0">
                <a:solidFill>
                  <a:srgbClr val="FF0000"/>
                </a:solidFill>
              </a:rPr>
              <a:t>UVC USB</a:t>
            </a:r>
            <a:r>
              <a:rPr kumimoji="1" lang="ja-JP" altLang="en-US" sz="2000" dirty="0">
                <a:solidFill>
                  <a:srgbClr val="FF0000"/>
                </a:solidFill>
              </a:rPr>
              <a:t>対応に関して</a:t>
            </a: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2017/3/29</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10</a:t>
            </a:fld>
            <a:endParaRPr kumimoji="1" lang="ja-JP" altLang="en-US"/>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9" y="2715766"/>
            <a:ext cx="211223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987824" y="1563638"/>
            <a:ext cx="3744416" cy="923330"/>
          </a:xfrm>
          <a:prstGeom prst="rect">
            <a:avLst/>
          </a:prstGeom>
          <a:noFill/>
        </p:spPr>
        <p:txBody>
          <a:bodyPr wrap="square" rtlCol="0">
            <a:spAutoFit/>
          </a:bodyPr>
          <a:lstStyle/>
          <a:p>
            <a:r>
              <a:rPr kumimoji="1" lang="en-US" altLang="ja-JP" dirty="0"/>
              <a:t>Android 4.3</a:t>
            </a:r>
            <a:r>
              <a:rPr kumimoji="1" lang="ja-JP" altLang="en-US" dirty="0"/>
              <a:t>スマートフォンであること。</a:t>
            </a:r>
          </a:p>
          <a:p>
            <a:r>
              <a:rPr lang="en-US" altLang="ja-JP" dirty="0"/>
              <a:t>OTG</a:t>
            </a:r>
            <a:r>
              <a:rPr lang="ja-JP" altLang="en-US" dirty="0"/>
              <a:t>対応されたモデルである事。</a:t>
            </a:r>
            <a:endParaRPr lang="en-US" altLang="ja-JP" dirty="0"/>
          </a:p>
          <a:p>
            <a:r>
              <a:rPr kumimoji="1" lang="ja-JP" altLang="en-US" dirty="0"/>
              <a:t>事前動作確認必須。</a:t>
            </a:r>
          </a:p>
        </p:txBody>
      </p:sp>
      <p:sp>
        <p:nvSpPr>
          <p:cNvPr id="16" name="テキスト ボックス 15"/>
          <p:cNvSpPr txBox="1"/>
          <p:nvPr/>
        </p:nvSpPr>
        <p:spPr>
          <a:xfrm>
            <a:off x="2987824" y="2643758"/>
            <a:ext cx="5472608" cy="1754326"/>
          </a:xfrm>
          <a:prstGeom prst="rect">
            <a:avLst/>
          </a:prstGeom>
          <a:noFill/>
        </p:spPr>
        <p:txBody>
          <a:bodyPr wrap="square" rtlCol="0">
            <a:spAutoFit/>
          </a:bodyPr>
          <a:lstStyle/>
          <a:p>
            <a:r>
              <a:rPr kumimoji="1" lang="ja-JP" altLang="en-US" dirty="0"/>
              <a:t>消費電力の問題、ＯＴＧとはスマートフォンが</a:t>
            </a:r>
            <a:r>
              <a:rPr kumimoji="1" lang="en-US" altLang="ja-JP" dirty="0"/>
              <a:t>USB</a:t>
            </a:r>
            <a:r>
              <a:rPr kumimoji="1" lang="ja-JP" altLang="en-US" dirty="0"/>
              <a:t>ホスト動作します。　つまり接続したカメラに電力を与えます。　この為稼働時間が短くなる問題があります。</a:t>
            </a:r>
          </a:p>
          <a:p>
            <a:r>
              <a:rPr lang="ja-JP" altLang="en-US" dirty="0"/>
              <a:t>これを回避する方法は</a:t>
            </a:r>
            <a:r>
              <a:rPr lang="en-US" altLang="ja-JP" dirty="0"/>
              <a:t>OTG</a:t>
            </a:r>
            <a:r>
              <a:rPr lang="ja-JP" altLang="en-US" dirty="0"/>
              <a:t>対応の</a:t>
            </a:r>
            <a:r>
              <a:rPr lang="en-US" altLang="ja-JP" dirty="0"/>
              <a:t>USB</a:t>
            </a:r>
            <a:r>
              <a:rPr lang="ja-JP" altLang="en-US" dirty="0"/>
              <a:t> </a:t>
            </a:r>
            <a:r>
              <a:rPr lang="en-US" altLang="ja-JP" dirty="0"/>
              <a:t>HUB</a:t>
            </a:r>
            <a:r>
              <a:rPr lang="ja-JP" altLang="en-US" dirty="0"/>
              <a:t>を使用します。</a:t>
            </a:r>
            <a:r>
              <a:rPr lang="en-US" altLang="ja-JP" dirty="0"/>
              <a:t> OTG</a:t>
            </a:r>
            <a:r>
              <a:rPr lang="ja-JP" altLang="en-US" dirty="0"/>
              <a:t>対応の</a:t>
            </a:r>
            <a:r>
              <a:rPr lang="en-US" altLang="ja-JP" dirty="0"/>
              <a:t>USB</a:t>
            </a:r>
            <a:r>
              <a:rPr lang="ja-JP" altLang="en-US" dirty="0"/>
              <a:t> </a:t>
            </a:r>
            <a:r>
              <a:rPr lang="en-US" altLang="ja-JP" dirty="0"/>
              <a:t>HUB</a:t>
            </a:r>
            <a:r>
              <a:rPr lang="ja-JP" altLang="en-US" dirty="0"/>
              <a:t>によりカメラの電源は</a:t>
            </a:r>
            <a:r>
              <a:rPr lang="en-US" altLang="ja-JP" dirty="0"/>
              <a:t>USB</a:t>
            </a:r>
            <a:r>
              <a:rPr lang="ja-JP" altLang="en-US" dirty="0"/>
              <a:t>からバッテリ給電が可能となります。</a:t>
            </a:r>
            <a:endParaRPr kumimoji="1" lang="ja-JP" altLang="en-US" dirty="0"/>
          </a:p>
        </p:txBody>
      </p:sp>
    </p:spTree>
    <p:extLst>
      <p:ext uri="{BB962C8B-B14F-4D97-AF65-F5344CB8AC3E}">
        <p14:creationId xmlns:p14="http://schemas.microsoft.com/office/powerpoint/2010/main" val="325462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a:solidFill>
                  <a:srgbClr val="FFFF00"/>
                </a:solidFill>
              </a:rPr>
              <a:t>ウエアラブル、スポーツカムの利用</a:t>
            </a:r>
          </a:p>
          <a:p>
            <a:pPr algn="r"/>
            <a:r>
              <a:rPr kumimoji="1" lang="en-US" altLang="ja-JP" sz="2000" dirty="0">
                <a:solidFill>
                  <a:srgbClr val="FF0000"/>
                </a:solidFill>
              </a:rPr>
              <a:t>UVC USB</a:t>
            </a:r>
            <a:r>
              <a:rPr kumimoji="1" lang="ja-JP" altLang="en-US" sz="2000" dirty="0">
                <a:solidFill>
                  <a:srgbClr val="FF0000"/>
                </a:solidFill>
              </a:rPr>
              <a:t>対応に関して</a:t>
            </a: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2017/3/29</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11</a:t>
            </a:fld>
            <a:endParaRPr kumimoji="1" lang="ja-JP" altLang="en-US"/>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9" y="2715766"/>
            <a:ext cx="211223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987824" y="1563638"/>
            <a:ext cx="3744416" cy="923330"/>
          </a:xfrm>
          <a:prstGeom prst="rect">
            <a:avLst/>
          </a:prstGeom>
          <a:noFill/>
        </p:spPr>
        <p:txBody>
          <a:bodyPr wrap="square" rtlCol="0">
            <a:spAutoFit/>
          </a:bodyPr>
          <a:lstStyle/>
          <a:p>
            <a:r>
              <a:rPr kumimoji="1" lang="en-US" altLang="ja-JP" dirty="0"/>
              <a:t>Android 4.3</a:t>
            </a:r>
            <a:r>
              <a:rPr kumimoji="1" lang="ja-JP" altLang="en-US" dirty="0"/>
              <a:t>スマートフォンであること。</a:t>
            </a:r>
          </a:p>
          <a:p>
            <a:r>
              <a:rPr lang="en-US" altLang="ja-JP" dirty="0"/>
              <a:t>OTG</a:t>
            </a:r>
            <a:r>
              <a:rPr lang="ja-JP" altLang="en-US" dirty="0"/>
              <a:t>対応されたモデルである事。</a:t>
            </a:r>
            <a:endParaRPr lang="en-US" altLang="ja-JP" dirty="0"/>
          </a:p>
          <a:p>
            <a:r>
              <a:rPr kumimoji="1" lang="ja-JP" altLang="en-US" dirty="0"/>
              <a:t>事前動作確認必須。</a:t>
            </a:r>
          </a:p>
        </p:txBody>
      </p:sp>
      <p:sp>
        <p:nvSpPr>
          <p:cNvPr id="16" name="テキスト ボックス 15"/>
          <p:cNvSpPr txBox="1"/>
          <p:nvPr/>
        </p:nvSpPr>
        <p:spPr>
          <a:xfrm>
            <a:off x="2987824" y="2643758"/>
            <a:ext cx="5472608" cy="1754326"/>
          </a:xfrm>
          <a:prstGeom prst="rect">
            <a:avLst/>
          </a:prstGeom>
          <a:noFill/>
        </p:spPr>
        <p:txBody>
          <a:bodyPr wrap="square" rtlCol="0">
            <a:spAutoFit/>
          </a:bodyPr>
          <a:lstStyle/>
          <a:p>
            <a:r>
              <a:rPr kumimoji="1" lang="ja-JP" altLang="en-US" dirty="0"/>
              <a:t>消費電力の問題、ＯＴＧとはスマートフォンが</a:t>
            </a:r>
            <a:r>
              <a:rPr kumimoji="1" lang="en-US" altLang="ja-JP" dirty="0"/>
              <a:t>USB</a:t>
            </a:r>
            <a:r>
              <a:rPr kumimoji="1" lang="ja-JP" altLang="en-US" dirty="0"/>
              <a:t>ホスト動作します。　つまり接続したカメラに電力を与えます。　この為稼働時間が短くなる問題があります。</a:t>
            </a:r>
          </a:p>
          <a:p>
            <a:r>
              <a:rPr lang="ja-JP" altLang="en-US" dirty="0"/>
              <a:t>これを回避する方法は</a:t>
            </a:r>
            <a:r>
              <a:rPr lang="en-US" altLang="ja-JP" dirty="0"/>
              <a:t>OTG</a:t>
            </a:r>
            <a:r>
              <a:rPr lang="ja-JP" altLang="en-US" dirty="0"/>
              <a:t>対応の</a:t>
            </a:r>
            <a:r>
              <a:rPr lang="en-US" altLang="ja-JP" dirty="0"/>
              <a:t>USB</a:t>
            </a:r>
            <a:r>
              <a:rPr lang="ja-JP" altLang="en-US" dirty="0"/>
              <a:t> </a:t>
            </a:r>
            <a:r>
              <a:rPr lang="en-US" altLang="ja-JP" dirty="0"/>
              <a:t>HUB</a:t>
            </a:r>
            <a:r>
              <a:rPr lang="ja-JP" altLang="en-US" dirty="0"/>
              <a:t>を使用します。</a:t>
            </a:r>
            <a:r>
              <a:rPr lang="en-US" altLang="ja-JP" dirty="0"/>
              <a:t> OTG</a:t>
            </a:r>
            <a:r>
              <a:rPr lang="ja-JP" altLang="en-US" dirty="0"/>
              <a:t>対応の</a:t>
            </a:r>
            <a:r>
              <a:rPr lang="en-US" altLang="ja-JP" dirty="0"/>
              <a:t>USB</a:t>
            </a:r>
            <a:r>
              <a:rPr lang="ja-JP" altLang="en-US" dirty="0"/>
              <a:t> </a:t>
            </a:r>
            <a:r>
              <a:rPr lang="en-US" altLang="ja-JP" dirty="0"/>
              <a:t>HUB</a:t>
            </a:r>
            <a:r>
              <a:rPr lang="ja-JP" altLang="en-US" dirty="0"/>
              <a:t>によりカメラの電源は</a:t>
            </a:r>
            <a:r>
              <a:rPr lang="en-US" altLang="ja-JP" dirty="0"/>
              <a:t>USB</a:t>
            </a:r>
            <a:r>
              <a:rPr lang="ja-JP" altLang="en-US" dirty="0"/>
              <a:t>からバッテリ給電が可能となります。</a:t>
            </a:r>
            <a:endParaRPr kumimoji="1" lang="ja-JP" altLang="en-US" dirty="0"/>
          </a:p>
        </p:txBody>
      </p:sp>
    </p:spTree>
    <p:extLst>
      <p:ext uri="{BB962C8B-B14F-4D97-AF65-F5344CB8AC3E}">
        <p14:creationId xmlns:p14="http://schemas.microsoft.com/office/powerpoint/2010/main" val="209606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a:solidFill>
                  <a:srgbClr val="FFFF00"/>
                </a:solidFill>
              </a:rPr>
              <a:t>ウエアラブル、スポーツカムの利用</a:t>
            </a:r>
          </a:p>
          <a:p>
            <a:pPr algn="r"/>
            <a:r>
              <a:rPr lang="en-US" altLang="ja-JP" sz="2000" dirty="0">
                <a:solidFill>
                  <a:srgbClr val="FF0000"/>
                </a:solidFill>
              </a:rPr>
              <a:t>SONY </a:t>
            </a:r>
            <a:r>
              <a:rPr lang="ja-JP" altLang="en-US" sz="2000" dirty="0">
                <a:solidFill>
                  <a:srgbClr val="FF0000"/>
                </a:solidFill>
              </a:rPr>
              <a:t>スポーツカム</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2017/3/29</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12</a:t>
            </a:fld>
            <a:endParaRPr kumimoji="1" lang="ja-JP"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180" y="1922272"/>
            <a:ext cx="3269357" cy="245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14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スマートフォンから配信</a:t>
            </a:r>
            <a:endParaRPr kumimoji="1" lang="ja-JP" altLang="en-US" sz="2000" dirty="0">
              <a:solidFill>
                <a:srgbClr val="FFFF00"/>
              </a:solidFill>
            </a:endParaRPr>
          </a:p>
        </p:txBody>
      </p:sp>
      <p:sp>
        <p:nvSpPr>
          <p:cNvPr id="8" name="円/楕円 7"/>
          <p:cNvSpPr/>
          <p:nvPr/>
        </p:nvSpPr>
        <p:spPr>
          <a:xfrm rot="19607162">
            <a:off x="971600" y="3795886"/>
            <a:ext cx="2016224"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2308324"/>
          </a:xfrm>
          <a:prstGeom prst="rect">
            <a:avLst/>
          </a:prstGeom>
          <a:noFill/>
        </p:spPr>
        <p:txBody>
          <a:bodyPr wrap="square" rtlCol="0">
            <a:spAutoFit/>
          </a:bodyPr>
          <a:lstStyle/>
          <a:p>
            <a:r>
              <a:rPr kumimoji="1" lang="ja-JP" altLang="en-US" sz="2400" dirty="0"/>
              <a:t>カメラ性能は文句なしにスマホに軍配が上がります。</a:t>
            </a:r>
          </a:p>
          <a:p>
            <a:endParaRPr lang="ja-JP" altLang="en-US" sz="2400" dirty="0"/>
          </a:p>
          <a:p>
            <a:r>
              <a:rPr lang="ja-JP" altLang="en-US" sz="2400" dirty="0"/>
              <a:t>徹底した競争環境にあるからです。</a:t>
            </a:r>
          </a:p>
        </p:txBody>
      </p:sp>
      <p:sp>
        <p:nvSpPr>
          <p:cNvPr id="3" name="日付プレースホルダー 2"/>
          <p:cNvSpPr>
            <a:spLocks noGrp="1"/>
          </p:cNvSpPr>
          <p:nvPr>
            <p:ph type="dt" sz="half" idx="10"/>
          </p:nvPr>
        </p:nvSpPr>
        <p:spPr/>
        <p:txBody>
          <a:bodyPr/>
          <a:lstStyle/>
          <a:p>
            <a:fld id="{E21ECE4A-CEC9-4E94-B670-08AD489C406D}"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13</a:t>
            </a:fld>
            <a:endParaRPr kumimoji="1" lang="ja-JP" altLang="en-US"/>
          </a:p>
        </p:txBody>
      </p:sp>
    </p:spTree>
    <p:extLst>
      <p:ext uri="{BB962C8B-B14F-4D97-AF65-F5344CB8AC3E}">
        <p14:creationId xmlns:p14="http://schemas.microsoft.com/office/powerpoint/2010/main" val="281872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alpha val="7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視聴</a:t>
            </a:r>
            <a:r>
              <a:rPr lang="en-US" altLang="ja-JP" sz="2000" dirty="0">
                <a:solidFill>
                  <a:srgbClr val="FFFF00"/>
                </a:solidFill>
              </a:rPr>
              <a:t>(</a:t>
            </a:r>
            <a:r>
              <a:rPr lang="ja-JP" altLang="en-US" sz="2000" dirty="0">
                <a:solidFill>
                  <a:srgbClr val="FFFF00"/>
                </a:solidFill>
              </a:rPr>
              <a:t>クライアント</a:t>
            </a:r>
            <a:r>
              <a:rPr lang="en-US" altLang="ja-JP" sz="2000" dirty="0">
                <a:solidFill>
                  <a:srgbClr val="FFFF00"/>
                </a:solidFill>
              </a:rPr>
              <a:t>)</a:t>
            </a:r>
            <a:endParaRPr kumimoji="1" lang="ja-JP" altLang="en-US" sz="2000" dirty="0">
              <a:solidFill>
                <a:srgbClr val="FFFF00"/>
              </a:solidFill>
            </a:endParaRPr>
          </a:p>
        </p:txBody>
      </p:sp>
      <p:sp>
        <p:nvSpPr>
          <p:cNvPr id="10" name="テキスト ボックス 9"/>
          <p:cNvSpPr txBox="1"/>
          <p:nvPr/>
        </p:nvSpPr>
        <p:spPr>
          <a:xfrm>
            <a:off x="6156176" y="1275606"/>
            <a:ext cx="2987824" cy="3416320"/>
          </a:xfrm>
          <a:prstGeom prst="rect">
            <a:avLst/>
          </a:prstGeom>
          <a:noFill/>
        </p:spPr>
        <p:txBody>
          <a:bodyPr wrap="square" rtlCol="0">
            <a:spAutoFit/>
          </a:bodyPr>
          <a:lstStyle/>
          <a:p>
            <a:r>
              <a:rPr lang="en-US" altLang="ja-JP" sz="2400" dirty="0"/>
              <a:t>Windows PC</a:t>
            </a:r>
            <a:r>
              <a:rPr lang="ja-JP" altLang="en-US" sz="2400" dirty="0" err="1"/>
              <a:t>、</a:t>
            </a:r>
            <a:r>
              <a:rPr lang="en-US" altLang="ja-JP" sz="2400" dirty="0"/>
              <a:t>Mac</a:t>
            </a:r>
            <a:r>
              <a:rPr lang="ja-JP" altLang="en-US" sz="2400" dirty="0" err="1"/>
              <a:t>、</a:t>
            </a:r>
            <a:r>
              <a:rPr lang="en-US" altLang="ja-JP" sz="2400" dirty="0"/>
              <a:t>Linux</a:t>
            </a:r>
            <a:r>
              <a:rPr lang="ja-JP" altLang="en-US" sz="2400" dirty="0" err="1"/>
              <a:t>、</a:t>
            </a:r>
            <a:r>
              <a:rPr lang="en-US" altLang="ja-JP" sz="2400" dirty="0" err="1"/>
              <a:t>Chrombook</a:t>
            </a:r>
            <a:r>
              <a:rPr lang="ja-JP" altLang="en-US" sz="2400" dirty="0" err="1"/>
              <a:t>、</a:t>
            </a:r>
            <a:r>
              <a:rPr lang="ja-JP" altLang="en-US" sz="2400" dirty="0"/>
              <a:t>スマホ、タブレット</a:t>
            </a:r>
          </a:p>
          <a:p>
            <a:r>
              <a:rPr lang="ja-JP" altLang="en-US" sz="2400" dirty="0"/>
              <a:t>殆どに対応します。</a:t>
            </a:r>
          </a:p>
          <a:p>
            <a:endParaRPr lang="ja-JP" altLang="en-US" sz="2400" dirty="0"/>
          </a:p>
          <a:p>
            <a:r>
              <a:rPr lang="ja-JP" altLang="en-US" sz="2400" dirty="0"/>
              <a:t>全て共通ソフトで理想的な環境は残念ながら種々制約で実現していません。</a:t>
            </a:r>
          </a:p>
        </p:txBody>
      </p:sp>
      <p:sp>
        <p:nvSpPr>
          <p:cNvPr id="3" name="日付プレースホルダー 2"/>
          <p:cNvSpPr>
            <a:spLocks noGrp="1"/>
          </p:cNvSpPr>
          <p:nvPr>
            <p:ph type="dt" sz="half" idx="10"/>
          </p:nvPr>
        </p:nvSpPr>
        <p:spPr/>
        <p:txBody>
          <a:bodyPr/>
          <a:lstStyle/>
          <a:p>
            <a:fld id="{B81A3115-0572-45B7-8FFE-E9D3EBD3ADE7}"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14</a:t>
            </a:fld>
            <a:endParaRPr kumimoji="1" lang="ja-JP" altLang="en-US"/>
          </a:p>
        </p:txBody>
      </p:sp>
    </p:spTree>
    <p:extLst>
      <p:ext uri="{BB962C8B-B14F-4D97-AF65-F5344CB8AC3E}">
        <p14:creationId xmlns:p14="http://schemas.microsoft.com/office/powerpoint/2010/main" val="222198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alpha val="7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徹底したリアルタイム配信性</a:t>
            </a:r>
            <a:endParaRPr kumimoji="1" lang="ja-JP" altLang="en-US" sz="2000" dirty="0">
              <a:solidFill>
                <a:srgbClr val="FFFF00"/>
              </a:solidFill>
            </a:endParaRPr>
          </a:p>
        </p:txBody>
      </p:sp>
      <p:sp>
        <p:nvSpPr>
          <p:cNvPr id="10" name="テキスト ボックス 9"/>
          <p:cNvSpPr txBox="1"/>
          <p:nvPr/>
        </p:nvSpPr>
        <p:spPr>
          <a:xfrm>
            <a:off x="6156176" y="1275606"/>
            <a:ext cx="2987824" cy="3323987"/>
          </a:xfrm>
          <a:prstGeom prst="rect">
            <a:avLst/>
          </a:prstGeom>
          <a:noFill/>
        </p:spPr>
        <p:txBody>
          <a:bodyPr wrap="square" rtlCol="0">
            <a:spAutoFit/>
          </a:bodyPr>
          <a:lstStyle/>
          <a:p>
            <a:r>
              <a:rPr lang="ja-JP" altLang="en-US" sz="2400" i="1" dirty="0"/>
              <a:t>配信プロトコル</a:t>
            </a:r>
          </a:p>
          <a:p>
            <a:r>
              <a:rPr lang="en-US" altLang="ja-JP" sz="2400" i="1" dirty="0"/>
              <a:t>No.1 </a:t>
            </a:r>
            <a:r>
              <a:rPr lang="en-US" altLang="ja-JP" sz="2400" dirty="0"/>
              <a:t>UMS(RTP)</a:t>
            </a:r>
          </a:p>
          <a:p>
            <a:r>
              <a:rPr lang="en-US" altLang="ja-JP" dirty="0"/>
              <a:t> Windows Android iOS*</a:t>
            </a:r>
          </a:p>
          <a:p>
            <a:r>
              <a:rPr lang="en-US" altLang="ja-JP" sz="2400" i="1" dirty="0"/>
              <a:t>No.2 </a:t>
            </a:r>
            <a:r>
              <a:rPr lang="en-US" altLang="ja-JP" sz="2400" dirty="0"/>
              <a:t>RTMP </a:t>
            </a:r>
            <a:r>
              <a:rPr lang="en-US" altLang="ja-JP" sz="1400" dirty="0"/>
              <a:t>(1</a:t>
            </a:r>
            <a:r>
              <a:rPr lang="ja-JP" altLang="en-US" sz="1400" dirty="0"/>
              <a:t>秒未満</a:t>
            </a:r>
            <a:r>
              <a:rPr lang="en-US" altLang="ja-JP" sz="1400" dirty="0"/>
              <a:t>)</a:t>
            </a:r>
          </a:p>
          <a:p>
            <a:r>
              <a:rPr lang="en-US" altLang="ja-JP" sz="1600" dirty="0"/>
              <a:t> Widows Mac Linux </a:t>
            </a:r>
            <a:r>
              <a:rPr lang="en-US" altLang="ja-JP" sz="1600" dirty="0" err="1"/>
              <a:t>Chrombook</a:t>
            </a:r>
            <a:endParaRPr lang="en-US" altLang="ja-JP" sz="1600" dirty="0"/>
          </a:p>
          <a:p>
            <a:r>
              <a:rPr lang="en-US" altLang="ja-JP" sz="2400" i="1" dirty="0"/>
              <a:t>No.3 </a:t>
            </a:r>
            <a:r>
              <a:rPr lang="en-US" altLang="ja-JP" sz="2400" dirty="0"/>
              <a:t>HLS (</a:t>
            </a:r>
            <a:r>
              <a:rPr lang="en-US" altLang="ja-JP" sz="1400" dirty="0"/>
              <a:t>5</a:t>
            </a:r>
            <a:r>
              <a:rPr lang="ja-JP" altLang="en-US" sz="1400" dirty="0"/>
              <a:t>秒</a:t>
            </a:r>
            <a:r>
              <a:rPr lang="en-US" altLang="ja-JP" sz="1400" dirty="0"/>
              <a:t>-8</a:t>
            </a:r>
            <a:r>
              <a:rPr lang="ja-JP" altLang="en-US" sz="1400" dirty="0"/>
              <a:t>秒</a:t>
            </a:r>
            <a:r>
              <a:rPr lang="en-US" altLang="ja-JP" sz="1400" dirty="0"/>
              <a:t>)</a:t>
            </a:r>
          </a:p>
          <a:p>
            <a:r>
              <a:rPr lang="en-US" altLang="ja-JP" sz="1600" dirty="0"/>
              <a:t> iOS Android Mac Windows 10 /  </a:t>
            </a:r>
          </a:p>
          <a:p>
            <a:r>
              <a:rPr lang="en-US" altLang="ja-JP" sz="1600" dirty="0"/>
              <a:t> Windows* Linux*</a:t>
            </a:r>
            <a:endParaRPr lang="ja-JP" altLang="en-US" sz="1600" dirty="0"/>
          </a:p>
          <a:p>
            <a:endParaRPr lang="ja-JP" altLang="en-US" sz="1600" dirty="0"/>
          </a:p>
          <a:p>
            <a:r>
              <a:rPr lang="ja-JP" altLang="en-US" sz="1600" dirty="0"/>
              <a:t>全てに共通で使えるのは</a:t>
            </a:r>
          </a:p>
          <a:p>
            <a:r>
              <a:rPr lang="en-US" altLang="ja-JP" sz="1600" dirty="0"/>
              <a:t>HLS(</a:t>
            </a:r>
            <a:r>
              <a:rPr lang="ja-JP" altLang="en-US" sz="1600" dirty="0"/>
              <a:t>若干の制約</a:t>
            </a:r>
            <a:r>
              <a:rPr lang="en-US" altLang="ja-JP" sz="1600" dirty="0"/>
              <a:t>)</a:t>
            </a:r>
            <a:r>
              <a:rPr lang="ja-JP" altLang="en-US" sz="1600" dirty="0"/>
              <a:t>となります。</a:t>
            </a:r>
          </a:p>
        </p:txBody>
      </p:sp>
      <p:sp>
        <p:nvSpPr>
          <p:cNvPr id="3" name="日付プレースホルダー 2"/>
          <p:cNvSpPr>
            <a:spLocks noGrp="1"/>
          </p:cNvSpPr>
          <p:nvPr>
            <p:ph type="dt" sz="half" idx="10"/>
          </p:nvPr>
        </p:nvSpPr>
        <p:spPr/>
        <p:txBody>
          <a:bodyPr/>
          <a:lstStyle/>
          <a:p>
            <a:fld id="{BCBD704D-7B78-4E45-A3DF-E31BEAD15307}" type="datetime1">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15</a:t>
            </a:fld>
            <a:endParaRPr kumimoji="1" lang="ja-JP" altLang="en-US"/>
          </a:p>
        </p:txBody>
      </p:sp>
    </p:spTree>
    <p:extLst>
      <p:ext uri="{BB962C8B-B14F-4D97-AF65-F5344CB8AC3E}">
        <p14:creationId xmlns:p14="http://schemas.microsoft.com/office/powerpoint/2010/main" val="109167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4">
              <a:alpha val="56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高音質、高信頼性ボイスチャット</a:t>
            </a:r>
            <a:endParaRPr kumimoji="1" lang="ja-JP" altLang="en-US" sz="2000" dirty="0">
              <a:solidFill>
                <a:srgbClr val="FFFF00"/>
              </a:solidFill>
            </a:endParaRPr>
          </a:p>
        </p:txBody>
      </p:sp>
      <p:sp>
        <p:nvSpPr>
          <p:cNvPr id="10" name="テキスト ボックス 9"/>
          <p:cNvSpPr txBox="1"/>
          <p:nvPr/>
        </p:nvSpPr>
        <p:spPr>
          <a:xfrm>
            <a:off x="6156176" y="1275606"/>
            <a:ext cx="2987824" cy="2800767"/>
          </a:xfrm>
          <a:prstGeom prst="rect">
            <a:avLst/>
          </a:prstGeom>
          <a:noFill/>
        </p:spPr>
        <p:txBody>
          <a:bodyPr wrap="square" rtlCol="0">
            <a:spAutoFit/>
          </a:bodyPr>
          <a:lstStyle/>
          <a:p>
            <a:r>
              <a:rPr lang="ja-JP" altLang="en-US" sz="1600" dirty="0"/>
              <a:t>世界最高の音声コーデック</a:t>
            </a:r>
            <a:r>
              <a:rPr lang="en-US" altLang="ja-JP" sz="1600" dirty="0"/>
              <a:t>Opus</a:t>
            </a:r>
            <a:r>
              <a:rPr lang="ja-JP" altLang="en-US" sz="1600" dirty="0"/>
              <a:t>を搭載、世界最小の遅延。</a:t>
            </a:r>
          </a:p>
          <a:p>
            <a:endParaRPr lang="ja-JP" altLang="en-US" sz="1600" dirty="0"/>
          </a:p>
          <a:p>
            <a:r>
              <a:rPr lang="ja-JP" altLang="en-US" sz="1600" dirty="0"/>
              <a:t>仮想談話室は無制限、人数制限無。</a:t>
            </a:r>
          </a:p>
          <a:p>
            <a:endParaRPr lang="ja-JP" altLang="en-US" sz="1600" dirty="0"/>
          </a:p>
          <a:p>
            <a:r>
              <a:rPr lang="ja-JP" altLang="en-US" sz="1600" dirty="0"/>
              <a:t>テキストチャットも実装。</a:t>
            </a:r>
          </a:p>
          <a:p>
            <a:endParaRPr lang="ja-JP" altLang="en-US" sz="1600" dirty="0"/>
          </a:p>
          <a:p>
            <a:r>
              <a:rPr lang="ja-JP" altLang="en-US" sz="1600" dirty="0"/>
              <a:t>強力な暗号化。</a:t>
            </a:r>
          </a:p>
          <a:p>
            <a:endParaRPr lang="ja-JP" altLang="en-US" sz="1600" dirty="0"/>
          </a:p>
          <a:p>
            <a:r>
              <a:rPr lang="ja-JP" altLang="en-US" sz="1600" dirty="0"/>
              <a:t>ビジネスが変わります。</a:t>
            </a:r>
          </a:p>
        </p:txBody>
      </p:sp>
      <p:sp>
        <p:nvSpPr>
          <p:cNvPr id="3" name="円/楕円 2"/>
          <p:cNvSpPr/>
          <p:nvPr/>
        </p:nvSpPr>
        <p:spPr>
          <a:xfrm>
            <a:off x="3151681" y="4063380"/>
            <a:ext cx="1224136" cy="1080120"/>
          </a:xfrm>
          <a:prstGeom prst="ellipse">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日付プレースホルダー 7"/>
          <p:cNvSpPr>
            <a:spLocks noGrp="1"/>
          </p:cNvSpPr>
          <p:nvPr>
            <p:ph type="dt" sz="half" idx="10"/>
          </p:nvPr>
        </p:nvSpPr>
        <p:spPr/>
        <p:txBody>
          <a:bodyPr/>
          <a:lstStyle/>
          <a:p>
            <a:fld id="{D4CB69B3-8B63-4E6A-8185-4522234D863D}"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16</a:t>
            </a:fld>
            <a:endParaRPr kumimoji="1" lang="ja-JP" altLang="en-US"/>
          </a:p>
        </p:txBody>
      </p:sp>
    </p:spTree>
    <p:extLst>
      <p:ext uri="{BB962C8B-B14F-4D97-AF65-F5344CB8AC3E}">
        <p14:creationId xmlns:p14="http://schemas.microsoft.com/office/powerpoint/2010/main" val="212264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176464" cy="830997"/>
          </a:xfrm>
          <a:prstGeom prst="rect">
            <a:avLst/>
          </a:prstGeom>
          <a:noFill/>
        </p:spPr>
        <p:txBody>
          <a:bodyPr wrap="square" rtlCol="0">
            <a:spAutoFit/>
          </a:bodyPr>
          <a:lstStyle/>
          <a:p>
            <a:r>
              <a:rPr kumimoji="1" lang="ja-JP" altLang="en-US" sz="4800" dirty="0">
                <a:solidFill>
                  <a:srgbClr val="7030A0"/>
                </a:solidFill>
              </a:rPr>
              <a:t>パッケージ構成</a:t>
            </a:r>
          </a:p>
        </p:txBody>
      </p:sp>
      <p:sp>
        <p:nvSpPr>
          <p:cNvPr id="2" name="テキスト ボックス 1"/>
          <p:cNvSpPr txBox="1"/>
          <p:nvPr/>
        </p:nvSpPr>
        <p:spPr>
          <a:xfrm>
            <a:off x="-36512" y="4118034"/>
            <a:ext cx="7560840" cy="415498"/>
          </a:xfrm>
          <a:prstGeom prst="rect">
            <a:avLst/>
          </a:prstGeom>
          <a:noFill/>
        </p:spPr>
        <p:txBody>
          <a:bodyPr wrap="square" rtlCol="0">
            <a:spAutoFit/>
          </a:bodyPr>
          <a:lstStyle/>
          <a:p>
            <a:r>
              <a:rPr kumimoji="1" lang="ja-JP" altLang="en-US" sz="1050" dirty="0">
                <a:solidFill>
                  <a:srgbClr val="FF0000"/>
                </a:solidFill>
              </a:rPr>
              <a:t>注</a:t>
            </a:r>
            <a:r>
              <a:rPr kumimoji="1" lang="en-US" altLang="ja-JP" sz="1050" dirty="0">
                <a:solidFill>
                  <a:srgbClr val="FF0000"/>
                </a:solidFill>
              </a:rPr>
              <a:t>) </a:t>
            </a:r>
            <a:r>
              <a:rPr kumimoji="1" lang="ja-JP" altLang="en-US" sz="1050" dirty="0">
                <a:solidFill>
                  <a:srgbClr val="FF0000"/>
                </a:solidFill>
              </a:rPr>
              <a:t>パブリックサービス</a:t>
            </a:r>
            <a:r>
              <a:rPr kumimoji="1" lang="en-US" altLang="ja-JP" sz="1050" dirty="0">
                <a:solidFill>
                  <a:srgbClr val="FF0000"/>
                </a:solidFill>
              </a:rPr>
              <a:t>(</a:t>
            </a:r>
            <a:r>
              <a:rPr kumimoji="1" lang="ja-JP" altLang="en-US" sz="1050" dirty="0">
                <a:solidFill>
                  <a:srgbClr val="FF0000"/>
                </a:solidFill>
              </a:rPr>
              <a:t>社内、組織利用以外</a:t>
            </a:r>
            <a:r>
              <a:rPr kumimoji="1" lang="en-US" altLang="ja-JP" sz="1050" dirty="0">
                <a:solidFill>
                  <a:srgbClr val="FF0000"/>
                </a:solidFill>
              </a:rPr>
              <a:t>)</a:t>
            </a:r>
            <a:r>
              <a:rPr kumimoji="1" lang="ja-JP" altLang="en-US" sz="1050" dirty="0">
                <a:solidFill>
                  <a:srgbClr val="FF0000"/>
                </a:solidFill>
              </a:rPr>
              <a:t>にご利用される場合は</a:t>
            </a:r>
            <a:r>
              <a:rPr kumimoji="1" lang="en-US" altLang="ja-JP" sz="1050" b="1" dirty="0">
                <a:solidFill>
                  <a:srgbClr val="FF0000"/>
                </a:solidFill>
              </a:rPr>
              <a:t>Enterprise</a:t>
            </a:r>
            <a:r>
              <a:rPr kumimoji="1" lang="ja-JP" altLang="en-US" sz="1050" dirty="0">
                <a:solidFill>
                  <a:srgbClr val="FF0000"/>
                </a:solidFill>
              </a:rPr>
              <a:t>をご選択ください。 一切のサブスクリプションは不要です。</a:t>
            </a:r>
          </a:p>
        </p:txBody>
      </p:sp>
      <p:grpSp>
        <p:nvGrpSpPr>
          <p:cNvPr id="8" name="グループ化 7"/>
          <p:cNvGrpSpPr/>
          <p:nvPr/>
        </p:nvGrpSpPr>
        <p:grpSpPr>
          <a:xfrm>
            <a:off x="35496" y="1131590"/>
            <a:ext cx="7629525" cy="3009900"/>
            <a:chOff x="35496" y="1131590"/>
            <a:chExt cx="7629525" cy="30099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31590"/>
              <a:ext cx="76295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560" y="2367181"/>
              <a:ext cx="1512168" cy="276999"/>
            </a:xfrm>
            <a:prstGeom prst="rect">
              <a:avLst/>
            </a:prstGeom>
            <a:noFill/>
          </p:spPr>
          <p:txBody>
            <a:bodyPr wrap="square" rtlCol="0">
              <a:spAutoFit/>
            </a:bodyPr>
            <a:lstStyle/>
            <a:p>
              <a:r>
                <a:rPr lang="ja-JP" altLang="en-US" sz="1200" b="1" dirty="0">
                  <a:solidFill>
                    <a:srgbClr val="FF0000"/>
                  </a:solidFill>
                </a:rPr>
                <a:t>最大カメラ数は</a:t>
              </a:r>
              <a:r>
                <a:rPr lang="en-US" altLang="ja-JP" sz="1200" b="1" dirty="0">
                  <a:solidFill>
                    <a:srgbClr val="FF0000"/>
                  </a:solidFill>
                </a:rPr>
                <a:t>20</a:t>
              </a:r>
              <a:r>
                <a:rPr lang="ja-JP" altLang="en-US" sz="1200" b="1" dirty="0">
                  <a:solidFill>
                    <a:srgbClr val="FF0000"/>
                  </a:solidFill>
                </a:rPr>
                <a:t>迄</a:t>
              </a:r>
              <a:endParaRPr kumimoji="1" lang="ja-JP" altLang="en-US" sz="1200" b="1" dirty="0">
                <a:solidFill>
                  <a:srgbClr val="FF0000"/>
                </a:solidFill>
              </a:endParaRPr>
            </a:p>
          </p:txBody>
        </p:sp>
        <p:sp>
          <p:nvSpPr>
            <p:cNvPr id="9" name="テキスト ボックス 8"/>
            <p:cNvSpPr txBox="1"/>
            <p:nvPr/>
          </p:nvSpPr>
          <p:spPr>
            <a:xfrm>
              <a:off x="2915816" y="2366759"/>
              <a:ext cx="1656184" cy="276999"/>
            </a:xfrm>
            <a:prstGeom prst="rect">
              <a:avLst/>
            </a:prstGeom>
            <a:noFill/>
          </p:spPr>
          <p:txBody>
            <a:bodyPr wrap="square" rtlCol="0">
              <a:spAutoFit/>
            </a:bodyPr>
            <a:lstStyle/>
            <a:p>
              <a:r>
                <a:rPr lang="ja-JP" altLang="en-US" sz="1200" b="1" dirty="0">
                  <a:solidFill>
                    <a:srgbClr val="FF0000"/>
                  </a:solidFill>
                </a:rPr>
                <a:t>最大カメラ数は</a:t>
              </a:r>
              <a:r>
                <a:rPr lang="en-US" altLang="ja-JP" sz="1200" b="1" dirty="0">
                  <a:solidFill>
                    <a:srgbClr val="FF0000"/>
                  </a:solidFill>
                </a:rPr>
                <a:t>200</a:t>
              </a:r>
              <a:r>
                <a:rPr lang="ja-JP" altLang="en-US" sz="1200" b="1" dirty="0">
                  <a:solidFill>
                    <a:srgbClr val="FF0000"/>
                  </a:solidFill>
                </a:rPr>
                <a:t>迄</a:t>
              </a:r>
              <a:endParaRPr kumimoji="1" lang="ja-JP" altLang="en-US" sz="1200" b="1" dirty="0">
                <a:solidFill>
                  <a:srgbClr val="FF0000"/>
                </a:solidFill>
              </a:endParaRPr>
            </a:p>
          </p:txBody>
        </p:sp>
      </p:grpSp>
      <p:sp>
        <p:nvSpPr>
          <p:cNvPr id="4" name="テキスト ボックス 3"/>
          <p:cNvSpPr txBox="1"/>
          <p:nvPr/>
        </p:nvSpPr>
        <p:spPr>
          <a:xfrm>
            <a:off x="7812360" y="1275606"/>
            <a:ext cx="1152128" cy="3539430"/>
          </a:xfrm>
          <a:prstGeom prst="rect">
            <a:avLst/>
          </a:prstGeom>
          <a:noFill/>
        </p:spPr>
        <p:txBody>
          <a:bodyPr wrap="square" rtlCol="0">
            <a:spAutoFit/>
          </a:bodyPr>
          <a:lstStyle/>
          <a:p>
            <a:r>
              <a:rPr kumimoji="1" lang="ja-JP" altLang="en-US" sz="1400" dirty="0"/>
              <a:t>圧倒的な低コスト</a:t>
            </a:r>
          </a:p>
          <a:p>
            <a:endParaRPr lang="ja-JP" altLang="en-US" sz="1400" dirty="0"/>
          </a:p>
          <a:p>
            <a:r>
              <a:rPr kumimoji="1" lang="ja-JP" altLang="en-US" sz="1400" dirty="0"/>
              <a:t>サブスクリプションフリー</a:t>
            </a:r>
          </a:p>
          <a:p>
            <a:endParaRPr lang="ja-JP" altLang="en-US" sz="1400" dirty="0"/>
          </a:p>
          <a:p>
            <a:r>
              <a:rPr kumimoji="1" lang="ja-JP" altLang="en-US" sz="1400" dirty="0"/>
              <a:t>アプライアンス</a:t>
            </a:r>
            <a:r>
              <a:rPr kumimoji="1" lang="en-US" altLang="ja-JP" sz="1400" dirty="0"/>
              <a:t>(</a:t>
            </a:r>
            <a:r>
              <a:rPr kumimoji="1" lang="ja-JP" altLang="en-US" sz="1400" dirty="0"/>
              <a:t>弊社サーバーにプリインストールして出荷</a:t>
            </a:r>
            <a:r>
              <a:rPr kumimoji="1" lang="en-US" altLang="ja-JP" sz="1400" dirty="0"/>
              <a:t>)</a:t>
            </a:r>
          </a:p>
          <a:p>
            <a:endParaRPr lang="en-US" altLang="ja-JP" sz="1400" dirty="0"/>
          </a:p>
          <a:p>
            <a:r>
              <a:rPr kumimoji="1" lang="ja-JP" altLang="en-US" sz="1400" dirty="0"/>
              <a:t>アップグレード、保守に関しては全てリモートで対応。</a:t>
            </a:r>
          </a:p>
        </p:txBody>
      </p:sp>
      <p:sp>
        <p:nvSpPr>
          <p:cNvPr id="14" name="日付プレースホルダー 13"/>
          <p:cNvSpPr>
            <a:spLocks noGrp="1"/>
          </p:cNvSpPr>
          <p:nvPr>
            <p:ph type="dt" sz="half" idx="10"/>
          </p:nvPr>
        </p:nvSpPr>
        <p:spPr/>
        <p:txBody>
          <a:bodyPr/>
          <a:lstStyle/>
          <a:p>
            <a:fld id="{20E876D7-A306-40F0-B382-751589808628}" type="datetime1">
              <a:rPr kumimoji="1" lang="ja-JP" altLang="en-US" smtClean="0"/>
              <a:t>2017/3/29</a:t>
            </a:fld>
            <a:endParaRPr kumimoji="1" lang="ja-JP" altLang="en-US"/>
          </a:p>
        </p:txBody>
      </p:sp>
      <p:sp>
        <p:nvSpPr>
          <p:cNvPr id="15" name="フッター プレースホルダー 14"/>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6" name="スライド番号プレースホルダー 15"/>
          <p:cNvSpPr>
            <a:spLocks noGrp="1"/>
          </p:cNvSpPr>
          <p:nvPr>
            <p:ph type="sldNum" sz="quarter" idx="12"/>
          </p:nvPr>
        </p:nvSpPr>
        <p:spPr/>
        <p:txBody>
          <a:bodyPr/>
          <a:lstStyle/>
          <a:p>
            <a:fld id="{52D86CBA-54FB-4B48-BE55-6940A3B9156C}" type="slidenum">
              <a:rPr kumimoji="1" lang="ja-JP" altLang="en-US" smtClean="0"/>
              <a:t>17</a:t>
            </a:fld>
            <a:endParaRPr kumimoji="1" lang="ja-JP" altLang="en-US"/>
          </a:p>
        </p:txBody>
      </p:sp>
    </p:spTree>
    <p:extLst>
      <p:ext uri="{BB962C8B-B14F-4D97-AF65-F5344CB8AC3E}">
        <p14:creationId xmlns:p14="http://schemas.microsoft.com/office/powerpoint/2010/main" val="301049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0" y="507325"/>
            <a:ext cx="5004048" cy="646331"/>
          </a:xfrm>
          <a:prstGeom prst="rect">
            <a:avLst/>
          </a:prstGeom>
          <a:noFill/>
        </p:spPr>
        <p:txBody>
          <a:bodyPr wrap="square" rtlCol="0">
            <a:spAutoFit/>
          </a:bodyPr>
          <a:lstStyle/>
          <a:p>
            <a:r>
              <a:rPr lang="ja-JP" altLang="en-US" sz="3600" dirty="0">
                <a:solidFill>
                  <a:srgbClr val="7030A0"/>
                </a:solidFill>
              </a:rPr>
              <a:t>サブスクリプションフリー</a:t>
            </a:r>
          </a:p>
        </p:txBody>
      </p:sp>
      <p:grpSp>
        <p:nvGrpSpPr>
          <p:cNvPr id="8" name="グループ化 7"/>
          <p:cNvGrpSpPr/>
          <p:nvPr/>
        </p:nvGrpSpPr>
        <p:grpSpPr>
          <a:xfrm>
            <a:off x="35496" y="1131590"/>
            <a:ext cx="4104455" cy="2016224"/>
            <a:chOff x="35496" y="1131590"/>
            <a:chExt cx="7629525" cy="30099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31590"/>
              <a:ext cx="76295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558" y="2367182"/>
              <a:ext cx="1967114" cy="321623"/>
            </a:xfrm>
            <a:prstGeom prst="rect">
              <a:avLst/>
            </a:prstGeom>
            <a:noFill/>
          </p:spPr>
          <p:txBody>
            <a:bodyPr wrap="square" rtlCol="0">
              <a:spAutoFit/>
            </a:bodyPr>
            <a:lstStyle/>
            <a:p>
              <a:r>
                <a:rPr lang="ja-JP" altLang="en-US" sz="800" dirty="0">
                  <a:solidFill>
                    <a:srgbClr val="FF0000"/>
                  </a:solidFill>
                </a:rPr>
                <a:t>最大カメラ数は</a:t>
              </a:r>
              <a:r>
                <a:rPr lang="en-US" altLang="ja-JP" sz="800" dirty="0">
                  <a:solidFill>
                    <a:srgbClr val="FF0000"/>
                  </a:solidFill>
                </a:rPr>
                <a:t>20</a:t>
              </a:r>
              <a:r>
                <a:rPr lang="ja-JP" altLang="en-US" sz="800" dirty="0">
                  <a:solidFill>
                    <a:srgbClr val="FF0000"/>
                  </a:solidFill>
                </a:rPr>
                <a:t>迄</a:t>
              </a:r>
              <a:endParaRPr kumimoji="1" lang="ja-JP" altLang="en-US" sz="800" dirty="0">
                <a:solidFill>
                  <a:srgbClr val="FF0000"/>
                </a:solidFill>
              </a:endParaRPr>
            </a:p>
          </p:txBody>
        </p:sp>
        <p:sp>
          <p:nvSpPr>
            <p:cNvPr id="9" name="テキスト ボックス 8"/>
            <p:cNvSpPr txBox="1"/>
            <p:nvPr/>
          </p:nvSpPr>
          <p:spPr>
            <a:xfrm>
              <a:off x="2915813" y="2366760"/>
              <a:ext cx="2072183" cy="321623"/>
            </a:xfrm>
            <a:prstGeom prst="rect">
              <a:avLst/>
            </a:prstGeom>
            <a:noFill/>
          </p:spPr>
          <p:txBody>
            <a:bodyPr wrap="square" rtlCol="0">
              <a:spAutoFit/>
            </a:bodyPr>
            <a:lstStyle/>
            <a:p>
              <a:r>
                <a:rPr lang="ja-JP" altLang="en-US" sz="800" dirty="0">
                  <a:solidFill>
                    <a:srgbClr val="FF0000"/>
                  </a:solidFill>
                </a:rPr>
                <a:t>最大カメラ数は</a:t>
              </a:r>
              <a:r>
                <a:rPr lang="en-US" altLang="ja-JP" sz="800" dirty="0">
                  <a:solidFill>
                    <a:srgbClr val="FF0000"/>
                  </a:solidFill>
                </a:rPr>
                <a:t>200</a:t>
              </a:r>
              <a:r>
                <a:rPr lang="ja-JP" altLang="en-US" sz="800" dirty="0">
                  <a:solidFill>
                    <a:srgbClr val="FF0000"/>
                  </a:solidFill>
                </a:rPr>
                <a:t>迄</a:t>
              </a:r>
              <a:endParaRPr kumimoji="1" lang="ja-JP" altLang="en-US" sz="800" dirty="0">
                <a:solidFill>
                  <a:srgbClr val="FF0000"/>
                </a:solidFill>
              </a:endParaRPr>
            </a:p>
          </p:txBody>
        </p:sp>
      </p:grpSp>
      <p:sp>
        <p:nvSpPr>
          <p:cNvPr id="10" name="テキスト ボックス 9"/>
          <p:cNvSpPr txBox="1"/>
          <p:nvPr/>
        </p:nvSpPr>
        <p:spPr>
          <a:xfrm>
            <a:off x="5004048" y="1965974"/>
            <a:ext cx="2808312" cy="1815882"/>
          </a:xfrm>
          <a:prstGeom prst="rect">
            <a:avLst/>
          </a:prstGeom>
          <a:noFill/>
        </p:spPr>
        <p:txBody>
          <a:bodyPr wrap="square" rtlCol="0">
            <a:spAutoFit/>
          </a:bodyPr>
          <a:lstStyle/>
          <a:p>
            <a:r>
              <a:rPr kumimoji="1" lang="ja-JP" altLang="en-US" sz="2800" dirty="0"/>
              <a:t>如何なる利用用途に対しても、使用量による課金は発生しません。</a:t>
            </a:r>
          </a:p>
        </p:txBody>
      </p:sp>
      <p:sp>
        <p:nvSpPr>
          <p:cNvPr id="12" name="日付プレースホルダー 11"/>
          <p:cNvSpPr>
            <a:spLocks noGrp="1"/>
          </p:cNvSpPr>
          <p:nvPr>
            <p:ph type="dt" sz="half" idx="10"/>
          </p:nvPr>
        </p:nvSpPr>
        <p:spPr/>
        <p:txBody>
          <a:bodyPr/>
          <a:lstStyle/>
          <a:p>
            <a:fld id="{7DCE98D7-8726-4367-ACC3-B13A3C151F1F}" type="datetime1">
              <a:rPr kumimoji="1" lang="ja-JP" altLang="en-US" smtClean="0"/>
              <a:t>2017/3/29</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18</a:t>
            </a:fld>
            <a:endParaRPr kumimoji="1" lang="ja-JP" altLang="en-US"/>
          </a:p>
        </p:txBody>
      </p:sp>
    </p:spTree>
    <p:extLst>
      <p:ext uri="{BB962C8B-B14F-4D97-AF65-F5344CB8AC3E}">
        <p14:creationId xmlns:p14="http://schemas.microsoft.com/office/powerpoint/2010/main" val="286412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pic>
        <p:nvPicPr>
          <p:cNvPr id="11"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38" y="2427734"/>
            <a:ext cx="620638" cy="4071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719" y="2412107"/>
            <a:ext cx="895350" cy="447675"/>
          </a:xfrm>
          <a:prstGeom prst="rect">
            <a:avLst/>
          </a:prstGeom>
        </p:spPr>
      </p:pic>
      <p:pic>
        <p:nvPicPr>
          <p:cNvPr id="13" name="図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2283718"/>
            <a:ext cx="864096" cy="565047"/>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1563638"/>
            <a:ext cx="1493798" cy="132484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descr="http://www.silverstonetek.com/images/products/tj08-e/TJ08-E-34View.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1134698"/>
            <a:ext cx="1725084" cy="1725084"/>
          </a:xfrm>
          <a:prstGeom prst="rect">
            <a:avLst/>
          </a:prstGeom>
          <a:noFill/>
          <a:extLst>
            <a:ext uri="{909E8E84-426E-40DD-AFC4-6F175D3DCCD1}">
              <a14:hiddenFill xmlns:a14="http://schemas.microsoft.com/office/drawing/2010/main">
                <a:solidFill>
                  <a:srgbClr val="FFFFFF"/>
                </a:solidFill>
              </a14:hiddenFill>
            </a:ext>
          </a:extLst>
        </p:spPr>
      </p:pic>
      <p:pic>
        <p:nvPicPr>
          <p:cNvPr id="16" name="cc-m-imagesubtitle-image-10305585289" descr="http://u.jimdo.com/www56/o/s8869cf49c3fad7eb/img/ibdd4e2408808fe8e/1412694998/std/ima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9092" y="1635646"/>
            <a:ext cx="1881088"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68" y="3435846"/>
            <a:ext cx="1843836" cy="674687"/>
          </a:xfrm>
          <a:prstGeom prst="rect">
            <a:avLst/>
          </a:prstGeom>
          <a:noFill/>
          <a:extLst>
            <a:ext uri="{909E8E84-426E-40DD-AFC4-6F175D3DCCD1}">
              <a14:hiddenFill xmlns:a14="http://schemas.microsoft.com/office/drawing/2010/main">
                <a:solidFill>
                  <a:srgbClr val="FFFFFF"/>
                </a:solidFill>
              </a14:hiddenFill>
            </a:ext>
          </a:extLst>
        </p:spPr>
      </p:pic>
      <p:pic>
        <p:nvPicPr>
          <p:cNvPr id="18" name="cc-m-imagesubtitle-image-12259050388" descr="https://image.jimcdn.com/app/cms/image/transf/dimension=335x10000:format=png/path/s5a4eaeab77170510/image/idb65d046283f0b1d/version/1448027278/imag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3177886"/>
            <a:ext cx="1821127" cy="121227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932040" y="3291830"/>
            <a:ext cx="3528392" cy="1292662"/>
          </a:xfrm>
          <a:prstGeom prst="rect">
            <a:avLst/>
          </a:prstGeom>
          <a:noFill/>
        </p:spPr>
        <p:txBody>
          <a:bodyPr wrap="square" rtlCol="0">
            <a:spAutoFit/>
          </a:bodyPr>
          <a:lstStyle/>
          <a:p>
            <a:r>
              <a:rPr kumimoji="1" lang="ja-JP" altLang="en-US" dirty="0"/>
              <a:t>マシンの選定</a:t>
            </a:r>
          </a:p>
          <a:p>
            <a:r>
              <a:rPr lang="ja-JP" altLang="en-US" dirty="0"/>
              <a:t>最大負荷の算定が重要</a:t>
            </a:r>
          </a:p>
          <a:p>
            <a:pPr marL="342900" indent="-342900">
              <a:buAutoNum type="arabicParenR"/>
            </a:pPr>
            <a:r>
              <a:rPr kumimoji="1" lang="ja-JP" altLang="en-US" sz="1400" dirty="0"/>
              <a:t>最大ストリーム数と総帯域</a:t>
            </a:r>
            <a:r>
              <a:rPr kumimoji="1" lang="en-US" altLang="ja-JP" sz="1400" dirty="0"/>
              <a:t>(</a:t>
            </a:r>
            <a:r>
              <a:rPr kumimoji="1" lang="ja-JP" altLang="en-US" sz="1400" dirty="0"/>
              <a:t>インバウンド</a:t>
            </a:r>
            <a:r>
              <a:rPr kumimoji="1" lang="en-US" altLang="ja-JP" sz="1400" dirty="0"/>
              <a:t>+</a:t>
            </a:r>
            <a:r>
              <a:rPr kumimoji="1" lang="ja-JP" altLang="en-US" sz="1400" dirty="0"/>
              <a:t>アウトバウンド</a:t>
            </a:r>
            <a:r>
              <a:rPr kumimoji="1" lang="en-US" altLang="ja-JP" sz="1400" dirty="0"/>
              <a:t>)</a:t>
            </a:r>
            <a:endParaRPr kumimoji="1" lang="ja-JP" altLang="en-US" sz="1400" dirty="0"/>
          </a:p>
          <a:p>
            <a:pPr marL="342900" indent="-342900">
              <a:buAutoNum type="arabicParenR"/>
            </a:pPr>
            <a:r>
              <a:rPr lang="ja-JP" altLang="en-US" sz="1400" dirty="0"/>
              <a:t>タイムシフト対象数と総帯域</a:t>
            </a:r>
            <a:endParaRPr kumimoji="1" lang="ja-JP" altLang="en-US" sz="1400" dirty="0"/>
          </a:p>
        </p:txBody>
      </p:sp>
      <p:sp>
        <p:nvSpPr>
          <p:cNvPr id="19" name="日付プレースホルダー 18"/>
          <p:cNvSpPr>
            <a:spLocks noGrp="1"/>
          </p:cNvSpPr>
          <p:nvPr>
            <p:ph type="dt" sz="half" idx="10"/>
          </p:nvPr>
        </p:nvSpPr>
        <p:spPr/>
        <p:txBody>
          <a:bodyPr/>
          <a:lstStyle/>
          <a:p>
            <a:fld id="{4A1F2A76-677E-415C-83CA-B5884707BC50}"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19</a:t>
            </a:fld>
            <a:endParaRPr kumimoji="1" lang="ja-JP" altLang="en-US"/>
          </a:p>
        </p:txBody>
      </p:sp>
    </p:spTree>
    <p:extLst>
      <p:ext uri="{BB962C8B-B14F-4D97-AF65-F5344CB8AC3E}">
        <p14:creationId xmlns:p14="http://schemas.microsoft.com/office/powerpoint/2010/main" val="15767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00151"/>
            <a:ext cx="8229600" cy="1515615"/>
          </a:xfrm>
        </p:spPr>
        <p:txBody>
          <a:bodyPr/>
          <a:lstStyle/>
          <a:p>
            <a:r>
              <a:rPr lang="ja-JP" altLang="en-US" dirty="0"/>
              <a:t>ディストリビューター</a:t>
            </a:r>
            <a:endParaRPr kumimoji="1" lang="ja-JP" altLang="en-US" dirty="0"/>
          </a:p>
          <a:p>
            <a:pPr marL="0" indent="0">
              <a:buNone/>
            </a:pPr>
            <a:r>
              <a:rPr lang="ja-JP" altLang="en-US" dirty="0"/>
              <a:t>　	</a:t>
            </a:r>
            <a:r>
              <a:rPr lang="ja-JP" altLang="en-US" sz="1800" dirty="0"/>
              <a:t>特約代理店 </a:t>
            </a:r>
            <a:r>
              <a:rPr lang="ja-JP" altLang="en-US" sz="2400" b="1" dirty="0"/>
              <a:t>株式会社トータルセキュリティ</a:t>
            </a:r>
            <a:endParaRPr lang="ja-JP" altLang="en-US" b="1" dirty="0"/>
          </a:p>
          <a:p>
            <a:pPr marL="0" indent="0">
              <a:buNone/>
            </a:pPr>
            <a:endParaRPr kumimoji="1" lang="ja-JP" altLang="en-US" dirty="0"/>
          </a:p>
        </p:txBody>
      </p:sp>
      <p:sp>
        <p:nvSpPr>
          <p:cNvPr id="5" name="テキスト ボックス 4"/>
          <p:cNvSpPr txBox="1"/>
          <p:nvPr/>
        </p:nvSpPr>
        <p:spPr>
          <a:xfrm>
            <a:off x="899592" y="2768610"/>
            <a:ext cx="5994412" cy="954107"/>
          </a:xfrm>
          <a:prstGeom prst="rect">
            <a:avLst/>
          </a:prstGeom>
          <a:noFill/>
        </p:spPr>
        <p:txBody>
          <a:bodyPr wrap="square" rtlCol="0">
            <a:spAutoFit/>
          </a:bodyPr>
          <a:lstStyle/>
          <a:p>
            <a:r>
              <a:rPr lang="ja-JP" altLang="en-US" sz="2800" dirty="0"/>
              <a:t>チャネルパートナー </a:t>
            </a:r>
            <a:r>
              <a:rPr lang="en-US" altLang="ja-JP" sz="2800" dirty="0"/>
              <a:t>(VAR </a:t>
            </a:r>
            <a:r>
              <a:rPr lang="en-US" altLang="ja-JP" sz="2800" dirty="0" err="1"/>
              <a:t>SIer</a:t>
            </a:r>
            <a:r>
              <a:rPr lang="en-US" altLang="ja-JP" sz="2800" dirty="0"/>
              <a:t>)</a:t>
            </a:r>
            <a:endParaRPr lang="ja-JP" altLang="en-US" sz="2800" dirty="0"/>
          </a:p>
          <a:p>
            <a:r>
              <a:rPr lang="ja-JP" altLang="en-US" sz="2800" dirty="0"/>
              <a:t>	</a:t>
            </a:r>
          </a:p>
        </p:txBody>
      </p:sp>
      <p:sp>
        <p:nvSpPr>
          <p:cNvPr id="6" name="テキスト ボックス 5"/>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日付プレースホルダー 8"/>
          <p:cNvSpPr>
            <a:spLocks noGrp="1"/>
          </p:cNvSpPr>
          <p:nvPr>
            <p:ph type="dt" sz="half" idx="10"/>
          </p:nvPr>
        </p:nvSpPr>
        <p:spPr/>
        <p:txBody>
          <a:bodyPr/>
          <a:lstStyle/>
          <a:p>
            <a:fld id="{9498E1B2-1FB3-478E-8EC1-805B0E54012E}" type="datetime1">
              <a:rPr kumimoji="1" lang="ja-JP" altLang="en-US" smtClean="0"/>
              <a:t>2017/3/29</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2</a:t>
            </a:fld>
            <a:endParaRPr kumimoji="1" lang="ja-JP" altLang="en-US"/>
          </a:p>
        </p:txBody>
      </p:sp>
    </p:spTree>
    <p:extLst>
      <p:ext uri="{BB962C8B-B14F-4D97-AF65-F5344CB8AC3E}">
        <p14:creationId xmlns:p14="http://schemas.microsoft.com/office/powerpoint/2010/main" val="410128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pic>
        <p:nvPicPr>
          <p:cNvPr id="11"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67" y="1347614"/>
            <a:ext cx="620638" cy="4071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1347614"/>
            <a:ext cx="895350" cy="447675"/>
          </a:xfrm>
          <a:prstGeom prst="rect">
            <a:avLst/>
          </a:prstGeom>
        </p:spPr>
      </p:pic>
      <p:pic>
        <p:nvPicPr>
          <p:cNvPr id="13" name="図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1275606"/>
            <a:ext cx="864096" cy="565047"/>
          </a:xfrm>
          <a:prstGeom prst="rect">
            <a:avLst/>
          </a:prstGeom>
          <a:noFill/>
          <a:extLst>
            <a:ext uri="{909E8E84-426E-40DD-AFC4-6F175D3DCCD1}">
              <a14:hiddenFill xmlns:a14="http://schemas.microsoft.com/office/drawing/2010/main">
                <a:solidFill>
                  <a:srgbClr val="FFFFFF"/>
                </a:solidFill>
              </a14:hiddenFill>
            </a:ext>
          </a:extLst>
        </p:spPr>
      </p:pic>
      <p:sp>
        <p:nvSpPr>
          <p:cNvPr id="19" name="日付プレースホルダー 18"/>
          <p:cNvSpPr>
            <a:spLocks noGrp="1"/>
          </p:cNvSpPr>
          <p:nvPr>
            <p:ph type="dt" sz="half" idx="10"/>
          </p:nvPr>
        </p:nvSpPr>
        <p:spPr/>
        <p:txBody>
          <a:bodyPr/>
          <a:lstStyle/>
          <a:p>
            <a:fld id="{128E3567-7818-45B7-B9D6-1A967AAE230F}"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20</a:t>
            </a:fld>
            <a:endParaRPr kumimoji="1" lang="ja-JP" altLang="en-US"/>
          </a:p>
        </p:txBody>
      </p:sp>
      <p:sp>
        <p:nvSpPr>
          <p:cNvPr id="3" name="テキスト ボックス 2"/>
          <p:cNvSpPr txBox="1"/>
          <p:nvPr/>
        </p:nvSpPr>
        <p:spPr>
          <a:xfrm>
            <a:off x="107504" y="1795289"/>
            <a:ext cx="2232248" cy="2677656"/>
          </a:xfrm>
          <a:prstGeom prst="rect">
            <a:avLst/>
          </a:prstGeom>
          <a:noFill/>
        </p:spPr>
        <p:txBody>
          <a:bodyPr wrap="square" rtlCol="0">
            <a:spAutoFit/>
          </a:bodyPr>
          <a:lstStyle/>
          <a:p>
            <a:r>
              <a:rPr kumimoji="1" lang="en-US" altLang="ja-JP" sz="1200" dirty="0"/>
              <a:t>LIVA</a:t>
            </a:r>
            <a:r>
              <a:rPr kumimoji="1" lang="ja-JP" altLang="en-US" sz="1200" dirty="0"/>
              <a:t>シリーズ</a:t>
            </a:r>
            <a:endParaRPr kumimoji="1" lang="en-US" altLang="ja-JP" sz="1200" dirty="0"/>
          </a:p>
          <a:p>
            <a:r>
              <a:rPr kumimoji="1" lang="en-US" altLang="ja-JP" sz="1200" dirty="0" err="1"/>
              <a:t>Docokame@VMS</a:t>
            </a:r>
            <a:r>
              <a:rPr kumimoji="1" lang="en-US" altLang="ja-JP" sz="1200" dirty="0"/>
              <a:t>/VCS</a:t>
            </a:r>
            <a:r>
              <a:rPr kumimoji="1" lang="ja-JP" altLang="en-US" sz="1200" dirty="0"/>
              <a:t>プリインストール</a:t>
            </a:r>
          </a:p>
          <a:p>
            <a:r>
              <a:rPr kumimoji="1" lang="en-US" altLang="ja-JP" sz="1200" dirty="0"/>
              <a:t> Standard</a:t>
            </a:r>
            <a:r>
              <a:rPr kumimoji="1" lang="ja-JP" altLang="en-US" sz="1200" dirty="0"/>
              <a:t>　</a:t>
            </a:r>
            <a:endParaRPr kumimoji="1" lang="en-US" altLang="ja-JP" sz="1200" dirty="0"/>
          </a:p>
          <a:p>
            <a:r>
              <a:rPr kumimoji="1" lang="ja-JP" altLang="en-US" sz="1200" dirty="0"/>
              <a:t>最大</a:t>
            </a:r>
            <a:r>
              <a:rPr lang="en-US" altLang="ja-JP" sz="1200" dirty="0"/>
              <a:t>20</a:t>
            </a:r>
            <a:r>
              <a:rPr kumimoji="1" lang="ja-JP" altLang="en-US" sz="1200" dirty="0"/>
              <a:t>カメラ</a:t>
            </a:r>
            <a:endParaRPr kumimoji="1" lang="en-US" altLang="ja-JP" sz="1200" dirty="0"/>
          </a:p>
          <a:p>
            <a:r>
              <a:rPr lang="ja-JP" altLang="en-US" sz="1200" dirty="0"/>
              <a:t>同時接続ユーザー数 </a:t>
            </a:r>
            <a:r>
              <a:rPr lang="en-US" altLang="ja-JP" sz="1200" dirty="0"/>
              <a:t>10</a:t>
            </a:r>
          </a:p>
          <a:p>
            <a:r>
              <a:rPr kumimoji="1" lang="ja-JP" altLang="en-US" sz="1200" dirty="0"/>
              <a:t>最大ストリーム数 </a:t>
            </a:r>
            <a:r>
              <a:rPr kumimoji="1" lang="en-US" altLang="ja-JP" sz="1200" dirty="0"/>
              <a:t>20</a:t>
            </a:r>
          </a:p>
          <a:p>
            <a:r>
              <a:rPr lang="ja-JP" altLang="en-US" sz="1200" dirty="0">
                <a:solidFill>
                  <a:srgbClr val="FF0000"/>
                </a:solidFill>
              </a:rPr>
              <a:t>タイムシフト対応不可</a:t>
            </a:r>
            <a:endParaRPr kumimoji="1" lang="ja-JP" altLang="en-US" sz="1200" dirty="0">
              <a:solidFill>
                <a:srgbClr val="FF0000"/>
              </a:solidFill>
            </a:endParaRPr>
          </a:p>
          <a:p>
            <a:r>
              <a:rPr lang="ja-JP" altLang="en-US" sz="1200" dirty="0">
                <a:solidFill>
                  <a:srgbClr val="FF0000"/>
                </a:solidFill>
              </a:rPr>
              <a:t>録画は対応不可</a:t>
            </a:r>
          </a:p>
          <a:p>
            <a:r>
              <a:rPr kumimoji="1" lang="ja-JP" altLang="en-US" sz="1200" dirty="0"/>
              <a:t>オンサイト</a:t>
            </a:r>
            <a:r>
              <a:rPr lang="en-US" altLang="ja-JP" sz="1200" dirty="0"/>
              <a:t>SI</a:t>
            </a:r>
            <a:r>
              <a:rPr lang="ja-JP" altLang="en-US" sz="1200" dirty="0"/>
              <a:t>費用は含まれていません。</a:t>
            </a:r>
          </a:p>
          <a:p>
            <a:endParaRPr kumimoji="1" lang="ja-JP" altLang="en-US" sz="1200" dirty="0"/>
          </a:p>
          <a:p>
            <a:r>
              <a:rPr lang="ja-JP" altLang="en-US" sz="1200" dirty="0"/>
              <a:t>希望小売画 </a:t>
            </a:r>
            <a:r>
              <a:rPr lang="en-US" altLang="ja-JP" sz="1200" dirty="0"/>
              <a:t>158000</a:t>
            </a:r>
            <a:r>
              <a:rPr lang="ja-JP" altLang="en-US" sz="1200" dirty="0"/>
              <a:t>円</a:t>
            </a:r>
            <a:endParaRPr kumimoji="1" lang="en-US" altLang="ja-JP" sz="1200" dirty="0"/>
          </a:p>
          <a:p>
            <a:endParaRPr kumimoji="1" lang="ja-JP" altLang="en-US" sz="1200" dirty="0"/>
          </a:p>
        </p:txBody>
      </p:sp>
      <p:sp>
        <p:nvSpPr>
          <p:cNvPr id="22" name="テキスト ボックス 21"/>
          <p:cNvSpPr txBox="1"/>
          <p:nvPr/>
        </p:nvSpPr>
        <p:spPr>
          <a:xfrm>
            <a:off x="2411760" y="1838310"/>
            <a:ext cx="2232248" cy="3231654"/>
          </a:xfrm>
          <a:prstGeom prst="rect">
            <a:avLst/>
          </a:prstGeom>
          <a:noFill/>
        </p:spPr>
        <p:txBody>
          <a:bodyPr wrap="square" rtlCol="0">
            <a:spAutoFit/>
          </a:bodyPr>
          <a:lstStyle/>
          <a:p>
            <a:r>
              <a:rPr kumimoji="1" lang="en-US" altLang="ja-JP" sz="1200" dirty="0"/>
              <a:t>MS</a:t>
            </a:r>
            <a:r>
              <a:rPr kumimoji="1" lang="ja-JP" altLang="en-US" sz="1200" dirty="0"/>
              <a:t>シリーズ</a:t>
            </a:r>
            <a:endParaRPr kumimoji="1" lang="en-US" altLang="ja-JP" sz="1200" dirty="0"/>
          </a:p>
          <a:p>
            <a:r>
              <a:rPr kumimoji="1" lang="en-US" altLang="ja-JP" sz="1200" dirty="0" err="1"/>
              <a:t>Docokame@VMS</a:t>
            </a:r>
            <a:r>
              <a:rPr kumimoji="1" lang="en-US" altLang="ja-JP" sz="1200" dirty="0"/>
              <a:t>/VCS</a:t>
            </a:r>
            <a:r>
              <a:rPr kumimoji="1" lang="ja-JP" altLang="en-US" sz="1200" dirty="0"/>
              <a:t>プリインストール</a:t>
            </a:r>
          </a:p>
          <a:p>
            <a:r>
              <a:rPr kumimoji="1" lang="en-US" altLang="ja-JP" sz="1200" dirty="0"/>
              <a:t> Standard</a:t>
            </a:r>
            <a:r>
              <a:rPr kumimoji="1" lang="ja-JP" altLang="en-US" sz="1200" dirty="0"/>
              <a:t>　</a:t>
            </a:r>
            <a:endParaRPr kumimoji="1" lang="en-US" altLang="ja-JP" sz="1200" dirty="0"/>
          </a:p>
          <a:p>
            <a:r>
              <a:rPr kumimoji="1" lang="ja-JP" altLang="en-US" sz="1200" dirty="0"/>
              <a:t>最大</a:t>
            </a:r>
            <a:r>
              <a:rPr lang="en-US" altLang="ja-JP" sz="1200" dirty="0"/>
              <a:t>20</a:t>
            </a:r>
            <a:r>
              <a:rPr kumimoji="1" lang="ja-JP" altLang="en-US" sz="1200" dirty="0"/>
              <a:t>カメラ</a:t>
            </a:r>
            <a:endParaRPr kumimoji="1" lang="en-US" altLang="ja-JP" sz="1200" dirty="0"/>
          </a:p>
          <a:p>
            <a:r>
              <a:rPr lang="ja-JP" altLang="en-US" sz="1200" dirty="0"/>
              <a:t>同時接続ユーザー数 </a:t>
            </a:r>
            <a:r>
              <a:rPr lang="en-US" altLang="ja-JP" sz="1200" dirty="0"/>
              <a:t>10</a:t>
            </a:r>
          </a:p>
          <a:p>
            <a:r>
              <a:rPr kumimoji="1" lang="ja-JP" altLang="en-US" sz="1200" dirty="0"/>
              <a:t>最大ストリーム数 </a:t>
            </a:r>
            <a:r>
              <a:rPr kumimoji="1" lang="en-US" altLang="ja-JP" sz="1200" dirty="0"/>
              <a:t>20</a:t>
            </a:r>
          </a:p>
          <a:p>
            <a:r>
              <a:rPr lang="ja-JP" altLang="en-US" sz="1200" dirty="0"/>
              <a:t>タイムシフト対応可能</a:t>
            </a:r>
            <a:endParaRPr lang="en-US" altLang="ja-JP" sz="1200" dirty="0"/>
          </a:p>
          <a:p>
            <a:r>
              <a:rPr lang="ja-JP" altLang="en-US" sz="1200" dirty="0">
                <a:solidFill>
                  <a:srgbClr val="FF0000"/>
                </a:solidFill>
              </a:rPr>
              <a:t>録画は対応不可</a:t>
            </a:r>
          </a:p>
          <a:p>
            <a:r>
              <a:rPr kumimoji="1" lang="ja-JP" altLang="en-US" sz="1200" dirty="0"/>
              <a:t>オンサイト</a:t>
            </a:r>
            <a:r>
              <a:rPr lang="en-US" altLang="ja-JP" sz="1200" dirty="0"/>
              <a:t>SI</a:t>
            </a:r>
            <a:r>
              <a:rPr lang="ja-JP" altLang="en-US" sz="1200" dirty="0"/>
              <a:t>費用は含まれていません。</a:t>
            </a:r>
          </a:p>
          <a:p>
            <a:endParaRPr kumimoji="1" lang="ja-JP" altLang="en-US" sz="1200" dirty="0"/>
          </a:p>
          <a:p>
            <a:r>
              <a:rPr lang="ja-JP" altLang="en-US" sz="1200" dirty="0"/>
              <a:t>希望小売画 </a:t>
            </a:r>
            <a:r>
              <a:rPr lang="en-US" altLang="ja-JP" sz="1200" dirty="0"/>
              <a:t>258000</a:t>
            </a:r>
            <a:r>
              <a:rPr lang="ja-JP" altLang="en-US" sz="1200" dirty="0"/>
              <a:t>円から</a:t>
            </a:r>
          </a:p>
          <a:p>
            <a:r>
              <a:rPr kumimoji="1" lang="ja-JP" altLang="en-US" sz="1050" dirty="0"/>
              <a:t>タイムシフト対象のカメラ数、時間、解像度、フレームレート等により</a:t>
            </a:r>
            <a:r>
              <a:rPr kumimoji="1" lang="en-US" altLang="ja-JP" sz="1050" dirty="0"/>
              <a:t>SSD</a:t>
            </a:r>
            <a:r>
              <a:rPr kumimoji="1" lang="ja-JP" altLang="en-US" sz="1050" dirty="0"/>
              <a:t>ストレージ変動</a:t>
            </a:r>
            <a:endParaRPr kumimoji="1" lang="en-US" altLang="ja-JP" sz="1050" dirty="0"/>
          </a:p>
          <a:p>
            <a:endParaRPr kumimoji="1" lang="ja-JP" altLang="en-US" sz="1200" dirty="0"/>
          </a:p>
        </p:txBody>
      </p:sp>
      <p:sp>
        <p:nvSpPr>
          <p:cNvPr id="23" name="テキスト ボックス 22"/>
          <p:cNvSpPr txBox="1"/>
          <p:nvPr/>
        </p:nvSpPr>
        <p:spPr>
          <a:xfrm>
            <a:off x="5220072" y="1860376"/>
            <a:ext cx="2952328" cy="2954655"/>
          </a:xfrm>
          <a:prstGeom prst="rect">
            <a:avLst/>
          </a:prstGeom>
          <a:noFill/>
        </p:spPr>
        <p:txBody>
          <a:bodyPr wrap="square" rtlCol="0">
            <a:spAutoFit/>
          </a:bodyPr>
          <a:lstStyle/>
          <a:p>
            <a:r>
              <a:rPr kumimoji="1" lang="en-US" altLang="ja-JP" sz="1200" dirty="0"/>
              <a:t>MA</a:t>
            </a:r>
            <a:r>
              <a:rPr kumimoji="1" lang="ja-JP" altLang="en-US" sz="1200" dirty="0"/>
              <a:t>シリーズ</a:t>
            </a:r>
            <a:endParaRPr kumimoji="1" lang="en-US" altLang="ja-JP" sz="1200" dirty="0"/>
          </a:p>
          <a:p>
            <a:r>
              <a:rPr kumimoji="1" lang="en-US" altLang="ja-JP" sz="1200" dirty="0" err="1"/>
              <a:t>Docokame@VMS</a:t>
            </a:r>
            <a:r>
              <a:rPr kumimoji="1" lang="en-US" altLang="ja-JP" sz="1200" dirty="0"/>
              <a:t>/VCS</a:t>
            </a:r>
            <a:r>
              <a:rPr kumimoji="1" lang="ja-JP" altLang="en-US" sz="1200" dirty="0"/>
              <a:t>プリインストール</a:t>
            </a:r>
          </a:p>
          <a:p>
            <a:r>
              <a:rPr kumimoji="1" lang="en-US" altLang="ja-JP" sz="1200" dirty="0"/>
              <a:t> Standard</a:t>
            </a:r>
            <a:r>
              <a:rPr kumimoji="1" lang="ja-JP" altLang="en-US" sz="1200" dirty="0"/>
              <a:t>　</a:t>
            </a:r>
            <a:endParaRPr kumimoji="1" lang="en-US" altLang="ja-JP" sz="1200" dirty="0"/>
          </a:p>
          <a:p>
            <a:r>
              <a:rPr kumimoji="1" lang="ja-JP" altLang="en-US" sz="1200" dirty="0"/>
              <a:t>最大</a:t>
            </a:r>
            <a:r>
              <a:rPr lang="en-US" altLang="ja-JP" sz="1200" dirty="0"/>
              <a:t>20</a:t>
            </a:r>
            <a:r>
              <a:rPr kumimoji="1" lang="ja-JP" altLang="en-US" sz="1200" dirty="0"/>
              <a:t>カメラ</a:t>
            </a:r>
            <a:endParaRPr kumimoji="1" lang="en-US" altLang="ja-JP" sz="1200" dirty="0"/>
          </a:p>
          <a:p>
            <a:r>
              <a:rPr lang="ja-JP" altLang="en-US" sz="1200" dirty="0"/>
              <a:t>同時接続ユーザー数 </a:t>
            </a:r>
            <a:r>
              <a:rPr lang="en-US" altLang="ja-JP" sz="1200" dirty="0"/>
              <a:t>10</a:t>
            </a:r>
          </a:p>
          <a:p>
            <a:r>
              <a:rPr kumimoji="1" lang="ja-JP" altLang="en-US" sz="1200" dirty="0"/>
              <a:t>最大ストリーム数 </a:t>
            </a:r>
            <a:r>
              <a:rPr kumimoji="1" lang="en-US" altLang="ja-JP" sz="1200" dirty="0"/>
              <a:t>20</a:t>
            </a:r>
          </a:p>
          <a:p>
            <a:r>
              <a:rPr lang="ja-JP" altLang="en-US" sz="1200" dirty="0"/>
              <a:t>タイムシフト対応可能</a:t>
            </a:r>
            <a:endParaRPr lang="en-US" altLang="ja-JP" sz="1200" dirty="0"/>
          </a:p>
          <a:p>
            <a:r>
              <a:rPr lang="ja-JP" altLang="en-US" sz="1200" dirty="0"/>
              <a:t>録画は対応可能</a:t>
            </a:r>
          </a:p>
          <a:p>
            <a:r>
              <a:rPr kumimoji="1" lang="ja-JP" altLang="en-US" sz="1200" dirty="0"/>
              <a:t>オンサイト</a:t>
            </a:r>
            <a:r>
              <a:rPr lang="en-US" altLang="ja-JP" sz="1200" dirty="0"/>
              <a:t>SI</a:t>
            </a:r>
            <a:r>
              <a:rPr lang="ja-JP" altLang="en-US" sz="1200" dirty="0"/>
              <a:t>費用は含まれていません。</a:t>
            </a:r>
          </a:p>
          <a:p>
            <a:endParaRPr kumimoji="1" lang="ja-JP" altLang="en-US" sz="1200" dirty="0"/>
          </a:p>
          <a:p>
            <a:r>
              <a:rPr lang="ja-JP" altLang="en-US" sz="1200" dirty="0"/>
              <a:t>希望小売画 </a:t>
            </a:r>
            <a:r>
              <a:rPr lang="en-US" altLang="ja-JP" sz="1200" dirty="0"/>
              <a:t>298000</a:t>
            </a:r>
            <a:r>
              <a:rPr lang="ja-JP" altLang="en-US" sz="1200" dirty="0"/>
              <a:t>円から</a:t>
            </a:r>
          </a:p>
          <a:p>
            <a:r>
              <a:rPr kumimoji="1" lang="ja-JP" altLang="en-US" sz="1050" dirty="0"/>
              <a:t>タイムシフト対象のカメラ数、時間、解像度、フレームレート等により</a:t>
            </a:r>
            <a:r>
              <a:rPr kumimoji="1" lang="en-US" altLang="ja-JP" sz="1050" dirty="0"/>
              <a:t>SSD</a:t>
            </a:r>
            <a:r>
              <a:rPr kumimoji="1" lang="ja-JP" altLang="en-US" sz="1050" dirty="0"/>
              <a:t>ストレージ変動</a:t>
            </a:r>
            <a:endParaRPr kumimoji="1" lang="en-US" altLang="ja-JP" sz="1050" dirty="0"/>
          </a:p>
          <a:p>
            <a:r>
              <a:rPr lang="ja-JP" altLang="en-US" sz="1050" dirty="0"/>
              <a:t>録画対象のカメラ数、時間、解像度、フレームレート等により</a:t>
            </a:r>
            <a:r>
              <a:rPr lang="en-US" altLang="ja-JP" sz="1050" dirty="0"/>
              <a:t>HDD</a:t>
            </a:r>
            <a:r>
              <a:rPr lang="ja-JP" altLang="en-US" sz="1050" dirty="0"/>
              <a:t>ストレージ変動</a:t>
            </a:r>
            <a:endParaRPr kumimoji="1" lang="en-US" altLang="ja-JP" sz="1050" dirty="0"/>
          </a:p>
          <a:p>
            <a:endParaRPr kumimoji="1" lang="ja-JP" altLang="en-US" sz="1200" dirty="0"/>
          </a:p>
        </p:txBody>
      </p:sp>
    </p:spTree>
    <p:extLst>
      <p:ext uri="{BB962C8B-B14F-4D97-AF65-F5344CB8AC3E}">
        <p14:creationId xmlns:p14="http://schemas.microsoft.com/office/powerpoint/2010/main" val="240732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pic>
        <p:nvPicPr>
          <p:cNvPr id="14" name="図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1" y="1101743"/>
            <a:ext cx="1493798" cy="1324841"/>
          </a:xfrm>
          <a:prstGeom prst="rect">
            <a:avLst/>
          </a:prstGeom>
          <a:noFill/>
          <a:extLst>
            <a:ext uri="{909E8E84-426E-40DD-AFC4-6F175D3DCCD1}">
              <a14:hiddenFill xmlns:a14="http://schemas.microsoft.com/office/drawing/2010/main">
                <a:solidFill>
                  <a:srgbClr val="FFFFFF"/>
                </a:solidFill>
              </a14:hiddenFill>
            </a:ext>
          </a:extLst>
        </p:spPr>
      </p:pic>
      <p:sp>
        <p:nvSpPr>
          <p:cNvPr id="19" name="日付プレースホルダー 18"/>
          <p:cNvSpPr>
            <a:spLocks noGrp="1"/>
          </p:cNvSpPr>
          <p:nvPr>
            <p:ph type="dt" sz="half" idx="10"/>
          </p:nvPr>
        </p:nvSpPr>
        <p:spPr/>
        <p:txBody>
          <a:bodyPr/>
          <a:lstStyle/>
          <a:p>
            <a:fld id="{99AC1C32-AC17-47B4-8EAB-D30B7CB14358}"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21</a:t>
            </a:fld>
            <a:endParaRPr kumimoji="1" lang="ja-JP" altLang="en-US"/>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SQ</a:t>
            </a:r>
            <a:r>
              <a:rPr kumimoji="1" lang="ja-JP" altLang="en-US" sz="1200" dirty="0"/>
              <a:t>シリーズ</a:t>
            </a:r>
            <a:endParaRPr kumimoji="1" lang="en-US" altLang="ja-JP" sz="1200" dirty="0"/>
          </a:p>
          <a:p>
            <a:r>
              <a:rPr kumimoji="1" lang="en-US" altLang="ja-JP" sz="1100" dirty="0" err="1"/>
              <a:t>Docokame@VMS</a:t>
            </a:r>
            <a:r>
              <a:rPr kumimoji="1" lang="en-US" altLang="ja-JP" sz="1100" dirty="0"/>
              <a:t>/VCS</a:t>
            </a:r>
            <a:r>
              <a:rPr kumimoji="1" lang="ja-JP" altLang="en-US" sz="1100" dirty="0"/>
              <a:t>プリインストール</a:t>
            </a:r>
          </a:p>
          <a:p>
            <a:r>
              <a:rPr kumimoji="1" lang="en-US" altLang="ja-JP" sz="1100" dirty="0"/>
              <a:t> Standard</a:t>
            </a:r>
            <a:r>
              <a:rPr kumimoji="1" lang="ja-JP" altLang="en-US" sz="1100" dirty="0"/>
              <a:t>　</a:t>
            </a:r>
            <a:endParaRPr kumimoji="1" lang="en-US" altLang="ja-JP" sz="1100" dirty="0"/>
          </a:p>
          <a:p>
            <a:r>
              <a:rPr kumimoji="1" lang="ja-JP" altLang="en-US" sz="1100" dirty="0"/>
              <a:t>最大</a:t>
            </a:r>
            <a:r>
              <a:rPr lang="en-US" altLang="ja-JP" sz="1100" dirty="0"/>
              <a:t>20</a:t>
            </a:r>
            <a:r>
              <a:rPr kumimoji="1" lang="ja-JP" altLang="en-US" sz="1100" dirty="0"/>
              <a:t>カメラ</a:t>
            </a:r>
            <a:endParaRPr kumimoji="1" lang="en-US" altLang="ja-JP" sz="1100" dirty="0"/>
          </a:p>
          <a:p>
            <a:r>
              <a:rPr lang="ja-JP" altLang="en-US" sz="1100" dirty="0"/>
              <a:t>同時接続ユーザー数 </a:t>
            </a:r>
            <a:r>
              <a:rPr lang="en-US" altLang="ja-JP" sz="1100" dirty="0"/>
              <a:t>10</a:t>
            </a:r>
          </a:p>
          <a:p>
            <a:r>
              <a:rPr kumimoji="1" lang="ja-JP" altLang="en-US" sz="1100" dirty="0"/>
              <a:t>最大ストリーム数 </a:t>
            </a:r>
            <a:r>
              <a:rPr kumimoji="1" lang="en-US" altLang="ja-JP" sz="1100" dirty="0"/>
              <a:t>20</a:t>
            </a:r>
          </a:p>
          <a:p>
            <a:r>
              <a:rPr lang="ja-JP" altLang="en-US" sz="1100" dirty="0"/>
              <a:t>タイムシフト対応可能</a:t>
            </a:r>
            <a:endParaRPr lang="en-US" altLang="ja-JP" sz="1100" dirty="0"/>
          </a:p>
          <a:p>
            <a:r>
              <a:rPr lang="ja-JP" altLang="en-US" sz="1100" dirty="0"/>
              <a:t>録画は対応可能</a:t>
            </a:r>
          </a:p>
          <a:p>
            <a:r>
              <a:rPr kumimoji="1" lang="ja-JP" altLang="en-US" sz="1100" dirty="0"/>
              <a:t>オンサイト</a:t>
            </a:r>
            <a:r>
              <a:rPr lang="en-US" altLang="ja-JP" sz="1100" dirty="0"/>
              <a:t>SI</a:t>
            </a:r>
            <a:r>
              <a:rPr lang="ja-JP" altLang="en-US" sz="1100" dirty="0"/>
              <a:t>費用は含まれていません。</a:t>
            </a:r>
          </a:p>
          <a:p>
            <a:endParaRPr kumimoji="1" lang="ja-JP" altLang="en-US" sz="1100" dirty="0"/>
          </a:p>
          <a:p>
            <a:r>
              <a:rPr lang="ja-JP" altLang="en-US" sz="1100" dirty="0"/>
              <a:t>希望小売画 </a:t>
            </a:r>
            <a:r>
              <a:rPr lang="en-US" altLang="ja-JP" sz="1100" dirty="0"/>
              <a:t>398000</a:t>
            </a:r>
            <a:r>
              <a:rPr lang="ja-JP" altLang="en-US" sz="1100" dirty="0"/>
              <a:t>円から</a:t>
            </a:r>
          </a:p>
          <a:p>
            <a:r>
              <a:rPr kumimoji="1" lang="ja-JP" altLang="en-US" sz="1000" dirty="0"/>
              <a:t>タイムシフト対象のカメラ数、時間、解像度、フレームレート等により</a:t>
            </a:r>
            <a:r>
              <a:rPr kumimoji="1" lang="en-US" altLang="ja-JP" sz="1000" dirty="0"/>
              <a:t>SSD</a:t>
            </a:r>
            <a:r>
              <a:rPr kumimoji="1" lang="ja-JP" altLang="en-US" sz="1000" dirty="0"/>
              <a:t>ストレージ変動</a:t>
            </a:r>
            <a:endParaRPr kumimoji="1" lang="en-US" altLang="ja-JP" sz="1000" dirty="0"/>
          </a:p>
          <a:p>
            <a:r>
              <a:rPr lang="ja-JP" altLang="en-US" sz="1000" dirty="0"/>
              <a:t>録画対象のカメラ数、時間、解像度、フレームレート等により</a:t>
            </a:r>
            <a:r>
              <a:rPr lang="en-US" altLang="ja-JP" sz="1000" dirty="0"/>
              <a:t>HDD</a:t>
            </a:r>
            <a:r>
              <a:rPr lang="ja-JP" altLang="en-US" sz="1000" dirty="0"/>
              <a:t>ストレージ変動</a:t>
            </a:r>
            <a:endParaRPr kumimoji="1" lang="en-US" altLang="ja-JP" sz="1000" dirty="0"/>
          </a:p>
          <a:p>
            <a:endParaRPr kumimoji="1" lang="ja-JP" altLang="en-US" sz="1100" dirty="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SQ</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a:t>20</a:t>
            </a:r>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528000</a:t>
            </a:r>
            <a:r>
              <a:rPr lang="ja-JP" altLang="en-US" sz="900" dirty="0"/>
              <a:t>円から</a:t>
            </a:r>
            <a:endParaRPr lang="en-US" altLang="ja-JP" b="1" dirty="0"/>
          </a:p>
        </p:txBody>
      </p:sp>
      <p:sp>
        <p:nvSpPr>
          <p:cNvPr id="23" name="テキスト ボックス 22"/>
          <p:cNvSpPr txBox="1"/>
          <p:nvPr/>
        </p:nvSpPr>
        <p:spPr>
          <a:xfrm>
            <a:off x="6516216" y="1261665"/>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SQ</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Pro</a:t>
            </a:r>
            <a:r>
              <a:rPr lang="ja-JP" altLang="en-US" sz="900" dirty="0"/>
              <a:t>　</a:t>
            </a:r>
            <a:endParaRPr lang="en-US" altLang="ja-JP" sz="900" dirty="0"/>
          </a:p>
          <a:p>
            <a:r>
              <a:rPr lang="ja-JP" altLang="en-US" sz="900" dirty="0"/>
              <a:t>最大</a:t>
            </a:r>
            <a:r>
              <a:rPr lang="en-US" altLang="ja-JP" sz="900" dirty="0"/>
              <a:t>200</a:t>
            </a:r>
            <a:r>
              <a:rPr lang="ja-JP" altLang="en-US" sz="900" dirty="0"/>
              <a:t>カメラ</a:t>
            </a:r>
            <a:endParaRPr lang="en-US" altLang="ja-JP" sz="900" dirty="0"/>
          </a:p>
          <a:p>
            <a:r>
              <a:rPr lang="ja-JP" altLang="en-US" sz="900" dirty="0"/>
              <a:t>同時接続ユーザー数 </a:t>
            </a:r>
            <a:r>
              <a:rPr lang="en-US" altLang="ja-JP" sz="900" dirty="0"/>
              <a:t>200</a:t>
            </a:r>
          </a:p>
          <a:p>
            <a:r>
              <a:rPr lang="ja-JP" altLang="en-US" sz="900" dirty="0"/>
              <a:t>最大ストリーム数 </a:t>
            </a:r>
            <a:r>
              <a:rPr lang="en-US" altLang="ja-JP" sz="900" dirty="0"/>
              <a:t>200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628000</a:t>
            </a:r>
            <a:r>
              <a:rPr lang="ja-JP" altLang="en-US" sz="900" dirty="0"/>
              <a:t>円から</a:t>
            </a:r>
            <a:endParaRPr lang="en-US" altLang="ja-JP" b="1" dirty="0"/>
          </a:p>
        </p:txBody>
      </p:sp>
      <p:sp>
        <p:nvSpPr>
          <p:cNvPr id="8" name="テキスト ボックス 7"/>
          <p:cNvSpPr txBox="1"/>
          <p:nvPr/>
        </p:nvSpPr>
        <p:spPr>
          <a:xfrm>
            <a:off x="2064025" y="1262832"/>
            <a:ext cx="1440160" cy="646331"/>
          </a:xfrm>
          <a:prstGeom prst="rect">
            <a:avLst/>
          </a:prstGeom>
          <a:noFill/>
        </p:spPr>
        <p:txBody>
          <a:bodyPr wrap="square" rtlCol="0">
            <a:spAutoFit/>
          </a:bodyPr>
          <a:lstStyle/>
          <a:p>
            <a:r>
              <a:rPr kumimoji="1" lang="en-US" altLang="ja-JP" dirty="0"/>
              <a:t>Core i-5</a:t>
            </a:r>
          </a:p>
          <a:p>
            <a:r>
              <a:rPr lang="en-US" altLang="ja-JP" dirty="0"/>
              <a:t>Memory 8GB</a:t>
            </a:r>
            <a:endParaRPr kumimoji="1" lang="ja-JP" altLang="en-US" dirty="0"/>
          </a:p>
        </p:txBody>
      </p:sp>
    </p:spTree>
    <p:extLst>
      <p:ext uri="{BB962C8B-B14F-4D97-AF65-F5344CB8AC3E}">
        <p14:creationId xmlns:p14="http://schemas.microsoft.com/office/powerpoint/2010/main" val="323914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sp>
        <p:nvSpPr>
          <p:cNvPr id="19" name="日付プレースホルダー 18"/>
          <p:cNvSpPr>
            <a:spLocks noGrp="1"/>
          </p:cNvSpPr>
          <p:nvPr>
            <p:ph type="dt" sz="half" idx="10"/>
          </p:nvPr>
        </p:nvSpPr>
        <p:spPr/>
        <p:txBody>
          <a:bodyPr/>
          <a:lstStyle/>
          <a:p>
            <a:fld id="{31ED6475-ABA6-439F-8F3B-E547BC1A0088}"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22</a:t>
            </a:fld>
            <a:endParaRPr kumimoji="1" lang="ja-JP" altLang="en-US"/>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MT</a:t>
            </a:r>
            <a:r>
              <a:rPr kumimoji="1" lang="ja-JP" altLang="en-US" sz="1200" dirty="0"/>
              <a:t>シリーズ</a:t>
            </a:r>
            <a:endParaRPr kumimoji="1" lang="en-US" altLang="ja-JP" sz="1200" dirty="0"/>
          </a:p>
          <a:p>
            <a:r>
              <a:rPr kumimoji="1" lang="en-US" altLang="ja-JP" sz="1100" dirty="0" err="1"/>
              <a:t>Docokame@VMS</a:t>
            </a:r>
            <a:r>
              <a:rPr kumimoji="1" lang="en-US" altLang="ja-JP" sz="1100" dirty="0"/>
              <a:t>/VCS</a:t>
            </a:r>
            <a:r>
              <a:rPr kumimoji="1" lang="ja-JP" altLang="en-US" sz="1100" dirty="0"/>
              <a:t>プリインストール</a:t>
            </a:r>
          </a:p>
          <a:p>
            <a:r>
              <a:rPr kumimoji="1" lang="en-US" altLang="ja-JP" sz="1100" dirty="0"/>
              <a:t> Standard</a:t>
            </a:r>
            <a:r>
              <a:rPr kumimoji="1" lang="ja-JP" altLang="en-US" sz="1100" dirty="0"/>
              <a:t>　</a:t>
            </a:r>
            <a:endParaRPr kumimoji="1" lang="en-US" altLang="ja-JP" sz="1100" dirty="0"/>
          </a:p>
          <a:p>
            <a:r>
              <a:rPr kumimoji="1" lang="ja-JP" altLang="en-US" sz="1100" dirty="0"/>
              <a:t>最大</a:t>
            </a:r>
            <a:r>
              <a:rPr lang="en-US" altLang="ja-JP" sz="1100" dirty="0"/>
              <a:t>20</a:t>
            </a:r>
            <a:r>
              <a:rPr kumimoji="1" lang="ja-JP" altLang="en-US" sz="1100" dirty="0"/>
              <a:t>カメラ</a:t>
            </a:r>
            <a:endParaRPr kumimoji="1" lang="en-US" altLang="ja-JP" sz="1100" dirty="0"/>
          </a:p>
          <a:p>
            <a:r>
              <a:rPr lang="ja-JP" altLang="en-US" sz="1100" dirty="0"/>
              <a:t>同時接続ユーザー数 </a:t>
            </a:r>
            <a:r>
              <a:rPr lang="en-US" altLang="ja-JP" sz="1100" dirty="0"/>
              <a:t>10</a:t>
            </a:r>
          </a:p>
          <a:p>
            <a:r>
              <a:rPr kumimoji="1" lang="ja-JP" altLang="en-US" sz="1100" dirty="0"/>
              <a:t>最大ストリーム数 </a:t>
            </a:r>
            <a:r>
              <a:rPr kumimoji="1" lang="en-US" altLang="ja-JP" sz="1100" dirty="0"/>
              <a:t>20</a:t>
            </a:r>
          </a:p>
          <a:p>
            <a:r>
              <a:rPr lang="ja-JP" altLang="en-US" sz="1100" dirty="0"/>
              <a:t>タイムシフト対応可能</a:t>
            </a:r>
            <a:endParaRPr lang="en-US" altLang="ja-JP" sz="1100" dirty="0"/>
          </a:p>
          <a:p>
            <a:r>
              <a:rPr lang="ja-JP" altLang="en-US" sz="1100" dirty="0"/>
              <a:t>録画は対応可能</a:t>
            </a:r>
          </a:p>
          <a:p>
            <a:r>
              <a:rPr kumimoji="1" lang="ja-JP" altLang="en-US" sz="1100" dirty="0"/>
              <a:t>オンサイト</a:t>
            </a:r>
            <a:r>
              <a:rPr lang="en-US" altLang="ja-JP" sz="1100" dirty="0"/>
              <a:t>SI</a:t>
            </a:r>
            <a:r>
              <a:rPr lang="ja-JP" altLang="en-US" sz="1100" dirty="0"/>
              <a:t>費用は含まれていません。</a:t>
            </a:r>
          </a:p>
          <a:p>
            <a:endParaRPr kumimoji="1" lang="ja-JP" altLang="en-US" sz="1100" dirty="0"/>
          </a:p>
          <a:p>
            <a:r>
              <a:rPr lang="ja-JP" altLang="en-US" sz="1100" dirty="0"/>
              <a:t>希望小売画 </a:t>
            </a:r>
            <a:r>
              <a:rPr lang="en-US" altLang="ja-JP" sz="1100" dirty="0"/>
              <a:t>448000</a:t>
            </a:r>
            <a:r>
              <a:rPr lang="ja-JP" altLang="en-US" sz="1100" dirty="0"/>
              <a:t>円から</a:t>
            </a:r>
          </a:p>
          <a:p>
            <a:r>
              <a:rPr kumimoji="1" lang="ja-JP" altLang="en-US" sz="1000" dirty="0"/>
              <a:t>タイムシフト対象のカメラ数、時間、解像度、フレームレート等により</a:t>
            </a:r>
            <a:r>
              <a:rPr kumimoji="1" lang="en-US" altLang="ja-JP" sz="1000" dirty="0"/>
              <a:t>SSD</a:t>
            </a:r>
            <a:r>
              <a:rPr kumimoji="1" lang="ja-JP" altLang="en-US" sz="1000" dirty="0"/>
              <a:t>ストレージ変動</a:t>
            </a:r>
            <a:endParaRPr kumimoji="1" lang="en-US" altLang="ja-JP" sz="1000" dirty="0"/>
          </a:p>
          <a:p>
            <a:r>
              <a:rPr lang="ja-JP" altLang="en-US" sz="1000" dirty="0"/>
              <a:t>録画対象のカメラ数、時間、解像度、フレームレート等により</a:t>
            </a:r>
            <a:r>
              <a:rPr lang="en-US" altLang="ja-JP" sz="1000" dirty="0"/>
              <a:t>HDD</a:t>
            </a:r>
            <a:r>
              <a:rPr lang="ja-JP" altLang="en-US" sz="1000" dirty="0"/>
              <a:t>ストレージ変動</a:t>
            </a:r>
            <a:endParaRPr kumimoji="1" lang="en-US" altLang="ja-JP" sz="1000" dirty="0"/>
          </a:p>
          <a:p>
            <a:endParaRPr kumimoji="1" lang="ja-JP" altLang="en-US" sz="1100" dirty="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MT</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a:t>20</a:t>
            </a:r>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578000</a:t>
            </a:r>
            <a:r>
              <a:rPr lang="ja-JP" altLang="en-US" sz="900" dirty="0"/>
              <a:t>円から</a:t>
            </a:r>
            <a:endParaRPr lang="en-US" altLang="ja-JP" b="1" dirty="0"/>
          </a:p>
        </p:txBody>
      </p:sp>
      <p:sp>
        <p:nvSpPr>
          <p:cNvPr id="23" name="テキスト ボックス 22"/>
          <p:cNvSpPr txBox="1"/>
          <p:nvPr/>
        </p:nvSpPr>
        <p:spPr>
          <a:xfrm>
            <a:off x="6516216" y="1261665"/>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MT</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Pro</a:t>
            </a:r>
            <a:r>
              <a:rPr lang="ja-JP" altLang="en-US" sz="900" dirty="0"/>
              <a:t>　</a:t>
            </a:r>
            <a:endParaRPr lang="en-US" altLang="ja-JP" sz="900" dirty="0"/>
          </a:p>
          <a:p>
            <a:r>
              <a:rPr lang="ja-JP" altLang="en-US" sz="900" dirty="0"/>
              <a:t>最大</a:t>
            </a:r>
            <a:r>
              <a:rPr lang="en-US" altLang="ja-JP" sz="900" dirty="0"/>
              <a:t>200</a:t>
            </a:r>
            <a:r>
              <a:rPr lang="ja-JP" altLang="en-US" sz="900" dirty="0"/>
              <a:t>カメラ</a:t>
            </a:r>
            <a:endParaRPr lang="en-US" altLang="ja-JP" sz="900" dirty="0"/>
          </a:p>
          <a:p>
            <a:r>
              <a:rPr lang="ja-JP" altLang="en-US" sz="900" dirty="0"/>
              <a:t>同時接続ユーザー数 </a:t>
            </a:r>
            <a:r>
              <a:rPr lang="en-US" altLang="ja-JP" sz="900" dirty="0"/>
              <a:t>200</a:t>
            </a:r>
          </a:p>
          <a:p>
            <a:r>
              <a:rPr lang="ja-JP" altLang="en-US" sz="900" dirty="0"/>
              <a:t>最大ストリーム数 </a:t>
            </a:r>
            <a:r>
              <a:rPr lang="en-US" altLang="ja-JP" sz="900" dirty="0"/>
              <a:t>200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678000</a:t>
            </a:r>
            <a:r>
              <a:rPr lang="ja-JP" altLang="en-US" sz="900" dirty="0"/>
              <a:t>円から</a:t>
            </a:r>
            <a:endParaRPr lang="en-US" altLang="ja-JP" b="1" dirty="0"/>
          </a:p>
        </p:txBody>
      </p:sp>
      <p:pic>
        <p:nvPicPr>
          <p:cNvPr id="13" name="図 12" descr="http://www.silverstonetek.com/images/products/tj08-e/TJ08-E-34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6680"/>
            <a:ext cx="1299046" cy="12990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5" y="1262832"/>
            <a:ext cx="1440160" cy="646331"/>
          </a:xfrm>
          <a:prstGeom prst="rect">
            <a:avLst/>
          </a:prstGeom>
          <a:noFill/>
        </p:spPr>
        <p:txBody>
          <a:bodyPr wrap="square" rtlCol="0">
            <a:spAutoFit/>
          </a:bodyPr>
          <a:lstStyle/>
          <a:p>
            <a:r>
              <a:rPr kumimoji="1" lang="en-US" altLang="ja-JP" dirty="0"/>
              <a:t>Core i-5</a:t>
            </a:r>
          </a:p>
          <a:p>
            <a:r>
              <a:rPr lang="en-US" altLang="ja-JP" dirty="0"/>
              <a:t>Memory 8GB</a:t>
            </a:r>
            <a:endParaRPr kumimoji="1" lang="ja-JP" altLang="en-US" dirty="0"/>
          </a:p>
        </p:txBody>
      </p:sp>
    </p:spTree>
    <p:extLst>
      <p:ext uri="{BB962C8B-B14F-4D97-AF65-F5344CB8AC3E}">
        <p14:creationId xmlns:p14="http://schemas.microsoft.com/office/powerpoint/2010/main" val="283065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sp>
        <p:nvSpPr>
          <p:cNvPr id="19" name="日付プレースホルダー 18"/>
          <p:cNvSpPr>
            <a:spLocks noGrp="1"/>
          </p:cNvSpPr>
          <p:nvPr>
            <p:ph type="dt" sz="half" idx="10"/>
          </p:nvPr>
        </p:nvSpPr>
        <p:spPr/>
        <p:txBody>
          <a:bodyPr/>
          <a:lstStyle/>
          <a:p>
            <a:fld id="{49290F19-44D8-46D8-A307-E0BF02205F4A}"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23</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1U</a:t>
            </a:r>
            <a:r>
              <a:rPr kumimoji="1" lang="ja-JP" altLang="en-US" sz="1200" dirty="0"/>
              <a:t>シリーズ</a:t>
            </a:r>
            <a:endParaRPr kumimoji="1" lang="en-US" altLang="ja-JP" sz="1200" dirty="0"/>
          </a:p>
          <a:p>
            <a:r>
              <a:rPr kumimoji="1" lang="en-US" altLang="ja-JP" sz="1100" dirty="0" err="1"/>
              <a:t>Docokame@VMS</a:t>
            </a:r>
            <a:r>
              <a:rPr kumimoji="1" lang="en-US" altLang="ja-JP" sz="1100" dirty="0"/>
              <a:t>/VCS</a:t>
            </a:r>
            <a:r>
              <a:rPr kumimoji="1" lang="ja-JP" altLang="en-US" sz="1100" dirty="0"/>
              <a:t>プリインストール</a:t>
            </a:r>
          </a:p>
          <a:p>
            <a:r>
              <a:rPr kumimoji="1" lang="en-US" altLang="ja-JP" sz="1100" dirty="0"/>
              <a:t> Standard</a:t>
            </a:r>
            <a:r>
              <a:rPr kumimoji="1" lang="ja-JP" altLang="en-US" sz="1100" dirty="0"/>
              <a:t>　</a:t>
            </a:r>
            <a:endParaRPr kumimoji="1" lang="en-US" altLang="ja-JP" sz="1100" dirty="0"/>
          </a:p>
          <a:p>
            <a:r>
              <a:rPr kumimoji="1" lang="ja-JP" altLang="en-US" sz="1100" dirty="0"/>
              <a:t>最大</a:t>
            </a:r>
            <a:r>
              <a:rPr lang="en-US" altLang="ja-JP" sz="1100" dirty="0"/>
              <a:t>20</a:t>
            </a:r>
            <a:r>
              <a:rPr kumimoji="1" lang="ja-JP" altLang="en-US" sz="1100" dirty="0"/>
              <a:t>カメラ</a:t>
            </a:r>
            <a:endParaRPr kumimoji="1" lang="en-US" altLang="ja-JP" sz="1100" dirty="0"/>
          </a:p>
          <a:p>
            <a:r>
              <a:rPr lang="ja-JP" altLang="en-US" sz="1100" dirty="0"/>
              <a:t>同時接続ユーザー数 </a:t>
            </a:r>
            <a:r>
              <a:rPr lang="en-US" altLang="ja-JP" sz="1100" dirty="0"/>
              <a:t>10</a:t>
            </a:r>
          </a:p>
          <a:p>
            <a:r>
              <a:rPr kumimoji="1" lang="ja-JP" altLang="en-US" sz="1100" dirty="0"/>
              <a:t>最大ストリーム数 </a:t>
            </a:r>
            <a:r>
              <a:rPr kumimoji="1" lang="en-US" altLang="ja-JP" sz="1100" dirty="0"/>
              <a:t>20</a:t>
            </a:r>
          </a:p>
          <a:p>
            <a:r>
              <a:rPr lang="ja-JP" altLang="en-US" sz="1100" dirty="0"/>
              <a:t>タイムシフト対応可能</a:t>
            </a:r>
            <a:endParaRPr lang="en-US" altLang="ja-JP" sz="1100" dirty="0"/>
          </a:p>
          <a:p>
            <a:r>
              <a:rPr lang="ja-JP" altLang="en-US" sz="1100" dirty="0"/>
              <a:t>録画は対応可能</a:t>
            </a:r>
          </a:p>
          <a:p>
            <a:r>
              <a:rPr kumimoji="1" lang="ja-JP" altLang="en-US" sz="1100" dirty="0"/>
              <a:t>オンサイト</a:t>
            </a:r>
            <a:r>
              <a:rPr lang="en-US" altLang="ja-JP" sz="1100" dirty="0"/>
              <a:t>SI</a:t>
            </a:r>
            <a:r>
              <a:rPr lang="ja-JP" altLang="en-US" sz="1100" dirty="0"/>
              <a:t>費用は含まれていません。</a:t>
            </a:r>
          </a:p>
          <a:p>
            <a:endParaRPr kumimoji="1" lang="ja-JP" altLang="en-US" sz="1100" dirty="0"/>
          </a:p>
          <a:p>
            <a:r>
              <a:rPr lang="ja-JP" altLang="en-US" sz="1100" dirty="0"/>
              <a:t>希望小売画 </a:t>
            </a:r>
            <a:r>
              <a:rPr lang="en-US" altLang="ja-JP" sz="1100" dirty="0"/>
              <a:t>548000</a:t>
            </a:r>
            <a:r>
              <a:rPr lang="ja-JP" altLang="en-US" sz="1100" dirty="0"/>
              <a:t>円から</a:t>
            </a:r>
          </a:p>
          <a:p>
            <a:r>
              <a:rPr kumimoji="1" lang="ja-JP" altLang="en-US" sz="1000" dirty="0"/>
              <a:t>タイムシフト対象のカメラ数、時間、解像度、フレームレート等により</a:t>
            </a:r>
            <a:r>
              <a:rPr kumimoji="1" lang="en-US" altLang="ja-JP" sz="1000" dirty="0"/>
              <a:t>SSD</a:t>
            </a:r>
            <a:r>
              <a:rPr kumimoji="1" lang="ja-JP" altLang="en-US" sz="1000" dirty="0"/>
              <a:t>ストレージ変動</a:t>
            </a:r>
            <a:endParaRPr kumimoji="1" lang="en-US" altLang="ja-JP" sz="1000" dirty="0"/>
          </a:p>
          <a:p>
            <a:r>
              <a:rPr lang="ja-JP" altLang="en-US" sz="1000" dirty="0"/>
              <a:t>録画対象のカメラ数、時間、解像度、フレームレート等により</a:t>
            </a:r>
            <a:r>
              <a:rPr lang="en-US" altLang="ja-JP" sz="1000" dirty="0"/>
              <a:t>HDD</a:t>
            </a:r>
            <a:r>
              <a:rPr lang="ja-JP" altLang="en-US" sz="1000" dirty="0"/>
              <a:t>ストレージ変動</a:t>
            </a:r>
            <a:endParaRPr kumimoji="1" lang="en-US" altLang="ja-JP" sz="1000" dirty="0"/>
          </a:p>
          <a:p>
            <a:endParaRPr kumimoji="1" lang="ja-JP" altLang="en-US" sz="1100" dirty="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1U</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a:t>20</a:t>
            </a:r>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678000</a:t>
            </a:r>
            <a:r>
              <a:rPr lang="ja-JP" altLang="en-US" sz="900" dirty="0"/>
              <a:t>円から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1U</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Pro</a:t>
            </a:r>
            <a:r>
              <a:rPr lang="ja-JP" altLang="en-US" sz="900" dirty="0"/>
              <a:t>　</a:t>
            </a:r>
            <a:endParaRPr lang="en-US" altLang="ja-JP" sz="900" dirty="0"/>
          </a:p>
          <a:p>
            <a:r>
              <a:rPr lang="ja-JP" altLang="en-US" sz="900" dirty="0"/>
              <a:t>最大</a:t>
            </a:r>
            <a:r>
              <a:rPr lang="en-US" altLang="ja-JP" sz="900" dirty="0"/>
              <a:t>200</a:t>
            </a:r>
            <a:r>
              <a:rPr lang="ja-JP" altLang="en-US" sz="900" dirty="0"/>
              <a:t>カメラ</a:t>
            </a:r>
            <a:endParaRPr lang="en-US" altLang="ja-JP" sz="900" dirty="0"/>
          </a:p>
          <a:p>
            <a:r>
              <a:rPr lang="ja-JP" altLang="en-US" sz="900" dirty="0"/>
              <a:t>同時接続ユーザー数 </a:t>
            </a:r>
            <a:r>
              <a:rPr lang="en-US" altLang="ja-JP" sz="900" dirty="0"/>
              <a:t>200</a:t>
            </a:r>
          </a:p>
          <a:p>
            <a:r>
              <a:rPr lang="ja-JP" altLang="en-US" sz="900" dirty="0"/>
              <a:t>最大ストリーム数 </a:t>
            </a:r>
            <a:r>
              <a:rPr lang="en-US" altLang="ja-JP" sz="900" dirty="0"/>
              <a:t>200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778000</a:t>
            </a:r>
            <a:r>
              <a:rPr lang="ja-JP" altLang="en-US" sz="900" dirty="0"/>
              <a:t>円から</a:t>
            </a:r>
            <a:endParaRPr lang="en-US" altLang="ja-JP" sz="900" dirty="0"/>
          </a:p>
          <a:p>
            <a:endParaRPr lang="en-US" altLang="ja-JP" sz="900" b="1" dirty="0"/>
          </a:p>
          <a:p>
            <a:endParaRPr lang="en-US" altLang="ja-JP" sz="900" b="1" dirty="0"/>
          </a:p>
          <a:p>
            <a:r>
              <a:rPr lang="en-US" altLang="ja-JP" sz="900" b="1" dirty="0"/>
              <a:t>Enterprise</a:t>
            </a:r>
          </a:p>
          <a:p>
            <a:r>
              <a:rPr lang="ja-JP" altLang="en-US" sz="900" dirty="0"/>
              <a:t>希望小売画 </a:t>
            </a:r>
            <a:r>
              <a:rPr lang="en-US" altLang="ja-JP" sz="900" dirty="0"/>
              <a:t>978000</a:t>
            </a:r>
            <a:r>
              <a:rPr lang="ja-JP" altLang="en-US" sz="900" dirty="0"/>
              <a:t>円から</a:t>
            </a:r>
            <a:endParaRPr lang="en-US" altLang="ja-JP" sz="900" dirty="0"/>
          </a:p>
          <a:p>
            <a:endParaRPr lang="en-US" altLang="ja-JP" sz="900" b="1" dirty="0"/>
          </a:p>
          <a:p>
            <a:endParaRPr lang="en-US" altLang="ja-JP" b="1" dirty="0"/>
          </a:p>
        </p:txBody>
      </p:sp>
      <p:pic>
        <p:nvPicPr>
          <p:cNvPr id="14" name="cc-m-imagesubtitle-image-10305585289" descr="http://u.jimdo.com/www56/o/s8869cf49c3fad7eb/img/ibdd4e2408808fe8e/1412694998/std/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21283"/>
            <a:ext cx="1881088" cy="122872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5" y="1262832"/>
            <a:ext cx="1440160" cy="646331"/>
          </a:xfrm>
          <a:prstGeom prst="rect">
            <a:avLst/>
          </a:prstGeom>
          <a:noFill/>
        </p:spPr>
        <p:txBody>
          <a:bodyPr wrap="square" rtlCol="0">
            <a:spAutoFit/>
          </a:bodyPr>
          <a:lstStyle/>
          <a:p>
            <a:r>
              <a:rPr kumimoji="1" lang="en-US" altLang="ja-JP" dirty="0"/>
              <a:t>Core i-7</a:t>
            </a:r>
          </a:p>
          <a:p>
            <a:r>
              <a:rPr lang="en-US" altLang="ja-JP" dirty="0"/>
              <a:t>Memory 8GB</a:t>
            </a:r>
            <a:endParaRPr kumimoji="1" lang="ja-JP" altLang="en-US" dirty="0"/>
          </a:p>
        </p:txBody>
      </p:sp>
    </p:spTree>
    <p:extLst>
      <p:ext uri="{BB962C8B-B14F-4D97-AF65-F5344CB8AC3E}">
        <p14:creationId xmlns:p14="http://schemas.microsoft.com/office/powerpoint/2010/main" val="354177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sp>
        <p:nvSpPr>
          <p:cNvPr id="19" name="日付プレースホルダー 18"/>
          <p:cNvSpPr>
            <a:spLocks noGrp="1"/>
          </p:cNvSpPr>
          <p:nvPr>
            <p:ph type="dt" sz="half" idx="10"/>
          </p:nvPr>
        </p:nvSpPr>
        <p:spPr/>
        <p:txBody>
          <a:bodyPr/>
          <a:lstStyle/>
          <a:p>
            <a:fld id="{4A007916-4F43-45A8-9AD0-C8BE5DCB1E34}"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24</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2U</a:t>
            </a:r>
            <a:r>
              <a:rPr kumimoji="1" lang="ja-JP" altLang="en-US" sz="1200" dirty="0"/>
              <a:t>シリーズ</a:t>
            </a:r>
            <a:endParaRPr kumimoji="1" lang="en-US" altLang="ja-JP" sz="1200" dirty="0"/>
          </a:p>
          <a:p>
            <a:r>
              <a:rPr kumimoji="1" lang="en-US" altLang="ja-JP" sz="1100" dirty="0" err="1"/>
              <a:t>Docokame@VMS</a:t>
            </a:r>
            <a:r>
              <a:rPr kumimoji="1" lang="en-US" altLang="ja-JP" sz="1100" dirty="0"/>
              <a:t>/VCS</a:t>
            </a:r>
            <a:r>
              <a:rPr kumimoji="1" lang="ja-JP" altLang="en-US" sz="1100" dirty="0"/>
              <a:t>プリインストール</a:t>
            </a:r>
          </a:p>
          <a:p>
            <a:r>
              <a:rPr kumimoji="1" lang="en-US" altLang="ja-JP" sz="1100" dirty="0"/>
              <a:t> Standard</a:t>
            </a:r>
            <a:r>
              <a:rPr kumimoji="1" lang="ja-JP" altLang="en-US" sz="1100" dirty="0"/>
              <a:t>　</a:t>
            </a:r>
            <a:endParaRPr kumimoji="1" lang="en-US" altLang="ja-JP" sz="1100" dirty="0"/>
          </a:p>
          <a:p>
            <a:r>
              <a:rPr kumimoji="1" lang="ja-JP" altLang="en-US" sz="1100" dirty="0"/>
              <a:t>最大</a:t>
            </a:r>
            <a:r>
              <a:rPr lang="en-US" altLang="ja-JP" sz="1100" dirty="0"/>
              <a:t>20</a:t>
            </a:r>
            <a:r>
              <a:rPr kumimoji="1" lang="ja-JP" altLang="en-US" sz="1100" dirty="0"/>
              <a:t>カメラ</a:t>
            </a:r>
            <a:endParaRPr kumimoji="1" lang="en-US" altLang="ja-JP" sz="1100" dirty="0"/>
          </a:p>
          <a:p>
            <a:r>
              <a:rPr lang="ja-JP" altLang="en-US" sz="1100" dirty="0"/>
              <a:t>同時接続ユーザー数 </a:t>
            </a:r>
            <a:r>
              <a:rPr lang="en-US" altLang="ja-JP" sz="1100" dirty="0"/>
              <a:t>10</a:t>
            </a:r>
          </a:p>
          <a:p>
            <a:r>
              <a:rPr kumimoji="1" lang="ja-JP" altLang="en-US" sz="1100" dirty="0"/>
              <a:t>最大ストリーム数 </a:t>
            </a:r>
            <a:r>
              <a:rPr kumimoji="1" lang="en-US" altLang="ja-JP" sz="1100" dirty="0"/>
              <a:t>20</a:t>
            </a:r>
          </a:p>
          <a:p>
            <a:r>
              <a:rPr lang="ja-JP" altLang="en-US" sz="1100" dirty="0"/>
              <a:t>タイムシフト対応可能</a:t>
            </a:r>
            <a:endParaRPr lang="en-US" altLang="ja-JP" sz="1100" dirty="0"/>
          </a:p>
          <a:p>
            <a:r>
              <a:rPr lang="ja-JP" altLang="en-US" sz="1100" dirty="0"/>
              <a:t>録画は対応可能</a:t>
            </a:r>
          </a:p>
          <a:p>
            <a:r>
              <a:rPr kumimoji="1" lang="ja-JP" altLang="en-US" sz="1100" dirty="0"/>
              <a:t>オンサイト</a:t>
            </a:r>
            <a:r>
              <a:rPr lang="en-US" altLang="ja-JP" sz="1100" dirty="0"/>
              <a:t>SI</a:t>
            </a:r>
            <a:r>
              <a:rPr lang="ja-JP" altLang="en-US" sz="1100" dirty="0"/>
              <a:t>費用は含まれていません。</a:t>
            </a:r>
          </a:p>
          <a:p>
            <a:endParaRPr kumimoji="1" lang="ja-JP" altLang="en-US" sz="1100" dirty="0"/>
          </a:p>
          <a:p>
            <a:r>
              <a:rPr lang="ja-JP" altLang="en-US" sz="1100" dirty="0"/>
              <a:t>希望小売画 </a:t>
            </a:r>
            <a:r>
              <a:rPr lang="en-US" altLang="ja-JP" sz="1100" dirty="0"/>
              <a:t>688000</a:t>
            </a:r>
            <a:r>
              <a:rPr lang="ja-JP" altLang="en-US" sz="1100" dirty="0"/>
              <a:t>円から</a:t>
            </a:r>
          </a:p>
          <a:p>
            <a:r>
              <a:rPr kumimoji="1" lang="ja-JP" altLang="en-US" sz="1000" dirty="0"/>
              <a:t>タイムシフト対象のカメラ数、時間、解像度、フレームレート等により</a:t>
            </a:r>
            <a:r>
              <a:rPr kumimoji="1" lang="en-US" altLang="ja-JP" sz="1000" dirty="0"/>
              <a:t>SSD</a:t>
            </a:r>
            <a:r>
              <a:rPr kumimoji="1" lang="ja-JP" altLang="en-US" sz="1000" dirty="0"/>
              <a:t>ストレージ変動</a:t>
            </a:r>
            <a:endParaRPr kumimoji="1" lang="en-US" altLang="ja-JP" sz="1000" dirty="0"/>
          </a:p>
          <a:p>
            <a:r>
              <a:rPr lang="ja-JP" altLang="en-US" sz="1000" dirty="0"/>
              <a:t>録画対象のカメラ数、時間、解像度、フレームレート等により</a:t>
            </a:r>
            <a:r>
              <a:rPr lang="en-US" altLang="ja-JP" sz="1000" dirty="0"/>
              <a:t>HDD</a:t>
            </a:r>
            <a:r>
              <a:rPr lang="ja-JP" altLang="en-US" sz="1000" dirty="0"/>
              <a:t>ストレージ変動</a:t>
            </a:r>
            <a:endParaRPr kumimoji="1" lang="en-US" altLang="ja-JP" sz="1000" dirty="0"/>
          </a:p>
          <a:p>
            <a:endParaRPr kumimoji="1" lang="ja-JP" altLang="en-US" sz="1100" dirty="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2U</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a:t>20</a:t>
            </a:r>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818000</a:t>
            </a:r>
            <a:r>
              <a:rPr lang="ja-JP" altLang="en-US" sz="900" dirty="0"/>
              <a:t>円から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2U</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Pro</a:t>
            </a:r>
            <a:r>
              <a:rPr lang="ja-JP" altLang="en-US" sz="900" dirty="0"/>
              <a:t>　</a:t>
            </a:r>
            <a:endParaRPr lang="en-US" altLang="ja-JP" sz="900" dirty="0"/>
          </a:p>
          <a:p>
            <a:r>
              <a:rPr lang="ja-JP" altLang="en-US" sz="900" dirty="0"/>
              <a:t>最大</a:t>
            </a:r>
            <a:r>
              <a:rPr lang="en-US" altLang="ja-JP" sz="900" dirty="0"/>
              <a:t>200</a:t>
            </a:r>
            <a:r>
              <a:rPr lang="ja-JP" altLang="en-US" sz="900" dirty="0"/>
              <a:t>カメラ</a:t>
            </a:r>
            <a:endParaRPr lang="en-US" altLang="ja-JP" sz="900" dirty="0"/>
          </a:p>
          <a:p>
            <a:r>
              <a:rPr lang="ja-JP" altLang="en-US" sz="900" dirty="0"/>
              <a:t>同時接続ユーザー数 </a:t>
            </a:r>
            <a:r>
              <a:rPr lang="en-US" altLang="ja-JP" sz="900" dirty="0"/>
              <a:t>200</a:t>
            </a:r>
          </a:p>
          <a:p>
            <a:r>
              <a:rPr lang="ja-JP" altLang="en-US" sz="900" dirty="0"/>
              <a:t>最大ストリーム数 </a:t>
            </a:r>
            <a:r>
              <a:rPr lang="en-US" altLang="ja-JP" sz="900" dirty="0"/>
              <a:t>200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918000</a:t>
            </a:r>
            <a:r>
              <a:rPr lang="ja-JP" altLang="en-US" sz="900" dirty="0"/>
              <a:t>円から</a:t>
            </a:r>
            <a:endParaRPr lang="en-US" altLang="ja-JP" sz="900" dirty="0"/>
          </a:p>
          <a:p>
            <a:endParaRPr lang="en-US" altLang="ja-JP" sz="900" b="1" dirty="0"/>
          </a:p>
          <a:p>
            <a:endParaRPr lang="en-US" altLang="ja-JP" sz="900" b="1" dirty="0"/>
          </a:p>
          <a:p>
            <a:r>
              <a:rPr lang="en-US" altLang="ja-JP" sz="900" b="1" dirty="0"/>
              <a:t>Enterprise</a:t>
            </a:r>
          </a:p>
          <a:p>
            <a:r>
              <a:rPr lang="ja-JP" altLang="en-US" sz="900" dirty="0"/>
              <a:t>希望小売画 </a:t>
            </a:r>
            <a:r>
              <a:rPr lang="en-US" altLang="ja-JP" sz="900" dirty="0"/>
              <a:t>1118000</a:t>
            </a:r>
            <a:r>
              <a:rPr lang="ja-JP" altLang="en-US" sz="900" dirty="0"/>
              <a:t>円から</a:t>
            </a:r>
            <a:endParaRPr lang="en-US" altLang="ja-JP" sz="900" dirty="0"/>
          </a:p>
          <a:p>
            <a:endParaRPr lang="en-US" altLang="ja-JP" sz="900" b="1" dirty="0"/>
          </a:p>
          <a:p>
            <a:endParaRPr lang="en-US" altLang="ja-JP" b="1" dirty="0"/>
          </a:p>
        </p:txBody>
      </p:sp>
      <p:pic>
        <p:nvPicPr>
          <p:cNvPr id="13" name="図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 y="1294281"/>
            <a:ext cx="1843836" cy="67468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4" y="1262832"/>
            <a:ext cx="1715887" cy="646331"/>
          </a:xfrm>
          <a:prstGeom prst="rect">
            <a:avLst/>
          </a:prstGeom>
          <a:noFill/>
        </p:spPr>
        <p:txBody>
          <a:bodyPr wrap="square" rtlCol="0">
            <a:spAutoFit/>
          </a:bodyPr>
          <a:lstStyle/>
          <a:p>
            <a:r>
              <a:rPr kumimoji="1" lang="en-US" altLang="ja-JP" dirty="0"/>
              <a:t>Core i-7 6C/12T</a:t>
            </a:r>
          </a:p>
          <a:p>
            <a:r>
              <a:rPr lang="en-US" altLang="ja-JP" dirty="0"/>
              <a:t>Memory 16GB</a:t>
            </a:r>
            <a:endParaRPr kumimoji="1" lang="ja-JP" altLang="en-US" dirty="0"/>
          </a:p>
        </p:txBody>
      </p:sp>
    </p:spTree>
    <p:extLst>
      <p:ext uri="{BB962C8B-B14F-4D97-AF65-F5344CB8AC3E}">
        <p14:creationId xmlns:p14="http://schemas.microsoft.com/office/powerpoint/2010/main" val="383094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a:solidFill>
                  <a:srgbClr val="7030A0"/>
                </a:solidFill>
              </a:rPr>
              <a:t>アプライアンス</a:t>
            </a:r>
          </a:p>
        </p:txBody>
      </p:sp>
      <p:sp>
        <p:nvSpPr>
          <p:cNvPr id="19" name="日付プレースホルダー 18"/>
          <p:cNvSpPr>
            <a:spLocks noGrp="1"/>
          </p:cNvSpPr>
          <p:nvPr>
            <p:ph type="dt" sz="half" idx="10"/>
          </p:nvPr>
        </p:nvSpPr>
        <p:spPr/>
        <p:txBody>
          <a:bodyPr/>
          <a:lstStyle/>
          <a:p>
            <a:fld id="{C85221D0-1043-4241-B30F-E108EC4834FB}"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25</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2C</a:t>
            </a:r>
            <a:r>
              <a:rPr kumimoji="1" lang="ja-JP" altLang="en-US" sz="1200" dirty="0"/>
              <a:t>シリーズ</a:t>
            </a:r>
            <a:endParaRPr kumimoji="1" lang="en-US" altLang="ja-JP" sz="1200" dirty="0"/>
          </a:p>
          <a:p>
            <a:r>
              <a:rPr kumimoji="1" lang="en-US" altLang="ja-JP" sz="1100" dirty="0" err="1"/>
              <a:t>Docokame@VMS</a:t>
            </a:r>
            <a:r>
              <a:rPr kumimoji="1" lang="en-US" altLang="ja-JP" sz="1100" dirty="0"/>
              <a:t>/VCS</a:t>
            </a:r>
            <a:r>
              <a:rPr kumimoji="1" lang="ja-JP" altLang="en-US" sz="1100" dirty="0"/>
              <a:t>プリインストール</a:t>
            </a:r>
          </a:p>
          <a:p>
            <a:r>
              <a:rPr kumimoji="1" lang="en-US" altLang="ja-JP" sz="1100" dirty="0"/>
              <a:t> Standard</a:t>
            </a:r>
            <a:r>
              <a:rPr kumimoji="1" lang="ja-JP" altLang="en-US" sz="1100" dirty="0"/>
              <a:t>　</a:t>
            </a:r>
            <a:endParaRPr kumimoji="1" lang="en-US" altLang="ja-JP" sz="1100" dirty="0"/>
          </a:p>
          <a:p>
            <a:r>
              <a:rPr kumimoji="1" lang="ja-JP" altLang="en-US" sz="1100" dirty="0"/>
              <a:t>最大</a:t>
            </a:r>
            <a:r>
              <a:rPr lang="en-US" altLang="ja-JP" sz="1100" dirty="0"/>
              <a:t>20</a:t>
            </a:r>
            <a:r>
              <a:rPr kumimoji="1" lang="ja-JP" altLang="en-US" sz="1100" dirty="0"/>
              <a:t>カメラ</a:t>
            </a:r>
            <a:endParaRPr kumimoji="1" lang="en-US" altLang="ja-JP" sz="1100" dirty="0"/>
          </a:p>
          <a:p>
            <a:r>
              <a:rPr lang="ja-JP" altLang="en-US" sz="1100" dirty="0"/>
              <a:t>同時接続ユーザー数 </a:t>
            </a:r>
            <a:r>
              <a:rPr lang="en-US" altLang="ja-JP" sz="1100" dirty="0"/>
              <a:t>10</a:t>
            </a:r>
          </a:p>
          <a:p>
            <a:r>
              <a:rPr kumimoji="1" lang="ja-JP" altLang="en-US" sz="1100" dirty="0"/>
              <a:t>最大ストリーム数 </a:t>
            </a:r>
            <a:r>
              <a:rPr kumimoji="1" lang="en-US" altLang="ja-JP" sz="1100" dirty="0"/>
              <a:t>20</a:t>
            </a:r>
          </a:p>
          <a:p>
            <a:r>
              <a:rPr lang="ja-JP" altLang="en-US" sz="1100" dirty="0"/>
              <a:t>タイムシフト対応可能</a:t>
            </a:r>
            <a:endParaRPr lang="en-US" altLang="ja-JP" sz="1100" dirty="0"/>
          </a:p>
          <a:p>
            <a:r>
              <a:rPr lang="ja-JP" altLang="en-US" sz="1100" dirty="0"/>
              <a:t>録画は対応可能</a:t>
            </a:r>
          </a:p>
          <a:p>
            <a:r>
              <a:rPr kumimoji="1" lang="ja-JP" altLang="en-US" sz="1100" dirty="0"/>
              <a:t>オンサイト</a:t>
            </a:r>
            <a:r>
              <a:rPr lang="en-US" altLang="ja-JP" sz="1100" dirty="0"/>
              <a:t>SI</a:t>
            </a:r>
            <a:r>
              <a:rPr lang="ja-JP" altLang="en-US" sz="1100" dirty="0"/>
              <a:t>費用は含まれていません。</a:t>
            </a:r>
          </a:p>
          <a:p>
            <a:endParaRPr kumimoji="1" lang="ja-JP" altLang="en-US" sz="1100" dirty="0"/>
          </a:p>
          <a:p>
            <a:r>
              <a:rPr lang="ja-JP" altLang="en-US" sz="1100" dirty="0"/>
              <a:t>希望小売画 </a:t>
            </a:r>
            <a:r>
              <a:rPr lang="en-US" altLang="ja-JP" sz="1100" dirty="0"/>
              <a:t>738000</a:t>
            </a:r>
            <a:r>
              <a:rPr lang="ja-JP" altLang="en-US" sz="1100" dirty="0"/>
              <a:t>円から</a:t>
            </a:r>
          </a:p>
          <a:p>
            <a:r>
              <a:rPr kumimoji="1" lang="ja-JP" altLang="en-US" sz="1000" dirty="0"/>
              <a:t>タイムシフト対象のカメラ数、時間、解像度、フレームレート等により</a:t>
            </a:r>
            <a:r>
              <a:rPr kumimoji="1" lang="en-US" altLang="ja-JP" sz="1000" dirty="0"/>
              <a:t>SSD</a:t>
            </a:r>
            <a:r>
              <a:rPr kumimoji="1" lang="ja-JP" altLang="en-US" sz="1000" dirty="0"/>
              <a:t>ストレージ変動</a:t>
            </a:r>
            <a:endParaRPr kumimoji="1" lang="en-US" altLang="ja-JP" sz="1000" dirty="0"/>
          </a:p>
          <a:p>
            <a:r>
              <a:rPr lang="ja-JP" altLang="en-US" sz="1000" dirty="0"/>
              <a:t>録画対象のカメラ数、時間、解像度、フレームレート等により</a:t>
            </a:r>
            <a:r>
              <a:rPr lang="en-US" altLang="ja-JP" sz="1000" dirty="0"/>
              <a:t>HDD</a:t>
            </a:r>
            <a:r>
              <a:rPr lang="ja-JP" altLang="en-US" sz="1000" dirty="0"/>
              <a:t>ストレージ変動</a:t>
            </a:r>
            <a:endParaRPr kumimoji="1" lang="en-US" altLang="ja-JP" sz="1000" dirty="0"/>
          </a:p>
          <a:p>
            <a:endParaRPr kumimoji="1" lang="ja-JP" altLang="en-US" sz="1100" dirty="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2C</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a:t>20</a:t>
            </a:r>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868000</a:t>
            </a:r>
            <a:r>
              <a:rPr lang="ja-JP" altLang="en-US" sz="900" dirty="0"/>
              <a:t>円から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Standard</a:t>
            </a:r>
            <a:r>
              <a:rPr lang="ja-JP" altLang="en-US" b="1" dirty="0"/>
              <a:t>にアップグレード</a:t>
            </a:r>
          </a:p>
          <a:p>
            <a:r>
              <a:rPr lang="en-US" altLang="ja-JP" sz="1000" dirty="0"/>
              <a:t>2C</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Pro</a:t>
            </a:r>
            <a:r>
              <a:rPr lang="ja-JP" altLang="en-US" sz="900" dirty="0"/>
              <a:t>　</a:t>
            </a:r>
            <a:endParaRPr lang="en-US" altLang="ja-JP" sz="900" dirty="0"/>
          </a:p>
          <a:p>
            <a:r>
              <a:rPr lang="ja-JP" altLang="en-US" sz="900" dirty="0"/>
              <a:t>最大</a:t>
            </a:r>
            <a:r>
              <a:rPr lang="en-US" altLang="ja-JP" sz="900" dirty="0"/>
              <a:t>200</a:t>
            </a:r>
            <a:r>
              <a:rPr lang="ja-JP" altLang="en-US" sz="900" dirty="0"/>
              <a:t>カメラ</a:t>
            </a:r>
            <a:endParaRPr lang="en-US" altLang="ja-JP" sz="900" dirty="0"/>
          </a:p>
          <a:p>
            <a:r>
              <a:rPr lang="ja-JP" altLang="en-US" sz="900" dirty="0"/>
              <a:t>同時接続ユーザー数 </a:t>
            </a:r>
            <a:r>
              <a:rPr lang="en-US" altLang="ja-JP" sz="900" dirty="0"/>
              <a:t>200</a:t>
            </a:r>
          </a:p>
          <a:p>
            <a:r>
              <a:rPr lang="ja-JP" altLang="en-US" sz="900" dirty="0"/>
              <a:t>最大ストリーム数 </a:t>
            </a:r>
            <a:r>
              <a:rPr lang="en-US" altLang="ja-JP" sz="900" dirty="0"/>
              <a:t>200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endParaRPr lang="en-US" altLang="ja-JP" sz="900" dirty="0"/>
          </a:p>
          <a:p>
            <a:endParaRPr lang="en-US" altLang="ja-JP" sz="900" dirty="0"/>
          </a:p>
          <a:p>
            <a:r>
              <a:rPr lang="ja-JP" altLang="en-US" sz="900" dirty="0"/>
              <a:t>希望小売画 </a:t>
            </a:r>
            <a:r>
              <a:rPr lang="en-US" altLang="ja-JP" sz="900" dirty="0"/>
              <a:t>968000</a:t>
            </a:r>
            <a:r>
              <a:rPr lang="ja-JP" altLang="en-US" sz="900" dirty="0"/>
              <a:t>円から</a:t>
            </a:r>
            <a:endParaRPr lang="en-US" altLang="ja-JP" sz="900" dirty="0"/>
          </a:p>
          <a:p>
            <a:endParaRPr lang="en-US" altLang="ja-JP" sz="900" b="1" dirty="0"/>
          </a:p>
          <a:p>
            <a:endParaRPr lang="en-US" altLang="ja-JP" sz="900" b="1" dirty="0"/>
          </a:p>
          <a:p>
            <a:r>
              <a:rPr lang="en-US" altLang="ja-JP" sz="900" b="1" dirty="0"/>
              <a:t>Enterprise</a:t>
            </a:r>
          </a:p>
          <a:p>
            <a:r>
              <a:rPr lang="ja-JP" altLang="en-US" sz="900" dirty="0"/>
              <a:t>希望小売画 </a:t>
            </a:r>
            <a:r>
              <a:rPr lang="en-US" altLang="ja-JP" sz="900" dirty="0"/>
              <a:t>1168000</a:t>
            </a:r>
            <a:r>
              <a:rPr lang="ja-JP" altLang="en-US" sz="900" dirty="0"/>
              <a:t>円から</a:t>
            </a:r>
            <a:endParaRPr lang="en-US" altLang="ja-JP" sz="900" dirty="0"/>
          </a:p>
          <a:p>
            <a:endParaRPr lang="en-US" altLang="ja-JP" sz="900" b="1" dirty="0"/>
          </a:p>
          <a:p>
            <a:endParaRPr lang="en-US" altLang="ja-JP" b="1" dirty="0"/>
          </a:p>
        </p:txBody>
      </p:sp>
      <p:pic>
        <p:nvPicPr>
          <p:cNvPr id="14" name="cc-m-imagesubtitle-image-12259050388" descr="https://image.jimcdn.com/app/cms/image/transf/dimension=335x10000:format=png/path/s5a4eaeab77170510/image/idb65d046283f0b1d/version/1448027278/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1945"/>
            <a:ext cx="1821127" cy="121227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4" y="1262832"/>
            <a:ext cx="1715887" cy="646331"/>
          </a:xfrm>
          <a:prstGeom prst="rect">
            <a:avLst/>
          </a:prstGeom>
          <a:noFill/>
        </p:spPr>
        <p:txBody>
          <a:bodyPr wrap="square" rtlCol="0">
            <a:spAutoFit/>
          </a:bodyPr>
          <a:lstStyle/>
          <a:p>
            <a:r>
              <a:rPr kumimoji="1" lang="en-US" altLang="ja-JP" dirty="0"/>
              <a:t>Core i-7 6C/12T</a:t>
            </a:r>
          </a:p>
          <a:p>
            <a:r>
              <a:rPr lang="en-US" altLang="ja-JP" dirty="0"/>
              <a:t>Memory 16GB</a:t>
            </a:r>
            <a:endParaRPr kumimoji="1" lang="ja-JP" altLang="en-US" dirty="0"/>
          </a:p>
        </p:txBody>
      </p:sp>
    </p:spTree>
    <p:extLst>
      <p:ext uri="{BB962C8B-B14F-4D97-AF65-F5344CB8AC3E}">
        <p14:creationId xmlns:p14="http://schemas.microsoft.com/office/powerpoint/2010/main" val="233456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423704"/>
            <a:ext cx="4680520" cy="707886"/>
          </a:xfrm>
          <a:prstGeom prst="rect">
            <a:avLst/>
          </a:prstGeom>
          <a:noFill/>
        </p:spPr>
        <p:txBody>
          <a:bodyPr wrap="square" rtlCol="0">
            <a:spAutoFit/>
          </a:bodyPr>
          <a:lstStyle/>
          <a:p>
            <a:r>
              <a:rPr lang="ja-JP" altLang="en-US" sz="4000" dirty="0">
                <a:solidFill>
                  <a:srgbClr val="7030A0"/>
                </a:solidFill>
              </a:rPr>
              <a:t>アップグレード、保守</a:t>
            </a:r>
          </a:p>
        </p:txBody>
      </p:sp>
      <p:sp>
        <p:nvSpPr>
          <p:cNvPr id="2" name="テキスト ボックス 1"/>
          <p:cNvSpPr txBox="1"/>
          <p:nvPr/>
        </p:nvSpPr>
        <p:spPr>
          <a:xfrm>
            <a:off x="59684" y="1186175"/>
            <a:ext cx="5448420" cy="1661993"/>
          </a:xfrm>
          <a:prstGeom prst="rect">
            <a:avLst/>
          </a:prstGeom>
          <a:noFill/>
        </p:spPr>
        <p:txBody>
          <a:bodyPr wrap="square" rtlCol="0">
            <a:spAutoFit/>
          </a:bodyPr>
          <a:lstStyle/>
          <a:p>
            <a:r>
              <a:rPr kumimoji="1" lang="ja-JP" altLang="en-US" dirty="0"/>
              <a:t>アップグレード</a:t>
            </a:r>
          </a:p>
          <a:p>
            <a:r>
              <a:rPr lang="ja-JP" altLang="en-US" sz="1400" dirty="0"/>
              <a:t>　</a:t>
            </a:r>
            <a:r>
              <a:rPr lang="ja-JP" altLang="en-US" sz="1400" dirty="0">
                <a:solidFill>
                  <a:srgbClr val="FF0000"/>
                </a:solidFill>
              </a:rPr>
              <a:t>マイナーアップグレード</a:t>
            </a:r>
            <a:r>
              <a:rPr lang="ja-JP" altLang="en-US" sz="1400" dirty="0"/>
              <a:t>　価格 </a:t>
            </a:r>
            <a:r>
              <a:rPr lang="en-US" altLang="ja-JP" sz="1400" dirty="0"/>
              <a:t>MSRP</a:t>
            </a:r>
            <a:r>
              <a:rPr lang="ja-JP" altLang="en-US" sz="1400" dirty="0"/>
              <a:t>の</a:t>
            </a:r>
            <a:r>
              <a:rPr lang="en-US" altLang="ja-JP" sz="1400" dirty="0"/>
              <a:t>30% SMA</a:t>
            </a:r>
            <a:r>
              <a:rPr lang="ja-JP" altLang="en-US" sz="1400" dirty="0"/>
              <a:t>の加入で無償</a:t>
            </a:r>
            <a:endParaRPr lang="en-US" altLang="ja-JP" sz="1400" dirty="0"/>
          </a:p>
          <a:p>
            <a:r>
              <a:rPr lang="en-US" altLang="ja-JP" sz="1400" dirty="0"/>
              <a:t>      10.</a:t>
            </a:r>
            <a:r>
              <a:rPr lang="en-US" altLang="ja-JP" sz="1400" dirty="0">
                <a:solidFill>
                  <a:srgbClr val="FF0000"/>
                </a:solidFill>
              </a:rPr>
              <a:t>5</a:t>
            </a:r>
            <a:r>
              <a:rPr lang="en-US" altLang="ja-JP" sz="1400" dirty="0"/>
              <a:t> </a:t>
            </a:r>
            <a:r>
              <a:rPr lang="ja-JP" altLang="en-US" sz="1400" dirty="0"/>
              <a:t>から</a:t>
            </a:r>
            <a:r>
              <a:rPr lang="en-US" altLang="ja-JP" sz="1400" dirty="0"/>
              <a:t>10.</a:t>
            </a:r>
            <a:r>
              <a:rPr lang="en-US" altLang="ja-JP" sz="1400" dirty="0">
                <a:solidFill>
                  <a:srgbClr val="FF0000"/>
                </a:solidFill>
              </a:rPr>
              <a:t>8</a:t>
            </a:r>
            <a:r>
              <a:rPr lang="en-US" altLang="ja-JP" sz="1400" dirty="0"/>
              <a:t> </a:t>
            </a:r>
            <a:r>
              <a:rPr lang="ja-JP" altLang="en-US" sz="1400" dirty="0"/>
              <a:t>小数点以下</a:t>
            </a:r>
            <a:endParaRPr lang="en-US" altLang="ja-JP" sz="1400" dirty="0"/>
          </a:p>
          <a:p>
            <a:r>
              <a:rPr lang="ja-JP" altLang="en-US" sz="1400" dirty="0"/>
              <a:t>　</a:t>
            </a:r>
            <a:r>
              <a:rPr lang="ja-JP" altLang="en-US" sz="1400" dirty="0">
                <a:solidFill>
                  <a:srgbClr val="0070C0"/>
                </a:solidFill>
              </a:rPr>
              <a:t>メジャーアップグレード</a:t>
            </a:r>
            <a:r>
              <a:rPr lang="ja-JP" altLang="en-US" sz="1400" dirty="0"/>
              <a:t>　価格 </a:t>
            </a:r>
            <a:r>
              <a:rPr lang="en-US" altLang="ja-JP" sz="1400" dirty="0"/>
              <a:t>MSRP</a:t>
            </a:r>
            <a:r>
              <a:rPr lang="ja-JP" altLang="en-US" sz="1400" dirty="0"/>
              <a:t>の</a:t>
            </a:r>
            <a:r>
              <a:rPr lang="en-US" altLang="ja-JP" sz="1400" dirty="0"/>
              <a:t>50%</a:t>
            </a:r>
            <a:r>
              <a:rPr lang="ja-JP" altLang="en-US" sz="1400" dirty="0"/>
              <a:t>の加入で無償</a:t>
            </a:r>
          </a:p>
          <a:p>
            <a:r>
              <a:rPr lang="ja-JP" altLang="en-US" sz="1400" dirty="0"/>
              <a:t>　　</a:t>
            </a:r>
            <a:r>
              <a:rPr lang="en-US" altLang="ja-JP" sz="1400" dirty="0">
                <a:solidFill>
                  <a:srgbClr val="0070C0"/>
                </a:solidFill>
              </a:rPr>
              <a:t>10</a:t>
            </a:r>
            <a:r>
              <a:rPr lang="en-US" altLang="ja-JP" sz="1400" dirty="0"/>
              <a:t>.5</a:t>
            </a:r>
            <a:r>
              <a:rPr lang="ja-JP" altLang="en-US" sz="1400" dirty="0"/>
              <a:t>から</a:t>
            </a:r>
            <a:r>
              <a:rPr lang="en-US" altLang="ja-JP" sz="1400" dirty="0">
                <a:solidFill>
                  <a:srgbClr val="0070C0"/>
                </a:solidFill>
              </a:rPr>
              <a:t>11</a:t>
            </a:r>
            <a:r>
              <a:rPr lang="en-US" altLang="ja-JP" sz="1400" dirty="0"/>
              <a:t>.2</a:t>
            </a:r>
            <a:r>
              <a:rPr lang="ja-JP" altLang="en-US" sz="1400" dirty="0"/>
              <a:t>  整数部</a:t>
            </a:r>
            <a:endParaRPr lang="en-US" altLang="ja-JP" sz="1400" dirty="0"/>
          </a:p>
          <a:p>
            <a:endParaRPr lang="ja-JP" altLang="en-US" sz="1400" dirty="0"/>
          </a:p>
          <a:p>
            <a:r>
              <a:rPr lang="ja-JP" altLang="en-US" sz="1400" dirty="0"/>
              <a:t>　パッケージ間のアップグレード</a:t>
            </a:r>
            <a:r>
              <a:rPr lang="en-US" altLang="ja-JP" sz="1400" dirty="0"/>
              <a:t>(pro</a:t>
            </a:r>
            <a:r>
              <a:rPr lang="ja-JP" altLang="en-US" sz="1400" dirty="0"/>
              <a:t>から</a:t>
            </a:r>
            <a:r>
              <a:rPr lang="en-US" altLang="ja-JP" sz="1400" dirty="0"/>
              <a:t>Enterprise)</a:t>
            </a:r>
            <a:r>
              <a:rPr lang="ja-JP" altLang="en-US" sz="1400" dirty="0"/>
              <a:t> 差額</a:t>
            </a:r>
            <a:r>
              <a:rPr lang="en-US" altLang="ja-JP" sz="1400" dirty="0"/>
              <a:t>+(</a:t>
            </a:r>
            <a:r>
              <a:rPr lang="ja-JP" altLang="en-US" sz="1400" dirty="0"/>
              <a:t>差額</a:t>
            </a:r>
            <a:r>
              <a:rPr lang="en-US" altLang="ja-JP" sz="1400" dirty="0"/>
              <a:t>×50%)</a:t>
            </a:r>
            <a:endParaRPr kumimoji="1" lang="ja-JP" altLang="en-US" sz="1400" dirty="0"/>
          </a:p>
        </p:txBody>
      </p:sp>
      <p:sp>
        <p:nvSpPr>
          <p:cNvPr id="19" name="テキスト ボックス 18"/>
          <p:cNvSpPr txBox="1"/>
          <p:nvPr/>
        </p:nvSpPr>
        <p:spPr>
          <a:xfrm>
            <a:off x="35496" y="2931790"/>
            <a:ext cx="4008260" cy="1877437"/>
          </a:xfrm>
          <a:prstGeom prst="rect">
            <a:avLst/>
          </a:prstGeom>
          <a:noFill/>
        </p:spPr>
        <p:txBody>
          <a:bodyPr wrap="square" rtlCol="0">
            <a:spAutoFit/>
          </a:bodyPr>
          <a:lstStyle/>
          <a:p>
            <a:r>
              <a:rPr lang="ja-JP" altLang="en-US" dirty="0"/>
              <a:t>保守</a:t>
            </a:r>
          </a:p>
          <a:p>
            <a:endParaRPr kumimoji="1" lang="ja-JP" altLang="en-US" sz="1400" dirty="0"/>
          </a:p>
          <a:p>
            <a:r>
              <a:rPr lang="en-US" altLang="ja-JP" sz="1400" dirty="0"/>
              <a:t>HMA </a:t>
            </a:r>
            <a:r>
              <a:rPr lang="ja-JP" altLang="en-US" sz="1400" dirty="0"/>
              <a:t>ハードウェアメンテナンス</a:t>
            </a:r>
          </a:p>
          <a:p>
            <a:r>
              <a:rPr lang="ja-JP" altLang="en-US" sz="1400" dirty="0"/>
              <a:t>　一年、二年、三年、四年、五年</a:t>
            </a:r>
            <a:endParaRPr lang="en-US" altLang="ja-JP" sz="1400" dirty="0"/>
          </a:p>
          <a:p>
            <a:r>
              <a:rPr kumimoji="1" lang="en-US" altLang="ja-JP" sz="1400" dirty="0"/>
              <a:t>SMA </a:t>
            </a:r>
            <a:r>
              <a:rPr kumimoji="1" lang="ja-JP" altLang="en-US" sz="1400" dirty="0"/>
              <a:t>ソフトウェアメンテナンス</a:t>
            </a:r>
          </a:p>
          <a:p>
            <a:r>
              <a:rPr lang="ja-JP" altLang="en-US" sz="1400" dirty="0"/>
              <a:t>　一年、二年、三年、四年、五年</a:t>
            </a:r>
            <a:endParaRPr lang="en-US" altLang="ja-JP" sz="1400" dirty="0"/>
          </a:p>
          <a:p>
            <a:endParaRPr kumimoji="1" lang="en-US" altLang="ja-JP" sz="1400" dirty="0"/>
          </a:p>
          <a:p>
            <a:r>
              <a:rPr kumimoji="1" lang="ja-JP" altLang="en-US" sz="1400" dirty="0"/>
              <a:t>詳細価格表はご請求ください。</a:t>
            </a:r>
          </a:p>
        </p:txBody>
      </p:sp>
      <p:sp>
        <p:nvSpPr>
          <p:cNvPr id="3" name="AutoShape 2" descr="「teamviewer logo」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086619"/>
            <a:ext cx="3810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652120" y="2067694"/>
            <a:ext cx="3312368" cy="1754326"/>
          </a:xfrm>
          <a:prstGeom prst="rect">
            <a:avLst/>
          </a:prstGeom>
          <a:noFill/>
        </p:spPr>
        <p:txBody>
          <a:bodyPr wrap="square" rtlCol="0">
            <a:spAutoFit/>
          </a:bodyPr>
          <a:lstStyle/>
          <a:p>
            <a:r>
              <a:rPr kumimoji="1" lang="ja-JP" altLang="en-US" dirty="0"/>
              <a:t>バージョンアップなどは全てリモートアップグレードが条件となります。</a:t>
            </a:r>
          </a:p>
          <a:p>
            <a:endParaRPr lang="ja-JP" altLang="en-US" dirty="0"/>
          </a:p>
          <a:p>
            <a:r>
              <a:rPr kumimoji="1" lang="ja-JP" altLang="en-US" dirty="0"/>
              <a:t>コストセーブとスピーディ対応</a:t>
            </a:r>
          </a:p>
          <a:p>
            <a:endParaRPr kumimoji="1" lang="ja-JP" altLang="en-US" dirty="0"/>
          </a:p>
        </p:txBody>
      </p:sp>
      <p:sp>
        <p:nvSpPr>
          <p:cNvPr id="9" name="日付プレースホルダー 8"/>
          <p:cNvSpPr>
            <a:spLocks noGrp="1"/>
          </p:cNvSpPr>
          <p:nvPr>
            <p:ph type="dt" sz="half" idx="10"/>
          </p:nvPr>
        </p:nvSpPr>
        <p:spPr/>
        <p:txBody>
          <a:bodyPr/>
          <a:lstStyle/>
          <a:p>
            <a:fld id="{8483A260-73FB-4C32-9D0B-CEC4FE70A7E6}" type="datetime1">
              <a:rPr kumimoji="1" lang="ja-JP" altLang="en-US" smtClean="0"/>
              <a:t>2017/3/29</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0" name="スライド番号プレースホルダー 19"/>
          <p:cNvSpPr>
            <a:spLocks noGrp="1"/>
          </p:cNvSpPr>
          <p:nvPr>
            <p:ph type="sldNum" sz="quarter" idx="12"/>
          </p:nvPr>
        </p:nvSpPr>
        <p:spPr/>
        <p:txBody>
          <a:bodyPr/>
          <a:lstStyle/>
          <a:p>
            <a:fld id="{52D86CBA-54FB-4B48-BE55-6940A3B9156C}" type="slidenum">
              <a:rPr kumimoji="1" lang="ja-JP" altLang="en-US" smtClean="0"/>
              <a:t>26</a:t>
            </a:fld>
            <a:endParaRPr kumimoji="1" lang="ja-JP" altLang="en-US"/>
          </a:p>
        </p:txBody>
      </p:sp>
    </p:spTree>
    <p:extLst>
      <p:ext uri="{BB962C8B-B14F-4D97-AF65-F5344CB8AC3E}">
        <p14:creationId xmlns:p14="http://schemas.microsoft.com/office/powerpoint/2010/main" val="129511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www.dockame.com/</a:t>
            </a:r>
            <a:r>
              <a:rPr lang="ja-JP" altLang="en-US" sz="1600" u="sng" dirty="0">
                <a:solidFill>
                  <a:srgbClr val="0070C0"/>
                </a:solidFill>
              </a:rPr>
              <a:t>よくある質問</a:t>
            </a:r>
            <a:endParaRPr lang="en-US" altLang="ja-JP" sz="1600" u="sng" dirty="0">
              <a:solidFill>
                <a:srgbClr val="0070C0"/>
              </a:solidFill>
            </a:endParaRPr>
          </a:p>
        </p:txBody>
      </p:sp>
      <p:sp>
        <p:nvSpPr>
          <p:cNvPr id="4" name="正方形/長方形 3"/>
          <p:cNvSpPr/>
          <p:nvPr/>
        </p:nvSpPr>
        <p:spPr>
          <a:xfrm>
            <a:off x="107504" y="1275606"/>
            <a:ext cx="3960440" cy="1569660"/>
          </a:xfrm>
          <a:prstGeom prst="rect">
            <a:avLst/>
          </a:prstGeom>
        </p:spPr>
        <p:txBody>
          <a:bodyPr wrap="square">
            <a:spAutoFit/>
          </a:bodyPr>
          <a:lstStyle/>
          <a:p>
            <a:r>
              <a:rPr lang="ja-JP" altLang="en-US" sz="1600" dirty="0"/>
              <a:t>質問 </a:t>
            </a:r>
            <a:r>
              <a:rPr lang="en-US" altLang="ja-JP" sz="1600" dirty="0"/>
              <a:t>1.</a:t>
            </a:r>
            <a:r>
              <a:rPr lang="ja-JP" altLang="en-US" sz="1600" dirty="0"/>
              <a:t>　</a:t>
            </a:r>
            <a:r>
              <a:rPr lang="ja-JP" altLang="ja-JP" sz="1600" dirty="0"/>
              <a:t>クラウド型のサービスですか？　</a:t>
            </a:r>
            <a:endParaRPr lang="en-US" altLang="ja-JP" sz="1600" dirty="0"/>
          </a:p>
          <a:p>
            <a:endParaRPr lang="en-US" altLang="ja-JP" sz="1600" dirty="0"/>
          </a:p>
          <a:p>
            <a:r>
              <a:rPr lang="ja-JP" altLang="ja-JP" sz="1600" dirty="0">
                <a:solidFill>
                  <a:schemeClr val="tx1">
                    <a:lumMod val="65000"/>
                    <a:lumOff val="35000"/>
                  </a:schemeClr>
                </a:solidFill>
              </a:rPr>
              <a:t>いいえ、自営またはプライベートクラウド対応です。</a:t>
            </a:r>
            <a:r>
              <a:rPr lang="ja-JP" altLang="en-US" sz="1600" dirty="0">
                <a:solidFill>
                  <a:schemeClr val="tx1">
                    <a:lumMod val="65000"/>
                    <a:lumOff val="35000"/>
                  </a:schemeClr>
                </a:solidFill>
                <a:effectLst/>
              </a:rPr>
              <a:t>自社にサーバー設置して運用するか、データーセンターで運用していただきます。</a:t>
            </a:r>
            <a:r>
              <a:rPr lang="ja-JP" altLang="ja-JP" sz="1600" dirty="0">
                <a:solidFill>
                  <a:schemeClr val="tx1">
                    <a:lumMod val="65000"/>
                    <a:lumOff val="35000"/>
                  </a:schemeClr>
                </a:solidFill>
                <a:effectLst/>
              </a:rPr>
              <a:t> </a:t>
            </a:r>
          </a:p>
        </p:txBody>
      </p:sp>
      <p:sp>
        <p:nvSpPr>
          <p:cNvPr id="14" name="正方形/長方形 13"/>
          <p:cNvSpPr/>
          <p:nvPr/>
        </p:nvSpPr>
        <p:spPr>
          <a:xfrm>
            <a:off x="107504" y="3028766"/>
            <a:ext cx="3960440" cy="1631216"/>
          </a:xfrm>
          <a:prstGeom prst="rect">
            <a:avLst/>
          </a:prstGeom>
        </p:spPr>
        <p:txBody>
          <a:bodyPr wrap="square">
            <a:spAutoFit/>
          </a:bodyPr>
          <a:lstStyle/>
          <a:p>
            <a:r>
              <a:rPr lang="ja-JP" altLang="en-US" sz="1600" dirty="0"/>
              <a:t>質問 </a:t>
            </a:r>
            <a:r>
              <a:rPr lang="en-US" altLang="ja-JP" sz="1600" dirty="0"/>
              <a:t>2.</a:t>
            </a:r>
            <a:r>
              <a:rPr lang="ja-JP" altLang="en-US" sz="1600" dirty="0"/>
              <a:t>　月額の料金は</a:t>
            </a:r>
            <a:r>
              <a:rPr lang="ja-JP" altLang="ja-JP" sz="1600" dirty="0"/>
              <a:t>？　</a:t>
            </a:r>
            <a:endParaRPr lang="en-US" altLang="ja-JP" sz="1600" dirty="0"/>
          </a:p>
          <a:p>
            <a:endParaRPr lang="ja-JP" altLang="en-US" sz="1600" dirty="0"/>
          </a:p>
          <a:p>
            <a:r>
              <a:rPr lang="ja-JP" altLang="en-US" sz="1600" dirty="0">
                <a:solidFill>
                  <a:schemeClr val="tx1">
                    <a:lumMod val="65000"/>
                    <a:lumOff val="35000"/>
                  </a:schemeClr>
                </a:solidFill>
              </a:rPr>
              <a:t>サブスクリプション費用は一切発生しません。　システムは売り切りです。</a:t>
            </a:r>
          </a:p>
          <a:p>
            <a:r>
              <a:rPr lang="ja-JP" altLang="en-US" sz="1600" dirty="0">
                <a:solidFill>
                  <a:schemeClr val="tx1">
                    <a:lumMod val="65000"/>
                    <a:lumOff val="35000"/>
                  </a:schemeClr>
                </a:solidFill>
              </a:rPr>
              <a:t>つまり、保守関連以外はコストが発生しません。</a:t>
            </a:r>
            <a:endParaRPr lang="en-US" altLang="ja-JP" sz="1600" dirty="0">
              <a:solidFill>
                <a:schemeClr val="tx1">
                  <a:lumMod val="65000"/>
                  <a:lumOff val="35000"/>
                </a:schemeClr>
              </a:solidFill>
            </a:endParaRPr>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9" name="日付プレースホルダー 8"/>
          <p:cNvSpPr>
            <a:spLocks noGrp="1"/>
          </p:cNvSpPr>
          <p:nvPr>
            <p:ph type="dt" sz="half" idx="10"/>
          </p:nvPr>
        </p:nvSpPr>
        <p:spPr/>
        <p:txBody>
          <a:bodyPr/>
          <a:lstStyle/>
          <a:p>
            <a:fld id="{F5195528-8BD0-4E8D-8AC6-DAF55914E2DF}" type="datetime1">
              <a:rPr kumimoji="1" lang="ja-JP" altLang="en-US" smtClean="0"/>
              <a:t>2017/3/29</a:t>
            </a:fld>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8" name="スライド番号プレースホルダー 17"/>
          <p:cNvSpPr>
            <a:spLocks noGrp="1"/>
          </p:cNvSpPr>
          <p:nvPr>
            <p:ph type="sldNum" sz="quarter" idx="12"/>
          </p:nvPr>
        </p:nvSpPr>
        <p:spPr/>
        <p:txBody>
          <a:bodyPr/>
          <a:lstStyle/>
          <a:p>
            <a:fld id="{52D86CBA-54FB-4B48-BE55-6940A3B9156C}" type="slidenum">
              <a:rPr kumimoji="1" lang="ja-JP" altLang="en-US" smtClean="0"/>
              <a:t>27</a:t>
            </a:fld>
            <a:endParaRPr kumimoji="1" lang="ja-JP" altLang="en-US"/>
          </a:p>
        </p:txBody>
      </p:sp>
    </p:spTree>
    <p:extLst>
      <p:ext uri="{BB962C8B-B14F-4D97-AF65-F5344CB8AC3E}">
        <p14:creationId xmlns:p14="http://schemas.microsoft.com/office/powerpoint/2010/main" val="253169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www.dockame.com/</a:t>
            </a:r>
            <a:r>
              <a:rPr lang="ja-JP" altLang="en-US" sz="1600" u="sng" dirty="0">
                <a:solidFill>
                  <a:srgbClr val="0070C0"/>
                </a:solidFill>
              </a:rPr>
              <a:t>よくある質問</a:t>
            </a:r>
            <a:endParaRPr lang="en-US" altLang="ja-JP" sz="1600" u="sng" dirty="0">
              <a:solidFill>
                <a:srgbClr val="0070C0"/>
              </a:solidFill>
            </a:endParaRPr>
          </a:p>
        </p:txBody>
      </p:sp>
      <p:sp>
        <p:nvSpPr>
          <p:cNvPr id="4" name="正方形/長方形 3"/>
          <p:cNvSpPr/>
          <p:nvPr/>
        </p:nvSpPr>
        <p:spPr>
          <a:xfrm>
            <a:off x="107504" y="1275606"/>
            <a:ext cx="3960440" cy="1815882"/>
          </a:xfrm>
          <a:prstGeom prst="rect">
            <a:avLst/>
          </a:prstGeom>
        </p:spPr>
        <p:txBody>
          <a:bodyPr wrap="square">
            <a:spAutoFit/>
          </a:bodyPr>
          <a:lstStyle/>
          <a:p>
            <a:r>
              <a:rPr lang="ja-JP" altLang="en-US" sz="1600" dirty="0"/>
              <a:t>質問 </a:t>
            </a:r>
            <a:r>
              <a:rPr lang="en-US" altLang="ja-JP" sz="1600" dirty="0"/>
              <a:t>3.</a:t>
            </a:r>
            <a:r>
              <a:rPr lang="ja-JP" altLang="en-US" sz="1600" dirty="0"/>
              <a:t>　システムを購入して自社のサービスとして、</a:t>
            </a:r>
            <a:r>
              <a:rPr lang="ja-JP" altLang="en-US" sz="1600" dirty="0">
                <a:solidFill>
                  <a:srgbClr val="7030A0"/>
                </a:solidFill>
              </a:rPr>
              <a:t>パブリックむけのクラウドサービス</a:t>
            </a:r>
            <a:r>
              <a:rPr lang="ja-JP" altLang="en-US" sz="1600" dirty="0"/>
              <a:t>をする事は可能ですか</a:t>
            </a:r>
            <a:r>
              <a:rPr lang="ja-JP" altLang="ja-JP" sz="1600" dirty="0"/>
              <a:t>？　</a:t>
            </a:r>
            <a:endParaRPr lang="en-US" altLang="ja-JP" sz="1600" dirty="0"/>
          </a:p>
          <a:p>
            <a:endParaRPr lang="en-US" altLang="ja-JP" sz="1600" dirty="0"/>
          </a:p>
          <a:p>
            <a:r>
              <a:rPr lang="ja-JP" altLang="en-US" sz="1600" dirty="0">
                <a:solidFill>
                  <a:schemeClr val="tx1">
                    <a:lumMod val="65000"/>
                    <a:lumOff val="35000"/>
                  </a:schemeClr>
                </a:solidFill>
                <a:effectLst/>
              </a:rPr>
              <a:t>可能です。パッケージは</a:t>
            </a:r>
            <a:r>
              <a:rPr lang="en-US" altLang="ja-JP" sz="1600" dirty="0">
                <a:solidFill>
                  <a:schemeClr val="tx1">
                    <a:lumMod val="65000"/>
                    <a:lumOff val="35000"/>
                  </a:schemeClr>
                </a:solidFill>
                <a:effectLst/>
              </a:rPr>
              <a:t>Enterprise</a:t>
            </a:r>
            <a:r>
              <a:rPr lang="ja-JP" altLang="en-US" sz="1600" dirty="0">
                <a:solidFill>
                  <a:schemeClr val="tx1">
                    <a:lumMod val="65000"/>
                    <a:lumOff val="35000"/>
                  </a:schemeClr>
                </a:solidFill>
                <a:effectLst/>
              </a:rPr>
              <a:t>からとなります。　アライアンス保守契約が必須となります。</a:t>
            </a:r>
            <a:endParaRPr lang="ja-JP" altLang="ja-JP" sz="1600" dirty="0">
              <a:solidFill>
                <a:schemeClr val="tx1">
                  <a:lumMod val="65000"/>
                  <a:lumOff val="35000"/>
                </a:schemeClr>
              </a:solidFill>
              <a:effectLst/>
            </a:endParaRPr>
          </a:p>
        </p:txBody>
      </p:sp>
      <p:sp>
        <p:nvSpPr>
          <p:cNvPr id="8" name="正方形/長方形 7"/>
          <p:cNvSpPr/>
          <p:nvPr/>
        </p:nvSpPr>
        <p:spPr>
          <a:xfrm>
            <a:off x="107504" y="3147814"/>
            <a:ext cx="3960440" cy="1569660"/>
          </a:xfrm>
          <a:prstGeom prst="rect">
            <a:avLst/>
          </a:prstGeom>
        </p:spPr>
        <p:txBody>
          <a:bodyPr wrap="square">
            <a:spAutoFit/>
          </a:bodyPr>
          <a:lstStyle/>
          <a:p>
            <a:r>
              <a:rPr lang="ja-JP" altLang="en-US" sz="1600" dirty="0"/>
              <a:t>質問 </a:t>
            </a:r>
            <a:r>
              <a:rPr lang="en-US" altLang="ja-JP" sz="1600" dirty="0"/>
              <a:t>4.</a:t>
            </a:r>
            <a:r>
              <a:rPr lang="ja-JP" altLang="en-US" sz="1600" dirty="0"/>
              <a:t>　社内規定上、指定メーカーのサーバーでしか運用できません。対応可能ですか</a:t>
            </a:r>
            <a:r>
              <a:rPr lang="en-US" altLang="ja-JP" sz="1600" dirty="0"/>
              <a:t>?</a:t>
            </a:r>
          </a:p>
          <a:p>
            <a:endParaRPr lang="en-US" altLang="ja-JP" sz="1600" dirty="0"/>
          </a:p>
          <a:p>
            <a:r>
              <a:rPr lang="ja-JP" altLang="en-US" sz="1600" dirty="0">
                <a:solidFill>
                  <a:schemeClr val="tx1">
                    <a:lumMod val="65000"/>
                    <a:lumOff val="35000"/>
                  </a:schemeClr>
                </a:solidFill>
                <a:effectLst/>
              </a:rPr>
              <a:t>可能です。</a:t>
            </a:r>
            <a:r>
              <a:rPr lang="ja-JP" altLang="en-US" sz="1600" dirty="0">
                <a:solidFill>
                  <a:srgbClr val="7030A0"/>
                </a:solidFill>
                <a:effectLst/>
              </a:rPr>
              <a:t>アライアンスパッケージ</a:t>
            </a:r>
            <a:r>
              <a:rPr lang="ja-JP" altLang="en-US" sz="1600" dirty="0">
                <a:solidFill>
                  <a:schemeClr val="tx1">
                    <a:lumMod val="65000"/>
                    <a:lumOff val="35000"/>
                  </a:schemeClr>
                </a:solidFill>
                <a:effectLst/>
              </a:rPr>
              <a:t>を購入していただきます。</a:t>
            </a:r>
            <a:endParaRPr lang="ja-JP" altLang="ja-JP" sz="1600" dirty="0">
              <a:solidFill>
                <a:schemeClr val="tx1">
                  <a:lumMod val="65000"/>
                  <a:lumOff val="35000"/>
                </a:schemeClr>
              </a:solidFill>
              <a:effectLst/>
            </a:endParaRPr>
          </a:p>
        </p:txBody>
      </p:sp>
      <p:grpSp>
        <p:nvGrpSpPr>
          <p:cNvPr id="9" name="グループ化 8"/>
          <p:cNvGrpSpPr/>
          <p:nvPr/>
        </p:nvGrpSpPr>
        <p:grpSpPr>
          <a:xfrm>
            <a:off x="3347864" y="24486"/>
            <a:ext cx="1196729" cy="531040"/>
            <a:chOff x="3429531" y="24486"/>
            <a:chExt cx="1196729" cy="53104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 name="日付プレースホルダー 1"/>
          <p:cNvSpPr>
            <a:spLocks noGrp="1"/>
          </p:cNvSpPr>
          <p:nvPr>
            <p:ph type="dt" sz="half" idx="10"/>
          </p:nvPr>
        </p:nvSpPr>
        <p:spPr/>
        <p:txBody>
          <a:bodyPr/>
          <a:lstStyle/>
          <a:p>
            <a:fld id="{D8838FCC-EB21-4EC8-B1F0-87BF24D4940A}" type="datetime1">
              <a:rPr kumimoji="1" lang="ja-JP" altLang="en-US" smtClean="0"/>
              <a:t>2017/3/29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2" name="スライド番号プレースホルダー 11"/>
          <p:cNvSpPr>
            <a:spLocks noGrp="1"/>
          </p:cNvSpPr>
          <p:nvPr>
            <p:ph type="sldNum" sz="quarter" idx="12"/>
          </p:nvPr>
        </p:nvSpPr>
        <p:spPr/>
        <p:txBody>
          <a:bodyPr/>
          <a:lstStyle/>
          <a:p>
            <a:fld id="{52D86CBA-54FB-4B48-BE55-6940A3B9156C}" type="slidenum">
              <a:rPr kumimoji="1" lang="ja-JP" altLang="en-US" smtClean="0"/>
              <a:t>28</a:t>
            </a:fld>
            <a:endParaRPr kumimoji="1" lang="ja-JP" altLang="en-US"/>
          </a:p>
        </p:txBody>
      </p:sp>
    </p:spTree>
    <p:extLst>
      <p:ext uri="{BB962C8B-B14F-4D97-AF65-F5344CB8AC3E}">
        <p14:creationId xmlns:p14="http://schemas.microsoft.com/office/powerpoint/2010/main" val="140648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www.dockame.com/</a:t>
            </a:r>
            <a:r>
              <a:rPr lang="ja-JP" altLang="en-US" sz="1600" u="sng" dirty="0">
                <a:solidFill>
                  <a:srgbClr val="0070C0"/>
                </a:solidFill>
              </a:rPr>
              <a:t>よくある質問</a:t>
            </a:r>
            <a:endParaRPr lang="en-US" altLang="ja-JP" sz="1600" u="sng" dirty="0">
              <a:solidFill>
                <a:srgbClr val="0070C0"/>
              </a:solidFill>
            </a:endParaRPr>
          </a:p>
        </p:txBody>
      </p:sp>
      <p:sp>
        <p:nvSpPr>
          <p:cNvPr id="4" name="正方形/長方形 3"/>
          <p:cNvSpPr/>
          <p:nvPr/>
        </p:nvSpPr>
        <p:spPr>
          <a:xfrm>
            <a:off x="107504" y="1275606"/>
            <a:ext cx="3960440" cy="1323439"/>
          </a:xfrm>
          <a:prstGeom prst="rect">
            <a:avLst/>
          </a:prstGeom>
        </p:spPr>
        <p:txBody>
          <a:bodyPr wrap="square">
            <a:spAutoFit/>
          </a:bodyPr>
          <a:lstStyle/>
          <a:p>
            <a:r>
              <a:rPr lang="ja-JP" altLang="en-US" sz="1600" dirty="0"/>
              <a:t>質問 </a:t>
            </a:r>
            <a:r>
              <a:rPr lang="en-US" altLang="ja-JP" sz="1600" dirty="0"/>
              <a:t>5.</a:t>
            </a:r>
            <a:r>
              <a:rPr lang="ja-JP" altLang="en-US" sz="1600" dirty="0"/>
              <a:t>　モバイル環境で利用する為にスマートフォンは必須ですか</a:t>
            </a:r>
            <a:r>
              <a:rPr lang="en-US" altLang="ja-JP" sz="1600" dirty="0"/>
              <a:t>?</a:t>
            </a:r>
            <a:r>
              <a:rPr lang="ja-JP" altLang="ja-JP" sz="1600" dirty="0"/>
              <a:t>　</a:t>
            </a:r>
            <a:endParaRPr lang="en-US" altLang="ja-JP" sz="1600" dirty="0"/>
          </a:p>
          <a:p>
            <a:endParaRPr lang="en-US" altLang="ja-JP" sz="1600" dirty="0"/>
          </a:p>
          <a:p>
            <a:r>
              <a:rPr lang="ja-JP" altLang="en-US" sz="1600" dirty="0">
                <a:solidFill>
                  <a:schemeClr val="tx1">
                    <a:lumMod val="65000"/>
                    <a:lumOff val="35000"/>
                  </a:schemeClr>
                </a:solidFill>
              </a:rPr>
              <a:t>必須</a:t>
            </a:r>
            <a:r>
              <a:rPr lang="ja-JP" altLang="en-US" sz="1600" dirty="0">
                <a:solidFill>
                  <a:schemeClr val="tx1">
                    <a:lumMod val="65000"/>
                    <a:lumOff val="35000"/>
                  </a:schemeClr>
                </a:solidFill>
                <a:effectLst/>
              </a:rPr>
              <a:t>ではありません。詳細に解説します。</a:t>
            </a:r>
            <a:endParaRPr lang="en-US" altLang="ja-JP" sz="1600" dirty="0">
              <a:solidFill>
                <a:schemeClr val="tx1">
                  <a:lumMod val="65000"/>
                  <a:lumOff val="35000"/>
                </a:schemeClr>
              </a:solidFill>
              <a:effectLst/>
            </a:endParaRPr>
          </a:p>
          <a:p>
            <a:r>
              <a:rPr lang="ja-JP" altLang="en-US" sz="1600" dirty="0">
                <a:solidFill>
                  <a:schemeClr val="tx1">
                    <a:lumMod val="65000"/>
                    <a:lumOff val="35000"/>
                  </a:schemeClr>
                </a:solidFill>
              </a:rPr>
              <a:t>但し、通信環境として必要になるでしょう。</a:t>
            </a:r>
            <a:endParaRPr lang="ja-JP" altLang="ja-JP" sz="1600" dirty="0">
              <a:solidFill>
                <a:schemeClr val="tx1">
                  <a:lumMod val="65000"/>
                  <a:lumOff val="35000"/>
                </a:schemeClr>
              </a:solidFill>
              <a:effectLst/>
            </a:endParaRPr>
          </a:p>
        </p:txBody>
      </p:sp>
      <p:sp>
        <p:nvSpPr>
          <p:cNvPr id="2" name="テキスト ボックス 1"/>
          <p:cNvSpPr txBox="1"/>
          <p:nvPr/>
        </p:nvSpPr>
        <p:spPr>
          <a:xfrm>
            <a:off x="251520" y="2643758"/>
            <a:ext cx="3240360" cy="1384995"/>
          </a:xfrm>
          <a:prstGeom prst="rect">
            <a:avLst/>
          </a:prstGeom>
          <a:noFill/>
        </p:spPr>
        <p:txBody>
          <a:bodyPr wrap="square" rtlCol="0">
            <a:spAutoFit/>
          </a:bodyPr>
          <a:lstStyle/>
          <a:p>
            <a:r>
              <a:rPr lang="en-US" altLang="ja-JP" sz="1400" dirty="0" err="1"/>
              <a:t>rtmp</a:t>
            </a:r>
            <a:r>
              <a:rPr kumimoji="1" lang="ja-JP" altLang="en-US" sz="1400" dirty="0"/>
              <a:t>の</a:t>
            </a:r>
            <a:r>
              <a:rPr kumimoji="1" lang="en-US" altLang="ja-JP" sz="1400" dirty="0" err="1"/>
              <a:t>url</a:t>
            </a:r>
            <a:r>
              <a:rPr kumimoji="1" lang="ja-JP" altLang="en-US" sz="1400" dirty="0"/>
              <a:t>を設定できるカメラ。</a:t>
            </a:r>
          </a:p>
          <a:p>
            <a:r>
              <a:rPr lang="ja-JP" altLang="en-US" sz="1400" dirty="0"/>
              <a:t>または</a:t>
            </a:r>
            <a:r>
              <a:rPr lang="en-US" altLang="ja-JP" sz="1400" dirty="0" err="1"/>
              <a:t>rtsp</a:t>
            </a:r>
            <a:r>
              <a:rPr lang="ja-JP" altLang="en-US" sz="1400" dirty="0"/>
              <a:t>を使用できるカメラなら殆どの場合接続可能です。</a:t>
            </a:r>
          </a:p>
          <a:p>
            <a:r>
              <a:rPr lang="en-US" altLang="ja-JP" sz="1400" dirty="0" err="1"/>
              <a:t>rtsp</a:t>
            </a:r>
            <a:r>
              <a:rPr lang="ja-JP" altLang="en-US" sz="1400" dirty="0"/>
              <a:t>の場合デバイスのアドレスをサーバーは知っている必要があります。サーバーはドメイン指定可能。</a:t>
            </a:r>
            <a:endParaRPr kumimoji="1" lang="ja-JP" altLang="en-US" sz="1400" dirty="0"/>
          </a:p>
        </p:txBody>
      </p:sp>
      <p:sp>
        <p:nvSpPr>
          <p:cNvPr id="3" name="テキスト ボックス 2"/>
          <p:cNvSpPr txBox="1"/>
          <p:nvPr/>
        </p:nvSpPr>
        <p:spPr>
          <a:xfrm>
            <a:off x="4499992" y="1275606"/>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0" name="正方形/長方形 9"/>
          <p:cNvSpPr/>
          <p:nvPr/>
        </p:nvSpPr>
        <p:spPr>
          <a:xfrm>
            <a:off x="7042028" y="3349471"/>
            <a:ext cx="1542666" cy="646331"/>
          </a:xfrm>
          <a:prstGeom prst="rect">
            <a:avLst/>
          </a:prstGeom>
        </p:spPr>
        <p:txBody>
          <a:bodyPr wrap="none">
            <a:spAutoFit/>
          </a:bodyPr>
          <a:lstStyle/>
          <a:p>
            <a:r>
              <a:rPr lang="en-US" altLang="ja-JP" dirty="0"/>
              <a:t>JVCKENWOOD</a:t>
            </a:r>
            <a:endParaRPr lang="ja-JP" altLang="en-US" dirty="0"/>
          </a:p>
          <a:p>
            <a:r>
              <a:rPr lang="en-US" altLang="ja-JP" dirty="0"/>
              <a:t>GY-HM650</a:t>
            </a:r>
            <a:endParaRPr lang="ja-JP" altLang="en-US" dirty="0"/>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87095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円形吹き出し 10"/>
          <p:cNvSpPr/>
          <p:nvPr/>
        </p:nvSpPr>
        <p:spPr>
          <a:xfrm>
            <a:off x="7054486" y="1460272"/>
            <a:ext cx="1656184" cy="1399510"/>
          </a:xfrm>
          <a:prstGeom prst="wedgeEllipseCallout">
            <a:avLst>
              <a:gd name="adj1" fmla="val -69693"/>
              <a:gd name="adj2" fmla="val 45154"/>
            </a:avLst>
          </a:prstGeom>
          <a:solidFill>
            <a:schemeClr val="accent5">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5">
                    <a:lumMod val="50000"/>
                  </a:schemeClr>
                </a:solidFill>
              </a:rPr>
              <a:t>このカメラは直接</a:t>
            </a:r>
            <a:r>
              <a:rPr kumimoji="1" lang="en-US" altLang="ja-JP" sz="1400" dirty="0">
                <a:solidFill>
                  <a:schemeClr val="accent5">
                    <a:lumMod val="50000"/>
                  </a:schemeClr>
                </a:solidFill>
              </a:rPr>
              <a:t>RTMP</a:t>
            </a:r>
            <a:r>
              <a:rPr kumimoji="1" lang="ja-JP" altLang="en-US" sz="1400" dirty="0">
                <a:solidFill>
                  <a:schemeClr val="accent5">
                    <a:lumMod val="50000"/>
                  </a:schemeClr>
                </a:solidFill>
              </a:rPr>
              <a:t>をストリーミングできます。</a:t>
            </a:r>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2" name="日付プレースホルダー 11"/>
          <p:cNvSpPr>
            <a:spLocks noGrp="1"/>
          </p:cNvSpPr>
          <p:nvPr>
            <p:ph type="dt" sz="half" idx="10"/>
          </p:nvPr>
        </p:nvSpPr>
        <p:spPr/>
        <p:txBody>
          <a:bodyPr/>
          <a:lstStyle/>
          <a:p>
            <a:fld id="{6F114386-2814-4995-B3BE-8E56AD7E62F4}" type="datetime1">
              <a:rPr kumimoji="1" lang="ja-JP" altLang="en-US" smtClean="0"/>
              <a:t>2017/3/29</a:t>
            </a:fld>
            <a:endParaRPr kumimoji="1" lang="ja-JP" altLang="en-US"/>
          </a:p>
        </p:txBody>
      </p:sp>
      <p:sp>
        <p:nvSpPr>
          <p:cNvPr id="14" name="フッター プレースホルダー 13"/>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8" name="スライド番号プレースホルダー 17"/>
          <p:cNvSpPr>
            <a:spLocks noGrp="1"/>
          </p:cNvSpPr>
          <p:nvPr>
            <p:ph type="sldNum" sz="quarter" idx="12"/>
          </p:nvPr>
        </p:nvSpPr>
        <p:spPr/>
        <p:txBody>
          <a:bodyPr/>
          <a:lstStyle/>
          <a:p>
            <a:fld id="{52D86CBA-54FB-4B48-BE55-6940A3B9156C}" type="slidenum">
              <a:rPr kumimoji="1" lang="ja-JP" altLang="en-US" smtClean="0"/>
              <a:t>29</a:t>
            </a:fld>
            <a:endParaRPr kumimoji="1" lang="ja-JP" altLang="en-US"/>
          </a:p>
        </p:txBody>
      </p:sp>
    </p:spTree>
    <p:extLst>
      <p:ext uri="{BB962C8B-B14F-4D97-AF65-F5344CB8AC3E}">
        <p14:creationId xmlns:p14="http://schemas.microsoft.com/office/powerpoint/2010/main" val="2183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a:t>国内実績</a:t>
            </a:r>
          </a:p>
          <a:p>
            <a:pPr marL="0" indent="0">
              <a:buNone/>
            </a:pPr>
            <a:r>
              <a:rPr lang="ja-JP" altLang="en-US" dirty="0"/>
              <a:t>	ダイハツ池田様		新明和工業様</a:t>
            </a:r>
          </a:p>
          <a:p>
            <a:pPr marL="0" indent="0">
              <a:buNone/>
            </a:pPr>
            <a:r>
              <a:rPr kumimoji="1" lang="ja-JP" altLang="en-US" dirty="0"/>
              <a:t>	海上保安庁様		毎日放送様</a:t>
            </a:r>
          </a:p>
          <a:p>
            <a:pPr marL="0" indent="0">
              <a:buNone/>
            </a:pPr>
            <a:r>
              <a:rPr lang="ja-JP" altLang="en-US" dirty="0"/>
              <a:t>	ドコモ九州支社様	シミズオクト様</a:t>
            </a:r>
          </a:p>
          <a:p>
            <a:pPr marL="0" indent="0">
              <a:buNone/>
            </a:pPr>
            <a:r>
              <a:rPr kumimoji="1" lang="ja-JP" altLang="en-US" dirty="0"/>
              <a:t>	久留米消防様		他</a:t>
            </a:r>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日付プレースホルダー 8"/>
          <p:cNvSpPr>
            <a:spLocks noGrp="1"/>
          </p:cNvSpPr>
          <p:nvPr>
            <p:ph type="dt" sz="half" idx="10"/>
          </p:nvPr>
        </p:nvSpPr>
        <p:spPr/>
        <p:txBody>
          <a:bodyPr/>
          <a:lstStyle/>
          <a:p>
            <a:fld id="{67BDAB8C-E257-4A70-A977-C9EA5EA6B5DA}" type="datetime1">
              <a:rPr kumimoji="1" lang="ja-JP" altLang="en-US" smtClean="0"/>
              <a:t>2017/3/29</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3</a:t>
            </a:fld>
            <a:endParaRPr kumimoji="1" lang="ja-JP" altLang="en-US"/>
          </a:p>
        </p:txBody>
      </p:sp>
    </p:spTree>
    <p:extLst>
      <p:ext uri="{BB962C8B-B14F-4D97-AF65-F5344CB8AC3E}">
        <p14:creationId xmlns:p14="http://schemas.microsoft.com/office/powerpoint/2010/main" val="76160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0" name="正方形/長方形 9"/>
          <p:cNvSpPr/>
          <p:nvPr/>
        </p:nvSpPr>
        <p:spPr>
          <a:xfrm>
            <a:off x="747948" y="3675988"/>
            <a:ext cx="1542666" cy="923330"/>
          </a:xfrm>
          <a:prstGeom prst="rect">
            <a:avLst/>
          </a:prstGeom>
        </p:spPr>
        <p:txBody>
          <a:bodyPr wrap="none">
            <a:spAutoFit/>
          </a:bodyPr>
          <a:lstStyle/>
          <a:p>
            <a:r>
              <a:rPr lang="en-US" altLang="ja-JP" dirty="0"/>
              <a:t>JVCKENWOOD</a:t>
            </a:r>
            <a:endParaRPr lang="ja-JP" altLang="en-US" dirty="0"/>
          </a:p>
          <a:p>
            <a:r>
              <a:rPr lang="en-US" altLang="ja-JP" dirty="0"/>
              <a:t>GY-HM850</a:t>
            </a:r>
            <a:endParaRPr lang="ja-JP" altLang="en-US" dirty="0"/>
          </a:p>
          <a:p>
            <a:r>
              <a:rPr lang="en-US" altLang="ja-JP" dirty="0"/>
              <a:t>GY-HM890</a:t>
            </a:r>
            <a:endParaRPr lang="ja-JP" alt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851670"/>
            <a:ext cx="2918529" cy="171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987943" y="3656547"/>
            <a:ext cx="1448153" cy="646331"/>
          </a:xfrm>
          <a:prstGeom prst="rect">
            <a:avLst/>
          </a:prstGeom>
        </p:spPr>
        <p:txBody>
          <a:bodyPr wrap="none">
            <a:spAutoFit/>
          </a:bodyPr>
          <a:lstStyle/>
          <a:p>
            <a:r>
              <a:rPr lang="en-US" altLang="ja-JP" dirty="0" err="1"/>
              <a:t>Cerevo</a:t>
            </a:r>
            <a:endParaRPr lang="en-US" altLang="ja-JP" dirty="0"/>
          </a:p>
          <a:p>
            <a:r>
              <a:rPr lang="en-US" altLang="ja-JP" dirty="0" err="1"/>
              <a:t>LiveShell</a:t>
            </a:r>
            <a:r>
              <a:rPr lang="en-US" altLang="ja-JP" dirty="0"/>
              <a:t> PRO</a:t>
            </a:r>
            <a:endParaRPr lang="ja-JP" altLang="en-US" dirty="0"/>
          </a:p>
        </p:txBody>
      </p:sp>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957" y="1679338"/>
            <a:ext cx="2466227" cy="20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4184" y="1851670"/>
            <a:ext cx="1512336" cy="151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7084287" y="3653611"/>
            <a:ext cx="1156086" cy="646331"/>
          </a:xfrm>
          <a:prstGeom prst="rect">
            <a:avLst/>
          </a:prstGeom>
        </p:spPr>
        <p:txBody>
          <a:bodyPr wrap="none">
            <a:spAutoFit/>
          </a:bodyPr>
          <a:lstStyle/>
          <a:p>
            <a:r>
              <a:rPr lang="en-US" altLang="ja-JP" dirty="0" err="1"/>
              <a:t>Teradek</a:t>
            </a:r>
            <a:endParaRPr lang="en-US" altLang="ja-JP" dirty="0"/>
          </a:p>
          <a:p>
            <a:r>
              <a:rPr lang="en-US" altLang="ja-JP" dirty="0" err="1"/>
              <a:t>VidiU</a:t>
            </a:r>
            <a:r>
              <a:rPr lang="en-US" altLang="ja-JP" dirty="0"/>
              <a:t> mini</a:t>
            </a:r>
            <a:endParaRPr lang="ja-JP" altLang="en-US" dirty="0"/>
          </a:p>
        </p:txBody>
      </p:sp>
      <p:sp>
        <p:nvSpPr>
          <p:cNvPr id="17" name="円形吹き出し 16"/>
          <p:cNvSpPr/>
          <p:nvPr/>
        </p:nvSpPr>
        <p:spPr>
          <a:xfrm>
            <a:off x="2314063" y="1500922"/>
            <a:ext cx="1656184" cy="1180666"/>
          </a:xfrm>
          <a:prstGeom prst="wedgeEllipseCallout">
            <a:avLst>
              <a:gd name="adj1" fmla="val -69693"/>
              <a:gd name="adj2" fmla="val 45154"/>
            </a:avLst>
          </a:prstGeom>
          <a:solidFill>
            <a:schemeClr val="accent5">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accent5">
                    <a:lumMod val="50000"/>
                  </a:schemeClr>
                </a:solidFill>
              </a:rPr>
              <a:t>このカメラは直接</a:t>
            </a:r>
            <a:r>
              <a:rPr kumimoji="1" lang="en-US" altLang="ja-JP" sz="1200" dirty="0">
                <a:solidFill>
                  <a:schemeClr val="accent5">
                    <a:lumMod val="50000"/>
                  </a:schemeClr>
                </a:solidFill>
              </a:rPr>
              <a:t>RTMP</a:t>
            </a:r>
            <a:r>
              <a:rPr kumimoji="1" lang="ja-JP" altLang="en-US" sz="1200" dirty="0">
                <a:solidFill>
                  <a:schemeClr val="accent5">
                    <a:lumMod val="50000"/>
                  </a:schemeClr>
                </a:solidFill>
              </a:rPr>
              <a:t>をストリーミングできます。</a:t>
            </a:r>
          </a:p>
        </p:txBody>
      </p:sp>
      <p:sp>
        <p:nvSpPr>
          <p:cNvPr id="9" name="雲形吹き出し 8"/>
          <p:cNvSpPr/>
          <p:nvPr/>
        </p:nvSpPr>
        <p:spPr>
          <a:xfrm>
            <a:off x="6165050" y="1109975"/>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accent5">
                    <a:lumMod val="50000"/>
                  </a:schemeClr>
                </a:solidFill>
              </a:rPr>
              <a:t>HDMI</a:t>
            </a:r>
            <a:r>
              <a:rPr kumimoji="1" lang="ja-JP" altLang="en-US" sz="1100" dirty="0">
                <a:solidFill>
                  <a:schemeClr val="accent5">
                    <a:lumMod val="50000"/>
                  </a:schemeClr>
                </a:solidFill>
              </a:rPr>
              <a:t>映像を接続してストリーミング</a:t>
            </a:r>
          </a:p>
        </p:txBody>
      </p:sp>
      <p:cxnSp>
        <p:nvCxnSpPr>
          <p:cNvPr id="12" name="直線矢印コネクタ 11"/>
          <p:cNvCxnSpPr/>
          <p:nvPr/>
        </p:nvCxnSpPr>
        <p:spPr>
          <a:xfrm flipV="1">
            <a:off x="6165050" y="2211710"/>
            <a:ext cx="27915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6660232" y="2211710"/>
            <a:ext cx="233772"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347864" y="24486"/>
            <a:ext cx="1196729" cy="531040"/>
            <a:chOff x="3429531" y="24486"/>
            <a:chExt cx="1196729" cy="531040"/>
          </a:xfrm>
        </p:grpSpPr>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8" name="日付プレースホルダー 17"/>
          <p:cNvSpPr>
            <a:spLocks noGrp="1"/>
          </p:cNvSpPr>
          <p:nvPr>
            <p:ph type="dt" sz="half" idx="10"/>
          </p:nvPr>
        </p:nvSpPr>
        <p:spPr/>
        <p:txBody>
          <a:bodyPr/>
          <a:lstStyle/>
          <a:p>
            <a:fld id="{7896AAEC-17D0-4DFC-BCED-3530B9D021C0}" type="datetime1">
              <a:rPr kumimoji="1" lang="ja-JP" altLang="en-US" smtClean="0"/>
              <a:t>2017/3/29</a:t>
            </a:fld>
            <a:endParaRPr kumimoji="1" lang="ja-JP" altLang="en-US"/>
          </a:p>
        </p:txBody>
      </p:sp>
      <p:sp>
        <p:nvSpPr>
          <p:cNvPr id="19" name="フッター プレースホルダー 1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0" name="スライド番号プレースホルダー 19"/>
          <p:cNvSpPr>
            <a:spLocks noGrp="1"/>
          </p:cNvSpPr>
          <p:nvPr>
            <p:ph type="sldNum" sz="quarter" idx="12"/>
          </p:nvPr>
        </p:nvSpPr>
        <p:spPr/>
        <p:txBody>
          <a:bodyPr/>
          <a:lstStyle/>
          <a:p>
            <a:fld id="{52D86CBA-54FB-4B48-BE55-6940A3B9156C}" type="slidenum">
              <a:rPr kumimoji="1" lang="ja-JP" altLang="en-US" smtClean="0"/>
              <a:t>30</a:t>
            </a:fld>
            <a:endParaRPr kumimoji="1" lang="ja-JP" altLang="en-US"/>
          </a:p>
        </p:txBody>
      </p:sp>
    </p:spTree>
    <p:extLst>
      <p:ext uri="{BB962C8B-B14F-4D97-AF65-F5344CB8AC3E}">
        <p14:creationId xmlns:p14="http://schemas.microsoft.com/office/powerpoint/2010/main" val="286421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hphotovideo.com/images/images500x500/teradek_vidiu_consumer_camera_top_hdmi_h_264_963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297" y="1509277"/>
            <a:ext cx="2628376" cy="262837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0" name="正方形/長方形 9"/>
          <p:cNvSpPr/>
          <p:nvPr/>
        </p:nvSpPr>
        <p:spPr>
          <a:xfrm>
            <a:off x="1893709" y="3675988"/>
            <a:ext cx="919226" cy="646331"/>
          </a:xfrm>
          <a:prstGeom prst="rect">
            <a:avLst/>
          </a:prstGeom>
        </p:spPr>
        <p:txBody>
          <a:bodyPr wrap="none">
            <a:spAutoFit/>
          </a:bodyPr>
          <a:lstStyle/>
          <a:p>
            <a:r>
              <a:rPr lang="en-US" altLang="ja-JP" dirty="0" err="1"/>
              <a:t>Teradek</a:t>
            </a:r>
            <a:endParaRPr lang="ja-JP" altLang="en-US" dirty="0"/>
          </a:p>
          <a:p>
            <a:r>
              <a:rPr lang="en-US" altLang="ja-JP" dirty="0" err="1"/>
              <a:t>VidiU</a:t>
            </a:r>
            <a:endParaRPr lang="ja-JP" altLang="en-US" dirty="0"/>
          </a:p>
        </p:txBody>
      </p:sp>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617" y="2043133"/>
            <a:ext cx="3390743" cy="175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357721" y="3651870"/>
            <a:ext cx="1489062" cy="646331"/>
          </a:xfrm>
          <a:prstGeom prst="rect">
            <a:avLst/>
          </a:prstGeom>
        </p:spPr>
        <p:txBody>
          <a:bodyPr wrap="none">
            <a:spAutoFit/>
          </a:bodyPr>
          <a:lstStyle/>
          <a:p>
            <a:r>
              <a:rPr lang="en-US" altLang="ja-JP" dirty="0" err="1"/>
              <a:t>Matrox</a:t>
            </a:r>
            <a:endParaRPr lang="en-US" altLang="ja-JP" dirty="0"/>
          </a:p>
          <a:p>
            <a:r>
              <a:rPr lang="en-US" altLang="ja-JP" dirty="0"/>
              <a:t>Monarch HDX</a:t>
            </a:r>
            <a:endParaRPr lang="ja-JP" altLang="en-US" dirty="0"/>
          </a:p>
        </p:txBody>
      </p:sp>
      <p:sp>
        <p:nvSpPr>
          <p:cNvPr id="19" name="雲形吹き出し 18"/>
          <p:cNvSpPr/>
          <p:nvPr/>
        </p:nvSpPr>
        <p:spPr>
          <a:xfrm>
            <a:off x="3851920" y="1433474"/>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accent5">
                    <a:lumMod val="50000"/>
                  </a:schemeClr>
                </a:solidFill>
              </a:rPr>
              <a:t>HDMI</a:t>
            </a:r>
            <a:r>
              <a:rPr kumimoji="1" lang="ja-JP" altLang="en-US" sz="1100" dirty="0">
                <a:solidFill>
                  <a:schemeClr val="accent5">
                    <a:lumMod val="50000"/>
                  </a:schemeClr>
                </a:solidFill>
              </a:rPr>
              <a:t>映像を接続してストリーミング</a:t>
            </a:r>
          </a:p>
        </p:txBody>
      </p:sp>
      <p:cxnSp>
        <p:nvCxnSpPr>
          <p:cNvPr id="4" name="直線矢印コネクタ 3"/>
          <p:cNvCxnSpPr/>
          <p:nvPr/>
        </p:nvCxnSpPr>
        <p:spPr>
          <a:xfrm flipV="1">
            <a:off x="3755797" y="2355726"/>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4403869" y="2427734"/>
            <a:ext cx="368914"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347864" y="24486"/>
            <a:ext cx="1196729" cy="531040"/>
            <a:chOff x="3429531" y="24486"/>
            <a:chExt cx="1196729" cy="531040"/>
          </a:xfrm>
        </p:grpSpPr>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2" name="日付プレースホルダー 11"/>
          <p:cNvSpPr>
            <a:spLocks noGrp="1"/>
          </p:cNvSpPr>
          <p:nvPr>
            <p:ph type="dt" sz="half" idx="10"/>
          </p:nvPr>
        </p:nvSpPr>
        <p:spPr/>
        <p:txBody>
          <a:bodyPr/>
          <a:lstStyle/>
          <a:p>
            <a:fld id="{07E87D45-D828-4C72-9CCE-6F5408B76DFB}" type="datetime1">
              <a:rPr kumimoji="1" lang="ja-JP" altLang="en-US" smtClean="0"/>
              <a:t>2017/3/29</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31</a:t>
            </a:fld>
            <a:endParaRPr kumimoji="1" lang="ja-JP" altLang="en-US"/>
          </a:p>
        </p:txBody>
      </p:sp>
    </p:spTree>
    <p:extLst>
      <p:ext uri="{BB962C8B-B14F-4D97-AF65-F5344CB8AC3E}">
        <p14:creationId xmlns:p14="http://schemas.microsoft.com/office/powerpoint/2010/main" val="263059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pronews.jp/pictures/GY-HM100_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46503"/>
            <a:ext cx="2501832" cy="18773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7" name="正方形/長方形 16"/>
          <p:cNvSpPr/>
          <p:nvPr/>
        </p:nvSpPr>
        <p:spPr>
          <a:xfrm>
            <a:off x="321044" y="3869635"/>
            <a:ext cx="1096775" cy="646331"/>
          </a:xfrm>
          <a:prstGeom prst="rect">
            <a:avLst/>
          </a:prstGeom>
        </p:spPr>
        <p:txBody>
          <a:bodyPr wrap="none">
            <a:spAutoFit/>
          </a:bodyPr>
          <a:lstStyle/>
          <a:p>
            <a:r>
              <a:rPr lang="en-US" altLang="ja-JP" dirty="0" err="1"/>
              <a:t>Teradek</a:t>
            </a:r>
            <a:endParaRPr lang="en-US" altLang="ja-JP" dirty="0"/>
          </a:p>
          <a:p>
            <a:r>
              <a:rPr lang="en-US" altLang="ja-JP" dirty="0"/>
              <a:t>CUBE 600</a:t>
            </a:r>
            <a:endParaRPr lang="ja-JP" altLang="en-US" dirty="0"/>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290" y="1351406"/>
            <a:ext cx="2326990" cy="129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5594" y="3177766"/>
            <a:ext cx="2304678" cy="13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7724" y="1131590"/>
            <a:ext cx="2082788" cy="156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descr="http://cweb.canon.jp/prodv/lineup/xf305/img/usability/gri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371" y="2912962"/>
            <a:ext cx="210473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053" y="1784711"/>
            <a:ext cx="1453757" cy="200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03848" y="3363838"/>
            <a:ext cx="864096" cy="369332"/>
          </a:xfrm>
          <a:prstGeom prst="rect">
            <a:avLst/>
          </a:prstGeom>
          <a:noFill/>
        </p:spPr>
        <p:txBody>
          <a:bodyPr wrap="square" rtlCol="0">
            <a:spAutoFit/>
          </a:bodyPr>
          <a:lstStyle/>
          <a:p>
            <a:r>
              <a:rPr kumimoji="1" lang="en-US" altLang="ja-JP" dirty="0"/>
              <a:t>JVC</a:t>
            </a:r>
            <a:endParaRPr kumimoji="1" lang="ja-JP" altLang="en-US" dirty="0"/>
          </a:p>
        </p:txBody>
      </p:sp>
      <p:sp>
        <p:nvSpPr>
          <p:cNvPr id="8" name="テキスト ボックス 7"/>
          <p:cNvSpPr txBox="1"/>
          <p:nvPr/>
        </p:nvSpPr>
        <p:spPr>
          <a:xfrm>
            <a:off x="5508104" y="2600523"/>
            <a:ext cx="1224136" cy="369332"/>
          </a:xfrm>
          <a:prstGeom prst="rect">
            <a:avLst/>
          </a:prstGeom>
          <a:noFill/>
        </p:spPr>
        <p:txBody>
          <a:bodyPr wrap="square" rtlCol="0">
            <a:spAutoFit/>
          </a:bodyPr>
          <a:lstStyle/>
          <a:p>
            <a:r>
              <a:rPr kumimoji="1" lang="en-US" altLang="ja-JP" dirty="0"/>
              <a:t>SONY</a:t>
            </a:r>
            <a:endParaRPr kumimoji="1" lang="ja-JP" altLang="en-US" dirty="0"/>
          </a:p>
        </p:txBody>
      </p:sp>
      <p:sp>
        <p:nvSpPr>
          <p:cNvPr id="9" name="テキスト ボックス 8"/>
          <p:cNvSpPr txBox="1"/>
          <p:nvPr/>
        </p:nvSpPr>
        <p:spPr>
          <a:xfrm>
            <a:off x="4985600" y="4331300"/>
            <a:ext cx="1224136" cy="369332"/>
          </a:xfrm>
          <a:prstGeom prst="rect">
            <a:avLst/>
          </a:prstGeom>
          <a:noFill/>
        </p:spPr>
        <p:txBody>
          <a:bodyPr wrap="square" rtlCol="0">
            <a:spAutoFit/>
          </a:bodyPr>
          <a:lstStyle/>
          <a:p>
            <a:r>
              <a:rPr kumimoji="1" lang="en-US" altLang="ja-JP" dirty="0"/>
              <a:t>Panasonic</a:t>
            </a:r>
            <a:endParaRPr kumimoji="1" lang="ja-JP" altLang="en-US" dirty="0"/>
          </a:p>
        </p:txBody>
      </p:sp>
      <p:sp>
        <p:nvSpPr>
          <p:cNvPr id="13" name="テキスト ボックス 12"/>
          <p:cNvSpPr txBox="1"/>
          <p:nvPr/>
        </p:nvSpPr>
        <p:spPr>
          <a:xfrm>
            <a:off x="7527050" y="2415857"/>
            <a:ext cx="1224136" cy="369332"/>
          </a:xfrm>
          <a:prstGeom prst="rect">
            <a:avLst/>
          </a:prstGeom>
          <a:noFill/>
        </p:spPr>
        <p:txBody>
          <a:bodyPr wrap="square" rtlCol="0">
            <a:spAutoFit/>
          </a:bodyPr>
          <a:lstStyle/>
          <a:p>
            <a:r>
              <a:rPr kumimoji="1" lang="en-US" altLang="ja-JP" dirty="0"/>
              <a:t>Ikegami</a:t>
            </a:r>
            <a:endParaRPr kumimoji="1" lang="ja-JP" altLang="en-US" dirty="0"/>
          </a:p>
        </p:txBody>
      </p:sp>
      <p:sp>
        <p:nvSpPr>
          <p:cNvPr id="14" name="テキスト ボックス 13"/>
          <p:cNvSpPr txBox="1"/>
          <p:nvPr/>
        </p:nvSpPr>
        <p:spPr>
          <a:xfrm>
            <a:off x="7309253" y="4506674"/>
            <a:ext cx="864096" cy="369332"/>
          </a:xfrm>
          <a:prstGeom prst="rect">
            <a:avLst/>
          </a:prstGeom>
          <a:noFill/>
        </p:spPr>
        <p:txBody>
          <a:bodyPr wrap="square" rtlCol="0">
            <a:spAutoFit/>
          </a:bodyPr>
          <a:lstStyle/>
          <a:p>
            <a:r>
              <a:rPr kumimoji="1" lang="en-US" altLang="ja-JP" dirty="0"/>
              <a:t>Canon</a:t>
            </a:r>
            <a:endParaRPr kumimoji="1" lang="ja-JP" altLang="en-US" dirty="0"/>
          </a:p>
        </p:txBody>
      </p:sp>
      <p:sp>
        <p:nvSpPr>
          <p:cNvPr id="27" name="雲形吹き出し 26"/>
          <p:cNvSpPr/>
          <p:nvPr/>
        </p:nvSpPr>
        <p:spPr>
          <a:xfrm>
            <a:off x="1658810" y="1500922"/>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accent5">
                    <a:lumMod val="50000"/>
                  </a:schemeClr>
                </a:solidFill>
              </a:rPr>
              <a:t>HD-SDI / </a:t>
            </a:r>
            <a:r>
              <a:rPr kumimoji="1" lang="en-US" altLang="ja-JP" sz="1100" dirty="0">
                <a:solidFill>
                  <a:schemeClr val="accent5">
                    <a:lumMod val="50000"/>
                  </a:schemeClr>
                </a:solidFill>
              </a:rPr>
              <a:t>HDMI</a:t>
            </a:r>
            <a:r>
              <a:rPr kumimoji="1" lang="ja-JP" altLang="en-US" sz="1100" dirty="0">
                <a:solidFill>
                  <a:schemeClr val="accent5">
                    <a:lumMod val="50000"/>
                  </a:schemeClr>
                </a:solidFill>
              </a:rPr>
              <a:t>映像を接続してストリーミング</a:t>
            </a:r>
          </a:p>
        </p:txBody>
      </p:sp>
      <p:grpSp>
        <p:nvGrpSpPr>
          <p:cNvPr id="28" name="グループ化 27"/>
          <p:cNvGrpSpPr/>
          <p:nvPr/>
        </p:nvGrpSpPr>
        <p:grpSpPr>
          <a:xfrm>
            <a:off x="3347864" y="24486"/>
            <a:ext cx="1196729" cy="531040"/>
            <a:chOff x="3429531" y="24486"/>
            <a:chExt cx="1196729" cy="531040"/>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6" name="日付プレースホルダー 15"/>
          <p:cNvSpPr>
            <a:spLocks noGrp="1"/>
          </p:cNvSpPr>
          <p:nvPr>
            <p:ph type="dt" sz="half" idx="10"/>
          </p:nvPr>
        </p:nvSpPr>
        <p:spPr/>
        <p:txBody>
          <a:bodyPr/>
          <a:lstStyle/>
          <a:p>
            <a:fld id="{18788B81-7BF7-4EB2-952C-F860F74E8A30}" type="datetime1">
              <a:rPr kumimoji="1" lang="ja-JP" altLang="en-US" smtClean="0"/>
              <a:t>2017/3/29</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32</a:t>
            </a:fld>
            <a:endParaRPr kumimoji="1" lang="ja-JP" altLang="en-US"/>
          </a:p>
        </p:txBody>
      </p:sp>
    </p:spTree>
    <p:extLst>
      <p:ext uri="{BB962C8B-B14F-4D97-AF65-F5344CB8AC3E}">
        <p14:creationId xmlns:p14="http://schemas.microsoft.com/office/powerpoint/2010/main" val="3293001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0" name="正方形/長方形 9"/>
          <p:cNvSpPr/>
          <p:nvPr/>
        </p:nvSpPr>
        <p:spPr>
          <a:xfrm>
            <a:off x="1131673" y="3675988"/>
            <a:ext cx="2093650" cy="646331"/>
          </a:xfrm>
          <a:prstGeom prst="rect">
            <a:avLst/>
          </a:prstGeom>
        </p:spPr>
        <p:txBody>
          <a:bodyPr wrap="none">
            <a:spAutoFit/>
          </a:bodyPr>
          <a:lstStyle/>
          <a:p>
            <a:r>
              <a:rPr lang="en-US" altLang="ja-JP" dirty="0" err="1"/>
              <a:t>Epiphan</a:t>
            </a:r>
            <a:endParaRPr lang="ja-JP" altLang="en-US" dirty="0"/>
          </a:p>
          <a:p>
            <a:r>
              <a:rPr lang="en-US" altLang="ja-JP" dirty="0"/>
              <a:t>VGADVI Broadcaster</a:t>
            </a:r>
            <a:endParaRPr lang="ja-JP" altLang="en-US" dirty="0"/>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49" y="1768793"/>
            <a:ext cx="3394971" cy="130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descr="http://www.qed-productions.com/images/equipment/large/Elmo-P30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670" y="1316256"/>
            <a:ext cx="3594667" cy="25896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flipH="1" flipV="1">
            <a:off x="3707904" y="3003798"/>
            <a:ext cx="20882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444208" y="2611084"/>
            <a:ext cx="1368152" cy="369332"/>
          </a:xfrm>
          <a:prstGeom prst="rect">
            <a:avLst/>
          </a:prstGeom>
          <a:noFill/>
        </p:spPr>
        <p:txBody>
          <a:bodyPr wrap="square" rtlCol="0">
            <a:spAutoFit/>
          </a:bodyPr>
          <a:lstStyle/>
          <a:p>
            <a:r>
              <a:rPr kumimoji="1" lang="ja-JP" altLang="en-US" dirty="0"/>
              <a:t>書画カメラ</a:t>
            </a:r>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9" name="日付プレースホルダー 8"/>
          <p:cNvSpPr>
            <a:spLocks noGrp="1"/>
          </p:cNvSpPr>
          <p:nvPr>
            <p:ph type="dt" sz="half" idx="10"/>
          </p:nvPr>
        </p:nvSpPr>
        <p:spPr/>
        <p:txBody>
          <a:bodyPr/>
          <a:lstStyle/>
          <a:p>
            <a:fld id="{A08F13A5-769E-4DA8-8099-44B73DCA24FC}" type="datetime1">
              <a:rPr kumimoji="1" lang="ja-JP" altLang="en-US" smtClean="0"/>
              <a:t>2017/3/29</a:t>
            </a:fld>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2" name="スライド番号プレースホルダー 11"/>
          <p:cNvSpPr>
            <a:spLocks noGrp="1"/>
          </p:cNvSpPr>
          <p:nvPr>
            <p:ph type="sldNum" sz="quarter" idx="12"/>
          </p:nvPr>
        </p:nvSpPr>
        <p:spPr/>
        <p:txBody>
          <a:bodyPr/>
          <a:lstStyle/>
          <a:p>
            <a:fld id="{52D86CBA-54FB-4B48-BE55-6940A3B9156C}" type="slidenum">
              <a:rPr kumimoji="1" lang="ja-JP" altLang="en-US" smtClean="0"/>
              <a:t>33</a:t>
            </a:fld>
            <a:endParaRPr kumimoji="1" lang="ja-JP" altLang="en-US"/>
          </a:p>
        </p:txBody>
      </p:sp>
    </p:spTree>
    <p:extLst>
      <p:ext uri="{BB962C8B-B14F-4D97-AF65-F5344CB8AC3E}">
        <p14:creationId xmlns:p14="http://schemas.microsoft.com/office/powerpoint/2010/main" val="341069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14" name="正方形/長方形 13"/>
          <p:cNvSpPr/>
          <p:nvPr/>
        </p:nvSpPr>
        <p:spPr>
          <a:xfrm>
            <a:off x="675575" y="4013651"/>
            <a:ext cx="1171475" cy="646331"/>
          </a:xfrm>
          <a:prstGeom prst="rect">
            <a:avLst/>
          </a:prstGeom>
        </p:spPr>
        <p:txBody>
          <a:bodyPr wrap="none">
            <a:spAutoFit/>
          </a:bodyPr>
          <a:lstStyle/>
          <a:p>
            <a:r>
              <a:rPr lang="en-US" altLang="ja-JP" dirty="0" err="1"/>
              <a:t>Cerevo</a:t>
            </a:r>
            <a:endParaRPr lang="en-US" altLang="ja-JP" dirty="0"/>
          </a:p>
          <a:p>
            <a:r>
              <a:rPr lang="en-US" altLang="ja-JP" dirty="0" err="1"/>
              <a:t>LiveShell</a:t>
            </a:r>
            <a:r>
              <a:rPr lang="en-US" altLang="ja-JP" dirty="0"/>
              <a:t> 2</a:t>
            </a:r>
            <a:endParaRPr lang="ja-JP" altLang="en-US" dirty="0"/>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41" y="1810693"/>
            <a:ext cx="2006942" cy="184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033" y="1239601"/>
            <a:ext cx="341867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3100" y="1132433"/>
            <a:ext cx="1378843" cy="13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7668344" y="2299386"/>
            <a:ext cx="504056" cy="57432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641976" y="1821855"/>
            <a:ext cx="504056" cy="57432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3168631"/>
            <a:ext cx="6810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右矢印 22"/>
          <p:cNvSpPr/>
          <p:nvPr/>
        </p:nvSpPr>
        <p:spPr>
          <a:xfrm rot="1157447">
            <a:off x="1635655" y="3148136"/>
            <a:ext cx="2292993" cy="655303"/>
          </a:xfrm>
          <a:prstGeom prst="rightArrow">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WiFi</a:t>
            </a:r>
            <a:endParaRPr kumimoji="1" lang="ja-JP" altLang="en-US" dirty="0"/>
          </a:p>
        </p:txBody>
      </p:sp>
      <p:sp>
        <p:nvSpPr>
          <p:cNvPr id="24" name="フリーフォーム 23"/>
          <p:cNvSpPr/>
          <p:nvPr/>
        </p:nvSpPr>
        <p:spPr>
          <a:xfrm>
            <a:off x="1011504" y="1509229"/>
            <a:ext cx="3641416" cy="1136462"/>
          </a:xfrm>
          <a:custGeom>
            <a:avLst/>
            <a:gdLst>
              <a:gd name="connsiteX0" fmla="*/ 3641416 w 3641416"/>
              <a:gd name="connsiteY0" fmla="*/ 861737 h 1136462"/>
              <a:gd name="connsiteX1" fmla="*/ 3487668 w 3641416"/>
              <a:gd name="connsiteY1" fmla="*/ 1031670 h 1136462"/>
              <a:gd name="connsiteX2" fmla="*/ 3034514 w 3641416"/>
              <a:gd name="connsiteY2" fmla="*/ 1096406 h 1136462"/>
              <a:gd name="connsiteX3" fmla="*/ 1755972 w 3641416"/>
              <a:gd name="connsiteY3" fmla="*/ 400491 h 1136462"/>
              <a:gd name="connsiteX4" fmla="*/ 1391831 w 3641416"/>
              <a:gd name="connsiteY4" fmla="*/ 101086 h 1136462"/>
              <a:gd name="connsiteX5" fmla="*/ 323682 w 3641416"/>
              <a:gd name="connsiteY5" fmla="*/ 20166 h 1136462"/>
              <a:gd name="connsiteX6" fmla="*/ 0 w 3641416"/>
              <a:gd name="connsiteY6" fmla="*/ 440952 h 11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16" h="1136462">
                <a:moveTo>
                  <a:pt x="3641416" y="861737"/>
                </a:moveTo>
                <a:cubicBezTo>
                  <a:pt x="3615117" y="927148"/>
                  <a:pt x="3588818" y="992559"/>
                  <a:pt x="3487668" y="1031670"/>
                </a:cubicBezTo>
                <a:cubicBezTo>
                  <a:pt x="3386518" y="1070781"/>
                  <a:pt x="3323130" y="1201602"/>
                  <a:pt x="3034514" y="1096406"/>
                </a:cubicBezTo>
                <a:cubicBezTo>
                  <a:pt x="2745898" y="991210"/>
                  <a:pt x="2029752" y="566378"/>
                  <a:pt x="1755972" y="400491"/>
                </a:cubicBezTo>
                <a:cubicBezTo>
                  <a:pt x="1482191" y="234604"/>
                  <a:pt x="1630546" y="164473"/>
                  <a:pt x="1391831" y="101086"/>
                </a:cubicBezTo>
                <a:cubicBezTo>
                  <a:pt x="1153116" y="37699"/>
                  <a:pt x="555654" y="-36478"/>
                  <a:pt x="323682" y="20166"/>
                </a:cubicBezTo>
                <a:cubicBezTo>
                  <a:pt x="91710" y="76810"/>
                  <a:pt x="45855" y="258881"/>
                  <a:pt x="0" y="4409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grpSp>
        <p:nvGrpSpPr>
          <p:cNvPr id="34" name="グループ化 33"/>
          <p:cNvGrpSpPr/>
          <p:nvPr/>
        </p:nvGrpSpPr>
        <p:grpSpPr>
          <a:xfrm>
            <a:off x="3347864" y="24486"/>
            <a:ext cx="1196729" cy="531040"/>
            <a:chOff x="3429531" y="24486"/>
            <a:chExt cx="1196729" cy="531040"/>
          </a:xfrm>
        </p:grpSpPr>
        <p:pic>
          <p:nvPicPr>
            <p:cNvPr id="35" name="図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5" name="日付プレースホルダー 24"/>
          <p:cNvSpPr>
            <a:spLocks noGrp="1"/>
          </p:cNvSpPr>
          <p:nvPr>
            <p:ph type="dt" sz="half" idx="10"/>
          </p:nvPr>
        </p:nvSpPr>
        <p:spPr/>
        <p:txBody>
          <a:bodyPr/>
          <a:lstStyle/>
          <a:p>
            <a:fld id="{1C0EACA7-4448-422C-B5A0-8C802B87087B}" type="datetime1">
              <a:rPr kumimoji="1" lang="ja-JP" altLang="en-US" smtClean="0"/>
              <a:t>2017/3/29</a:t>
            </a:fld>
            <a:endParaRPr kumimoji="1" lang="ja-JP" altLang="en-US"/>
          </a:p>
        </p:txBody>
      </p:sp>
      <p:sp>
        <p:nvSpPr>
          <p:cNvPr id="26" name="フッター プレースホルダー 25"/>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7" name="スライド番号プレースホルダー 26"/>
          <p:cNvSpPr>
            <a:spLocks noGrp="1"/>
          </p:cNvSpPr>
          <p:nvPr>
            <p:ph type="sldNum" sz="quarter" idx="12"/>
          </p:nvPr>
        </p:nvSpPr>
        <p:spPr/>
        <p:txBody>
          <a:bodyPr/>
          <a:lstStyle/>
          <a:p>
            <a:fld id="{52D86CBA-54FB-4B48-BE55-6940A3B9156C}" type="slidenum">
              <a:rPr kumimoji="1" lang="ja-JP" altLang="en-US" smtClean="0"/>
              <a:t>34</a:t>
            </a:fld>
            <a:endParaRPr kumimoji="1" lang="ja-JP" altLang="en-US"/>
          </a:p>
        </p:txBody>
      </p:sp>
      <p:sp>
        <p:nvSpPr>
          <p:cNvPr id="28" name="テキスト ボックス 27"/>
          <p:cNvSpPr txBox="1"/>
          <p:nvPr/>
        </p:nvSpPr>
        <p:spPr>
          <a:xfrm>
            <a:off x="1115616" y="1563638"/>
            <a:ext cx="934424" cy="369332"/>
          </a:xfrm>
          <a:prstGeom prst="rect">
            <a:avLst/>
          </a:prstGeom>
          <a:noFill/>
        </p:spPr>
        <p:txBody>
          <a:bodyPr wrap="square" rtlCol="0">
            <a:spAutoFit/>
          </a:bodyPr>
          <a:lstStyle/>
          <a:p>
            <a:r>
              <a:rPr kumimoji="1" lang="en-US" altLang="ja-JP" dirty="0"/>
              <a:t>HDMI</a:t>
            </a:r>
            <a:endParaRPr kumimoji="1" lang="ja-JP" altLang="en-US" dirty="0"/>
          </a:p>
        </p:txBody>
      </p:sp>
    </p:spTree>
    <p:extLst>
      <p:ext uri="{BB962C8B-B14F-4D97-AF65-F5344CB8AC3E}">
        <p14:creationId xmlns:p14="http://schemas.microsoft.com/office/powerpoint/2010/main" val="3666800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419622"/>
            <a:ext cx="1559418" cy="29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638" y="4322702"/>
            <a:ext cx="1042186" cy="62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92622">
            <a:off x="196846" y="2010993"/>
            <a:ext cx="2413741" cy="100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395536" y="3205804"/>
            <a:ext cx="1097868" cy="923330"/>
          </a:xfrm>
          <a:prstGeom prst="rect">
            <a:avLst/>
          </a:prstGeom>
        </p:spPr>
        <p:txBody>
          <a:bodyPr wrap="square">
            <a:spAutoFit/>
          </a:bodyPr>
          <a:lstStyle/>
          <a:p>
            <a:r>
              <a:rPr lang="en-US" altLang="ja-JP" dirty="0"/>
              <a:t>Intel</a:t>
            </a:r>
          </a:p>
          <a:p>
            <a:r>
              <a:rPr lang="en-US" altLang="ja-JP" dirty="0"/>
              <a:t>UVC USB</a:t>
            </a:r>
          </a:p>
          <a:p>
            <a:r>
              <a:rPr lang="en-US" altLang="ja-JP" dirty="0"/>
              <a:t>Streamer</a:t>
            </a:r>
            <a:endParaRPr lang="ja-JP" altLang="en-US" dirty="0"/>
          </a:p>
        </p:txBody>
      </p:sp>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983956"/>
            <a:ext cx="3167226" cy="2748034"/>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28" y="2150393"/>
            <a:ext cx="3167226" cy="2748034"/>
          </a:xfrm>
          <a:prstGeom prst="rect">
            <a:avLst/>
          </a:prstGeom>
        </p:spPr>
      </p:pic>
      <p:sp>
        <p:nvSpPr>
          <p:cNvPr id="17" name="正方形/長方形 16"/>
          <p:cNvSpPr/>
          <p:nvPr/>
        </p:nvSpPr>
        <p:spPr>
          <a:xfrm>
            <a:off x="2843808" y="3205804"/>
            <a:ext cx="1097868" cy="923330"/>
          </a:xfrm>
          <a:prstGeom prst="rect">
            <a:avLst/>
          </a:prstGeom>
        </p:spPr>
        <p:txBody>
          <a:bodyPr wrap="square">
            <a:spAutoFit/>
          </a:bodyPr>
          <a:lstStyle/>
          <a:p>
            <a:r>
              <a:rPr lang="en-US" altLang="ja-JP" dirty="0">
                <a:solidFill>
                  <a:schemeClr val="bg1"/>
                </a:solidFill>
              </a:rPr>
              <a:t>Android</a:t>
            </a:r>
          </a:p>
          <a:p>
            <a:r>
              <a:rPr lang="en-US" altLang="ja-JP" dirty="0">
                <a:solidFill>
                  <a:schemeClr val="bg1"/>
                </a:solidFill>
              </a:rPr>
              <a:t>UVC USB</a:t>
            </a:r>
          </a:p>
          <a:p>
            <a:r>
              <a:rPr lang="en-US" altLang="ja-JP" dirty="0">
                <a:solidFill>
                  <a:schemeClr val="bg1"/>
                </a:solidFill>
              </a:rPr>
              <a:t>Streamer</a:t>
            </a:r>
            <a:endParaRPr lang="ja-JP" altLang="en-US" dirty="0">
              <a:solidFill>
                <a:schemeClr val="bg1"/>
              </a:solidFill>
            </a:endParaRPr>
          </a:p>
        </p:txBody>
      </p:sp>
      <p:grpSp>
        <p:nvGrpSpPr>
          <p:cNvPr id="9" name="グループ化 8"/>
          <p:cNvGrpSpPr/>
          <p:nvPr/>
        </p:nvGrpSpPr>
        <p:grpSpPr>
          <a:xfrm>
            <a:off x="3347864" y="24486"/>
            <a:ext cx="1196729" cy="531040"/>
            <a:chOff x="3429531" y="24486"/>
            <a:chExt cx="1196729" cy="531040"/>
          </a:xfrm>
        </p:grpSpPr>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pic>
        <p:nvPicPr>
          <p:cNvPr id="2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448" y="1995686"/>
            <a:ext cx="3552056"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直線矢印コネクタ 20"/>
          <p:cNvCxnSpPr/>
          <p:nvPr/>
        </p:nvCxnSpPr>
        <p:spPr>
          <a:xfrm flipH="1">
            <a:off x="8193293" y="1574329"/>
            <a:ext cx="288032"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テキスト ボックス 21"/>
          <p:cNvSpPr txBox="1"/>
          <p:nvPr/>
        </p:nvSpPr>
        <p:spPr>
          <a:xfrm>
            <a:off x="8028384" y="1059582"/>
            <a:ext cx="1296144" cy="646331"/>
          </a:xfrm>
          <a:prstGeom prst="rect">
            <a:avLst/>
          </a:prstGeom>
          <a:noFill/>
        </p:spPr>
        <p:txBody>
          <a:bodyPr wrap="square" rtlCol="0">
            <a:spAutoFit/>
          </a:bodyPr>
          <a:lstStyle/>
          <a:p>
            <a:r>
              <a:rPr kumimoji="1" lang="en-US" altLang="ja-JP" dirty="0"/>
              <a:t>UVC USB</a:t>
            </a:r>
            <a:br>
              <a:rPr kumimoji="1" lang="en-US" altLang="ja-JP" dirty="0"/>
            </a:br>
            <a:r>
              <a:rPr kumimoji="1" lang="ja-JP" altLang="en-US" dirty="0"/>
              <a:t>カメラ</a:t>
            </a:r>
          </a:p>
        </p:txBody>
      </p:sp>
      <p:sp>
        <p:nvSpPr>
          <p:cNvPr id="23" name="円/楕円 22"/>
          <p:cNvSpPr/>
          <p:nvPr/>
        </p:nvSpPr>
        <p:spPr>
          <a:xfrm>
            <a:off x="7812360" y="1862361"/>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436096" y="3939902"/>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99992" y="4013651"/>
            <a:ext cx="1296144" cy="646331"/>
          </a:xfrm>
          <a:prstGeom prst="rect">
            <a:avLst/>
          </a:prstGeom>
          <a:noFill/>
        </p:spPr>
        <p:txBody>
          <a:bodyPr wrap="square" rtlCol="0">
            <a:spAutoFit/>
          </a:bodyPr>
          <a:lstStyle/>
          <a:p>
            <a:r>
              <a:rPr kumimoji="1" lang="en-US" altLang="ja-JP" dirty="0"/>
              <a:t>OGT USB</a:t>
            </a:r>
            <a:br>
              <a:rPr kumimoji="1" lang="en-US" altLang="ja-JP" dirty="0"/>
            </a:br>
            <a:r>
              <a:rPr lang="ja-JP" altLang="en-US" dirty="0"/>
              <a:t>接続</a:t>
            </a:r>
            <a:endParaRPr kumimoji="1" lang="ja-JP" altLang="en-US" dirty="0"/>
          </a:p>
        </p:txBody>
      </p:sp>
      <p:sp>
        <p:nvSpPr>
          <p:cNvPr id="11" name="日付プレースホルダー 10"/>
          <p:cNvSpPr>
            <a:spLocks noGrp="1"/>
          </p:cNvSpPr>
          <p:nvPr>
            <p:ph type="dt" sz="half" idx="10"/>
          </p:nvPr>
        </p:nvSpPr>
        <p:spPr/>
        <p:txBody>
          <a:bodyPr/>
          <a:lstStyle/>
          <a:p>
            <a:fld id="{F3E86CD6-EE19-47A6-A7E7-F2A5BBFA2030}" type="datetime1">
              <a:rPr kumimoji="1" lang="ja-JP" altLang="en-US" smtClean="0"/>
              <a:t>2017/3/29</a:t>
            </a:fld>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3" name="スライド番号プレースホルダー 12"/>
          <p:cNvSpPr>
            <a:spLocks noGrp="1"/>
          </p:cNvSpPr>
          <p:nvPr>
            <p:ph type="sldNum" sz="quarter" idx="12"/>
          </p:nvPr>
        </p:nvSpPr>
        <p:spPr/>
        <p:txBody>
          <a:bodyPr/>
          <a:lstStyle/>
          <a:p>
            <a:fld id="{52D86CBA-54FB-4B48-BE55-6940A3B9156C}" type="slidenum">
              <a:rPr kumimoji="1" lang="ja-JP" altLang="en-US" smtClean="0"/>
              <a:t>35</a:t>
            </a:fld>
            <a:endParaRPr kumimoji="1" lang="ja-JP" altLang="en-US"/>
          </a:p>
        </p:txBody>
      </p:sp>
    </p:spTree>
    <p:extLst>
      <p:ext uri="{BB962C8B-B14F-4D97-AF65-F5344CB8AC3E}">
        <p14:creationId xmlns:p14="http://schemas.microsoft.com/office/powerpoint/2010/main" val="201528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grpSp>
        <p:nvGrpSpPr>
          <p:cNvPr id="9" name="グループ化 8"/>
          <p:cNvGrpSpPr/>
          <p:nvPr/>
        </p:nvGrpSpPr>
        <p:grpSpPr>
          <a:xfrm>
            <a:off x="3347864" y="24486"/>
            <a:ext cx="1196729" cy="531040"/>
            <a:chOff x="3429531" y="24486"/>
            <a:chExt cx="1196729" cy="53104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1" name="日付プレースホルダー 10"/>
          <p:cNvSpPr>
            <a:spLocks noGrp="1"/>
          </p:cNvSpPr>
          <p:nvPr>
            <p:ph type="dt" sz="half" idx="10"/>
          </p:nvPr>
        </p:nvSpPr>
        <p:spPr/>
        <p:txBody>
          <a:bodyPr/>
          <a:lstStyle/>
          <a:p>
            <a:fld id="{F3E86CD6-EE19-47A6-A7E7-F2A5BBFA2030}" type="datetime1">
              <a:rPr kumimoji="1" lang="ja-JP" altLang="en-US" smtClean="0"/>
              <a:t>2017/3/29</a:t>
            </a:fld>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3" name="スライド番号プレースホルダー 12"/>
          <p:cNvSpPr>
            <a:spLocks noGrp="1"/>
          </p:cNvSpPr>
          <p:nvPr>
            <p:ph type="sldNum" sz="quarter" idx="12"/>
          </p:nvPr>
        </p:nvSpPr>
        <p:spPr/>
        <p:txBody>
          <a:bodyPr/>
          <a:lstStyle/>
          <a:p>
            <a:fld id="{52D86CBA-54FB-4B48-BE55-6940A3B9156C}" type="slidenum">
              <a:rPr kumimoji="1" lang="ja-JP" altLang="en-US" smtClean="0"/>
              <a:t>36</a:t>
            </a:fld>
            <a:endParaRPr kumimoji="1" lang="ja-JP" altLang="en-US"/>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1146361"/>
            <a:ext cx="2016224" cy="3584398"/>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550989"/>
            <a:ext cx="5191200" cy="26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8028384" y="1500922"/>
            <a:ext cx="1008112" cy="3293209"/>
          </a:xfrm>
          <a:prstGeom prst="rect">
            <a:avLst/>
          </a:prstGeom>
          <a:noFill/>
        </p:spPr>
        <p:txBody>
          <a:bodyPr wrap="square" rtlCol="0">
            <a:spAutoFit/>
          </a:bodyPr>
          <a:lstStyle/>
          <a:p>
            <a:r>
              <a:rPr kumimoji="1" lang="ja-JP" altLang="en-US" sz="1600" dirty="0"/>
              <a:t>高画質</a:t>
            </a:r>
          </a:p>
          <a:p>
            <a:r>
              <a:rPr lang="en-US" altLang="ja-JP" sz="1600" dirty="0"/>
              <a:t>720p</a:t>
            </a:r>
            <a:r>
              <a:rPr lang="ja-JP" altLang="en-US" sz="1600" dirty="0"/>
              <a:t>で</a:t>
            </a:r>
          </a:p>
          <a:p>
            <a:r>
              <a:rPr kumimoji="1" lang="ja-JP" altLang="en-US" sz="1600" dirty="0"/>
              <a:t>配信可能。</a:t>
            </a:r>
          </a:p>
          <a:p>
            <a:endParaRPr lang="ja-JP" altLang="en-US" sz="1600" dirty="0"/>
          </a:p>
          <a:p>
            <a:r>
              <a:rPr lang="en-US" altLang="ja-JP" sz="1600" dirty="0"/>
              <a:t>30g</a:t>
            </a:r>
            <a:r>
              <a:rPr lang="ja-JP" altLang="en-US" sz="1600" dirty="0"/>
              <a:t>の超軽量、防滴シールドをしても</a:t>
            </a:r>
          </a:p>
          <a:p>
            <a:r>
              <a:rPr lang="en-US" altLang="ja-JP" sz="1600" dirty="0"/>
              <a:t>45g</a:t>
            </a:r>
            <a:r>
              <a:rPr lang="ja-JP" altLang="en-US" sz="1600" dirty="0"/>
              <a:t>とヘルメットに付けても違和感なし</a:t>
            </a:r>
            <a:endParaRPr kumimoji="1" lang="ja-JP" altLang="en-US" sz="1600" dirty="0"/>
          </a:p>
        </p:txBody>
      </p:sp>
    </p:spTree>
    <p:extLst>
      <p:ext uri="{BB962C8B-B14F-4D97-AF65-F5344CB8AC3E}">
        <p14:creationId xmlns:p14="http://schemas.microsoft.com/office/powerpoint/2010/main" val="942770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https://www.sony.jp/products/picture/large/SNC-CX600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19622"/>
            <a:ext cx="1710444" cy="128283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a:t>r</a:t>
            </a:r>
            <a:r>
              <a:rPr kumimoji="1" lang="en-US" altLang="ja-JP" dirty="0" err="1"/>
              <a:t>tsp</a:t>
            </a:r>
            <a:r>
              <a:rPr kumimoji="1" lang="ja-JP" altLang="en-US" dirty="0"/>
              <a:t>対応のカメラとエンコーダ</a:t>
            </a: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8" name="テキスト ボックス 7"/>
          <p:cNvSpPr txBox="1"/>
          <p:nvPr/>
        </p:nvSpPr>
        <p:spPr>
          <a:xfrm>
            <a:off x="35496" y="2733950"/>
            <a:ext cx="1080120" cy="369332"/>
          </a:xfrm>
          <a:prstGeom prst="rect">
            <a:avLst/>
          </a:prstGeom>
          <a:noFill/>
        </p:spPr>
        <p:txBody>
          <a:bodyPr wrap="square" rtlCol="0">
            <a:spAutoFit/>
          </a:bodyPr>
          <a:lstStyle/>
          <a:p>
            <a:r>
              <a:rPr kumimoji="1" lang="en-US" altLang="ja-JP" dirty="0"/>
              <a:t>BOSCH</a:t>
            </a:r>
            <a:endParaRPr kumimoji="1" lang="ja-JP" altLang="en-US" dirty="0"/>
          </a:p>
        </p:txBody>
      </p:sp>
      <p:pic>
        <p:nvPicPr>
          <p:cNvPr id="28675" name="Picture 3" descr="AXIS M1034-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1563638"/>
            <a:ext cx="1133719" cy="113371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98240" y="2715766"/>
            <a:ext cx="1142469" cy="369332"/>
          </a:xfrm>
          <a:prstGeom prst="rect">
            <a:avLst/>
          </a:prstGeom>
          <a:noFill/>
        </p:spPr>
        <p:txBody>
          <a:bodyPr wrap="square" rtlCol="0">
            <a:spAutoFit/>
          </a:bodyPr>
          <a:lstStyle/>
          <a:p>
            <a:r>
              <a:rPr kumimoji="1" lang="en-US" altLang="ja-JP" dirty="0"/>
              <a:t>AXIS </a:t>
            </a:r>
            <a:r>
              <a:rPr kumimoji="1" lang="en-US" altLang="ja-JP" dirty="0" err="1"/>
              <a:t>WiFi</a:t>
            </a:r>
            <a:endParaRPr kumimoji="1" lang="ja-JP" altLang="en-US" dirty="0"/>
          </a:p>
        </p:txBody>
      </p:sp>
      <p:sp>
        <p:nvSpPr>
          <p:cNvPr id="21" name="テキスト ボックス 20"/>
          <p:cNvSpPr txBox="1"/>
          <p:nvPr/>
        </p:nvSpPr>
        <p:spPr>
          <a:xfrm>
            <a:off x="1961964" y="2715766"/>
            <a:ext cx="1358493" cy="369332"/>
          </a:xfrm>
          <a:prstGeom prst="rect">
            <a:avLst/>
          </a:prstGeom>
          <a:noFill/>
        </p:spPr>
        <p:txBody>
          <a:bodyPr wrap="square" rtlCol="0">
            <a:spAutoFit/>
          </a:bodyPr>
          <a:lstStyle/>
          <a:p>
            <a:r>
              <a:rPr lang="en-US" altLang="ja-JP" dirty="0"/>
              <a:t>SONY</a:t>
            </a:r>
            <a:r>
              <a:rPr kumimoji="1" lang="en-US" altLang="ja-JP" dirty="0"/>
              <a:t> </a:t>
            </a:r>
            <a:r>
              <a:rPr kumimoji="1" lang="en-US" altLang="ja-JP" dirty="0" err="1"/>
              <a:t>WiFi</a:t>
            </a:r>
            <a:endParaRPr kumimoji="1" lang="ja-JP" altLang="en-US" dirty="0"/>
          </a:p>
        </p:txBody>
      </p:sp>
      <p:pic>
        <p:nvPicPr>
          <p:cNvPr id="286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848" y="1574694"/>
            <a:ext cx="874664" cy="101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203848" y="2715766"/>
            <a:ext cx="1080120" cy="369332"/>
          </a:xfrm>
          <a:prstGeom prst="rect">
            <a:avLst/>
          </a:prstGeom>
          <a:noFill/>
        </p:spPr>
        <p:txBody>
          <a:bodyPr wrap="square" rtlCol="0">
            <a:spAutoFit/>
          </a:bodyPr>
          <a:lstStyle/>
          <a:p>
            <a:r>
              <a:rPr kumimoji="1" lang="en-US" altLang="ja-JP" dirty="0"/>
              <a:t>VIVOTEK</a:t>
            </a:r>
            <a:endParaRPr kumimoji="1" lang="ja-JP" altLang="en-US" dirty="0"/>
          </a:p>
        </p:txBody>
      </p:sp>
      <p:pic>
        <p:nvPicPr>
          <p:cNvPr id="28682" name="Picture 10" descr="https://image.jimcdn.com/app/cms/image/transf/dimension=310x1024:format=png/path/s8869cf49c3fad7eb/image/i9306b597d8c8d8e8/version/1413030923/im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43" y="3219822"/>
            <a:ext cx="147505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5080" y="3411491"/>
            <a:ext cx="2396630" cy="8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44972" y="4155926"/>
            <a:ext cx="1431205" cy="646331"/>
          </a:xfrm>
          <a:prstGeom prst="rect">
            <a:avLst/>
          </a:prstGeom>
          <a:noFill/>
        </p:spPr>
        <p:txBody>
          <a:bodyPr wrap="square" rtlCol="0">
            <a:spAutoFit/>
          </a:bodyPr>
          <a:lstStyle/>
          <a:p>
            <a:r>
              <a:rPr kumimoji="1" lang="en-US" altLang="ja-JP" dirty="0"/>
              <a:t>IONODES HD Encoder</a:t>
            </a:r>
            <a:endParaRPr kumimoji="1" lang="ja-JP" altLang="en-US" dirty="0"/>
          </a:p>
        </p:txBody>
      </p:sp>
      <p:sp>
        <p:nvSpPr>
          <p:cNvPr id="28" name="テキスト ボックス 27"/>
          <p:cNvSpPr txBox="1"/>
          <p:nvPr/>
        </p:nvSpPr>
        <p:spPr>
          <a:xfrm>
            <a:off x="2348707" y="4157667"/>
            <a:ext cx="1431205" cy="646331"/>
          </a:xfrm>
          <a:prstGeom prst="rect">
            <a:avLst/>
          </a:prstGeom>
          <a:noFill/>
        </p:spPr>
        <p:txBody>
          <a:bodyPr wrap="square" rtlCol="0">
            <a:spAutoFit/>
          </a:bodyPr>
          <a:lstStyle/>
          <a:p>
            <a:r>
              <a:rPr lang="en-US" altLang="ja-JP" dirty="0"/>
              <a:t>TRUEN</a:t>
            </a:r>
            <a:r>
              <a:rPr kumimoji="1" lang="en-US" altLang="ja-JP" dirty="0"/>
              <a:t> HD Encoder</a:t>
            </a:r>
            <a:endParaRPr kumimoji="1" lang="ja-JP" altLang="en-US" dirty="0"/>
          </a:p>
        </p:txBody>
      </p:sp>
      <p:sp>
        <p:nvSpPr>
          <p:cNvPr id="19" name="テキスト ボックス 18"/>
          <p:cNvSpPr txBox="1"/>
          <p:nvPr/>
        </p:nvSpPr>
        <p:spPr>
          <a:xfrm>
            <a:off x="6516216" y="1347614"/>
            <a:ext cx="2448272" cy="3416320"/>
          </a:xfrm>
          <a:prstGeom prst="rect">
            <a:avLst/>
          </a:prstGeom>
          <a:noFill/>
        </p:spPr>
        <p:txBody>
          <a:bodyPr wrap="square" rtlCol="0">
            <a:spAutoFit/>
          </a:bodyPr>
          <a:lstStyle/>
          <a:p>
            <a:r>
              <a:rPr lang="ja-JP" altLang="en-US" dirty="0"/>
              <a:t>ここで選択している、メーカーは</a:t>
            </a:r>
            <a:r>
              <a:rPr lang="en-US" altLang="ja-JP" dirty="0" err="1"/>
              <a:t>rtsp</a:t>
            </a:r>
            <a:r>
              <a:rPr lang="ja-JP" altLang="en-US" dirty="0"/>
              <a:t>は当然だが、オーディオに</a:t>
            </a:r>
            <a:r>
              <a:rPr lang="en-US" altLang="ja-JP" dirty="0"/>
              <a:t>AAC</a:t>
            </a:r>
            <a:r>
              <a:rPr lang="ja-JP" altLang="en-US" dirty="0"/>
              <a:t>コーデックを採用しているモデルがある。</a:t>
            </a:r>
          </a:p>
          <a:p>
            <a:endParaRPr kumimoji="1" lang="ja-JP" altLang="en-US" dirty="0"/>
          </a:p>
          <a:p>
            <a:r>
              <a:rPr lang="en-US" altLang="ja-JP" dirty="0" err="1"/>
              <a:t>Docokame@VMS</a:t>
            </a:r>
            <a:r>
              <a:rPr lang="ja-JP" altLang="en-US" dirty="0"/>
              <a:t>のオーディオは</a:t>
            </a:r>
            <a:r>
              <a:rPr lang="en-US" altLang="ja-JP" dirty="0"/>
              <a:t>AAC</a:t>
            </a:r>
            <a:r>
              <a:rPr lang="ja-JP" altLang="en-US" dirty="0"/>
              <a:t>が必須である。</a:t>
            </a:r>
          </a:p>
          <a:p>
            <a:r>
              <a:rPr lang="ja-JP" altLang="en-US" dirty="0"/>
              <a:t>オーディオが不要な場合は殆どの監視カメラが利用可能。</a:t>
            </a:r>
            <a:endParaRPr kumimoji="1" lang="ja-JP" altLang="en-US" dirty="0"/>
          </a:p>
        </p:txBody>
      </p:sp>
      <p:sp>
        <p:nvSpPr>
          <p:cNvPr id="20" name="日付プレースホルダー 19"/>
          <p:cNvSpPr>
            <a:spLocks noGrp="1"/>
          </p:cNvSpPr>
          <p:nvPr>
            <p:ph type="dt" sz="half" idx="10"/>
          </p:nvPr>
        </p:nvSpPr>
        <p:spPr/>
        <p:txBody>
          <a:bodyPr/>
          <a:lstStyle/>
          <a:p>
            <a:fld id="{8D3F860B-EFB9-489A-A9A6-5B92A00BD1FA}" type="datetime1">
              <a:rPr kumimoji="1" lang="ja-JP" altLang="en-US" smtClean="0"/>
              <a:t>2017/3/29</a:t>
            </a:fld>
            <a:endParaRPr kumimoji="1" lang="ja-JP" altLang="en-US"/>
          </a:p>
        </p:txBody>
      </p:sp>
      <p:sp>
        <p:nvSpPr>
          <p:cNvPr id="22" name="フッター プレースホルダー 21"/>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23" name="スライド番号プレースホルダー 22"/>
          <p:cNvSpPr>
            <a:spLocks noGrp="1"/>
          </p:cNvSpPr>
          <p:nvPr>
            <p:ph type="sldNum" sz="quarter" idx="12"/>
          </p:nvPr>
        </p:nvSpPr>
        <p:spPr/>
        <p:txBody>
          <a:bodyPr/>
          <a:lstStyle/>
          <a:p>
            <a:fld id="{52D86CBA-54FB-4B48-BE55-6940A3B9156C}" type="slidenum">
              <a:rPr kumimoji="1" lang="ja-JP" altLang="en-US" smtClean="0"/>
              <a:t>37</a:t>
            </a:fld>
            <a:endParaRPr kumimoji="1" lang="ja-JP" altLang="en-US"/>
          </a:p>
        </p:txBody>
      </p:sp>
      <p:pic>
        <p:nvPicPr>
          <p:cNvPr id="286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49" y="1635646"/>
            <a:ext cx="668729" cy="108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921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077218"/>
          </a:xfrm>
          <a:prstGeom prst="rect">
            <a:avLst/>
          </a:prstGeom>
        </p:spPr>
        <p:txBody>
          <a:bodyPr wrap="square">
            <a:spAutoFit/>
          </a:bodyPr>
          <a:lstStyle/>
          <a:p>
            <a:r>
              <a:rPr lang="ja-JP" altLang="en-US" sz="1600" dirty="0"/>
              <a:t>質問 </a:t>
            </a:r>
            <a:r>
              <a:rPr lang="en-US" altLang="ja-JP" sz="1600" dirty="0"/>
              <a:t>6.</a:t>
            </a:r>
            <a:r>
              <a:rPr lang="ja-JP" altLang="en-US" sz="1600" dirty="0"/>
              <a:t>　</a:t>
            </a:r>
            <a:r>
              <a:rPr lang="en-US" altLang="ja-JP" sz="1600" dirty="0" err="1"/>
              <a:t>rtmp</a:t>
            </a:r>
            <a:r>
              <a:rPr lang="en-US" altLang="ja-JP" sz="1600" dirty="0"/>
              <a:t> / </a:t>
            </a:r>
            <a:r>
              <a:rPr lang="en-US" altLang="ja-JP" sz="1600" dirty="0" err="1"/>
              <a:t>rtsp</a:t>
            </a:r>
            <a:r>
              <a:rPr lang="ja-JP" altLang="en-US" sz="1600" dirty="0"/>
              <a:t>対応のカメラとエンコーダの製品の説明を見ました。</a:t>
            </a:r>
          </a:p>
          <a:p>
            <a:r>
              <a:rPr lang="ja-JP" altLang="en-US" sz="1600" dirty="0"/>
              <a:t>お恥ずかしい話</a:t>
            </a:r>
            <a:r>
              <a:rPr lang="en-US" altLang="ja-JP" sz="1600" dirty="0" err="1"/>
              <a:t>rtmp</a:t>
            </a:r>
            <a:r>
              <a:rPr lang="ja-JP" altLang="en-US" sz="1600" dirty="0"/>
              <a:t>と</a:t>
            </a:r>
            <a:r>
              <a:rPr lang="en-US" altLang="ja-JP" sz="1600" dirty="0" err="1"/>
              <a:t>rtsp</a:t>
            </a:r>
            <a:r>
              <a:rPr lang="ja-JP" altLang="en-US" sz="1600" dirty="0"/>
              <a:t>の違いが分かりません。</a:t>
            </a:r>
          </a:p>
        </p:txBody>
      </p:sp>
      <p:sp>
        <p:nvSpPr>
          <p:cNvPr id="2" name="テキスト ボックス 1"/>
          <p:cNvSpPr txBox="1"/>
          <p:nvPr/>
        </p:nvSpPr>
        <p:spPr>
          <a:xfrm>
            <a:off x="179512" y="2355726"/>
            <a:ext cx="3744416" cy="1384995"/>
          </a:xfrm>
          <a:prstGeom prst="rect">
            <a:avLst/>
          </a:prstGeom>
          <a:noFill/>
        </p:spPr>
        <p:txBody>
          <a:bodyPr wrap="square" rtlCol="0">
            <a:spAutoFit/>
          </a:bodyPr>
          <a:lstStyle/>
          <a:p>
            <a:r>
              <a:rPr kumimoji="1" lang="ja-JP" altLang="en-US" sz="1400" dirty="0">
                <a:solidFill>
                  <a:schemeClr val="tx1">
                    <a:lumMod val="95000"/>
                    <a:lumOff val="5000"/>
                  </a:schemeClr>
                </a:solidFill>
              </a:rPr>
              <a:t>出来るだけ簡単に説明します。</a:t>
            </a:r>
          </a:p>
          <a:p>
            <a:r>
              <a:rPr lang="ja-JP" altLang="en-US" sz="1400" dirty="0">
                <a:solidFill>
                  <a:schemeClr val="tx1">
                    <a:lumMod val="95000"/>
                    <a:lumOff val="5000"/>
                  </a:schemeClr>
                </a:solidFill>
              </a:rPr>
              <a:t>サーバーから見て、</a:t>
            </a:r>
            <a:r>
              <a:rPr lang="en-US" altLang="ja-JP" sz="1400" dirty="0" err="1">
                <a:solidFill>
                  <a:schemeClr val="tx1">
                    <a:lumMod val="95000"/>
                    <a:lumOff val="5000"/>
                  </a:schemeClr>
                </a:solidFill>
              </a:rPr>
              <a:t>rtmp</a:t>
            </a:r>
            <a:r>
              <a:rPr lang="ja-JP" altLang="en-US" sz="1400" dirty="0">
                <a:solidFill>
                  <a:schemeClr val="tx1">
                    <a:lumMod val="95000"/>
                    <a:lumOff val="5000"/>
                  </a:schemeClr>
                </a:solidFill>
              </a:rPr>
              <a:t>はブッシュ型、</a:t>
            </a:r>
            <a:r>
              <a:rPr lang="en-US" altLang="ja-JP" sz="1400" dirty="0" err="1">
                <a:solidFill>
                  <a:schemeClr val="tx1">
                    <a:lumMod val="95000"/>
                    <a:lumOff val="5000"/>
                  </a:schemeClr>
                </a:solidFill>
              </a:rPr>
              <a:t>rtsp</a:t>
            </a:r>
            <a:r>
              <a:rPr lang="ja-JP" altLang="en-US" sz="1400" dirty="0">
                <a:solidFill>
                  <a:schemeClr val="tx1">
                    <a:lumMod val="95000"/>
                    <a:lumOff val="5000"/>
                  </a:schemeClr>
                </a:solidFill>
              </a:rPr>
              <a:t>はプル型と言われています。</a:t>
            </a:r>
          </a:p>
          <a:p>
            <a:r>
              <a:rPr lang="en-US" altLang="ja-JP" sz="1400" dirty="0" err="1">
                <a:solidFill>
                  <a:schemeClr val="tx1">
                    <a:lumMod val="95000"/>
                    <a:lumOff val="5000"/>
                  </a:schemeClr>
                </a:solidFill>
              </a:rPr>
              <a:t>r</a:t>
            </a:r>
            <a:r>
              <a:rPr kumimoji="1" lang="en-US" altLang="ja-JP" sz="1400" dirty="0" err="1">
                <a:solidFill>
                  <a:schemeClr val="tx1">
                    <a:lumMod val="95000"/>
                    <a:lumOff val="5000"/>
                  </a:schemeClr>
                </a:solidFill>
              </a:rPr>
              <a:t>tmp</a:t>
            </a:r>
            <a:r>
              <a:rPr kumimoji="1" lang="ja-JP" altLang="en-US" sz="1400" dirty="0">
                <a:solidFill>
                  <a:schemeClr val="tx1">
                    <a:lumMod val="95000"/>
                    <a:lumOff val="5000"/>
                  </a:schemeClr>
                </a:solidFill>
              </a:rPr>
              <a:t>はサーバーに映像を押し付けるように届けます。つまりサーバーのアドレスさえ知っていれば良い。</a:t>
            </a:r>
          </a:p>
        </p:txBody>
      </p:sp>
      <p:sp>
        <p:nvSpPr>
          <p:cNvPr id="4" name="テキスト ボックス 3"/>
          <p:cNvSpPr txBox="1"/>
          <p:nvPr/>
        </p:nvSpPr>
        <p:spPr>
          <a:xfrm>
            <a:off x="179512" y="3867894"/>
            <a:ext cx="3888432" cy="738664"/>
          </a:xfrm>
          <a:prstGeom prst="rect">
            <a:avLst/>
          </a:prstGeom>
          <a:noFill/>
        </p:spPr>
        <p:txBody>
          <a:bodyPr wrap="square" rtlCol="0">
            <a:spAutoFit/>
          </a:bodyPr>
          <a:lstStyle/>
          <a:p>
            <a:r>
              <a:rPr lang="en-US" altLang="ja-JP" sz="1400" dirty="0" err="1">
                <a:solidFill>
                  <a:schemeClr val="tx1">
                    <a:lumMod val="95000"/>
                    <a:lumOff val="5000"/>
                  </a:schemeClr>
                </a:solidFill>
              </a:rPr>
              <a:t>r</a:t>
            </a:r>
            <a:r>
              <a:rPr kumimoji="1" lang="en-US" altLang="ja-JP" sz="1400" dirty="0" err="1">
                <a:solidFill>
                  <a:schemeClr val="tx1">
                    <a:lumMod val="95000"/>
                    <a:lumOff val="5000"/>
                  </a:schemeClr>
                </a:solidFill>
              </a:rPr>
              <a:t>tsp</a:t>
            </a:r>
            <a:r>
              <a:rPr kumimoji="1" lang="ja-JP" altLang="en-US" sz="1400" dirty="0">
                <a:solidFill>
                  <a:schemeClr val="tx1">
                    <a:lumMod val="95000"/>
                    <a:lumOff val="5000"/>
                  </a:schemeClr>
                </a:solidFill>
              </a:rPr>
              <a:t>はサーバーが声をかけてカメラから映像をもらいに行きます。 この場合サーバーは全てのカメラのアドレスを知っている必要があります。</a:t>
            </a:r>
          </a:p>
        </p:txBody>
      </p:sp>
      <p:sp>
        <p:nvSpPr>
          <p:cNvPr id="15" name="日付プレースホルダー 14"/>
          <p:cNvSpPr>
            <a:spLocks noGrp="1"/>
          </p:cNvSpPr>
          <p:nvPr>
            <p:ph type="dt" sz="half" idx="10"/>
          </p:nvPr>
        </p:nvSpPr>
        <p:spPr/>
        <p:txBody>
          <a:bodyPr/>
          <a:lstStyle/>
          <a:p>
            <a:fld id="{C80735BF-5FCA-473E-B92C-90D60EA23A5B}" type="datetime1">
              <a:rPr kumimoji="1" lang="ja-JP" altLang="en-US" smtClean="0"/>
              <a:t>2017/3/29</a:t>
            </a:fld>
            <a:endParaRPr kumimoji="1" lang="ja-JP" altLang="en-US"/>
          </a:p>
        </p:txBody>
      </p:sp>
      <p:sp>
        <p:nvSpPr>
          <p:cNvPr id="16" name="フッター プレースホルダー 15"/>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7" name="スライド番号プレースホルダー 16"/>
          <p:cNvSpPr>
            <a:spLocks noGrp="1"/>
          </p:cNvSpPr>
          <p:nvPr>
            <p:ph type="sldNum" sz="quarter" idx="12"/>
          </p:nvPr>
        </p:nvSpPr>
        <p:spPr/>
        <p:txBody>
          <a:bodyPr/>
          <a:lstStyle/>
          <a:p>
            <a:fld id="{52D86CBA-54FB-4B48-BE55-6940A3B9156C}" type="slidenum">
              <a:rPr kumimoji="1" lang="ja-JP" altLang="en-US" smtClean="0"/>
              <a:t>38</a:t>
            </a:fld>
            <a:endParaRPr kumimoji="1" lang="ja-JP" altLang="en-US"/>
          </a:p>
        </p:txBody>
      </p:sp>
    </p:spTree>
    <p:extLst>
      <p:ext uri="{BB962C8B-B14F-4D97-AF65-F5344CB8AC3E}">
        <p14:creationId xmlns:p14="http://schemas.microsoft.com/office/powerpoint/2010/main" val="434823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584775"/>
          </a:xfrm>
          <a:prstGeom prst="rect">
            <a:avLst/>
          </a:prstGeom>
        </p:spPr>
        <p:txBody>
          <a:bodyPr wrap="square">
            <a:spAutoFit/>
          </a:bodyPr>
          <a:lstStyle/>
          <a:p>
            <a:r>
              <a:rPr lang="ja-JP" altLang="en-US" sz="1600" dirty="0"/>
              <a:t>質問 </a:t>
            </a:r>
            <a:r>
              <a:rPr lang="en-US" altLang="ja-JP" sz="1600" dirty="0"/>
              <a:t>7.</a:t>
            </a:r>
            <a:r>
              <a:rPr lang="ja-JP" altLang="en-US" sz="1600" dirty="0"/>
              <a:t>　どこカメがサポートして通信環境を詳しく教えてください。</a:t>
            </a:r>
          </a:p>
        </p:txBody>
      </p:sp>
      <p:sp>
        <p:nvSpPr>
          <p:cNvPr id="3" name="日付プレースホルダー 2"/>
          <p:cNvSpPr>
            <a:spLocks noGrp="1"/>
          </p:cNvSpPr>
          <p:nvPr>
            <p:ph type="dt" sz="half" idx="10"/>
          </p:nvPr>
        </p:nvSpPr>
        <p:spPr/>
        <p:txBody>
          <a:bodyPr/>
          <a:lstStyle/>
          <a:p>
            <a:fld id="{5E85F45A-FD35-4602-9B14-F91A005130C1}" type="datetime1">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39</a:t>
            </a:fld>
            <a:endParaRPr kumimoji="1" lang="ja-JP" altLang="en-US"/>
          </a:p>
        </p:txBody>
      </p:sp>
      <p:sp>
        <p:nvSpPr>
          <p:cNvPr id="10" name="テキスト ボックス 9"/>
          <p:cNvSpPr txBox="1"/>
          <p:nvPr/>
        </p:nvSpPr>
        <p:spPr>
          <a:xfrm>
            <a:off x="467544" y="2139702"/>
            <a:ext cx="3456384" cy="2462213"/>
          </a:xfrm>
          <a:prstGeom prst="rect">
            <a:avLst/>
          </a:prstGeom>
          <a:noFill/>
        </p:spPr>
        <p:txBody>
          <a:bodyPr wrap="square" rtlCol="0">
            <a:spAutoFit/>
          </a:bodyPr>
          <a:lstStyle/>
          <a:p>
            <a:r>
              <a:rPr kumimoji="1" lang="ja-JP" altLang="en-US" sz="1400" dirty="0">
                <a:solidFill>
                  <a:schemeClr val="tx1">
                    <a:lumMod val="95000"/>
                    <a:lumOff val="5000"/>
                  </a:schemeClr>
                </a:solidFill>
              </a:rPr>
              <a:t>どこカメはサーバー実行される、サービスアプリケーションでユーザーインタフェースは</a:t>
            </a:r>
            <a:r>
              <a:rPr kumimoji="1" lang="en-US" altLang="ja-JP" sz="1400" dirty="0">
                <a:solidFill>
                  <a:schemeClr val="tx1">
                    <a:lumMod val="95000"/>
                    <a:lumOff val="5000"/>
                  </a:schemeClr>
                </a:solidFill>
              </a:rPr>
              <a:t>ASP.NET</a:t>
            </a:r>
            <a:r>
              <a:rPr kumimoji="1" lang="ja-JP" altLang="en-US" sz="1400" dirty="0">
                <a:solidFill>
                  <a:schemeClr val="tx1">
                    <a:lumMod val="95000"/>
                    <a:lumOff val="5000"/>
                  </a:schemeClr>
                </a:solidFill>
              </a:rPr>
              <a:t>による</a:t>
            </a:r>
            <a:r>
              <a:rPr kumimoji="1" lang="en-US" altLang="ja-JP" sz="1400" dirty="0">
                <a:solidFill>
                  <a:schemeClr val="tx1">
                    <a:lumMod val="95000"/>
                    <a:lumOff val="5000"/>
                  </a:schemeClr>
                </a:solidFill>
              </a:rPr>
              <a:t>WEB</a:t>
            </a:r>
            <a:r>
              <a:rPr kumimoji="1" lang="ja-JP" altLang="en-US" sz="1400" dirty="0">
                <a:solidFill>
                  <a:schemeClr val="tx1">
                    <a:lumMod val="95000"/>
                    <a:lumOff val="5000"/>
                  </a:schemeClr>
                </a:solidFill>
              </a:rPr>
              <a:t>アプリです。</a:t>
            </a:r>
          </a:p>
          <a:p>
            <a:endParaRPr lang="ja-JP" altLang="en-US" sz="1400" dirty="0">
              <a:solidFill>
                <a:schemeClr val="tx1">
                  <a:lumMod val="95000"/>
                  <a:lumOff val="5000"/>
                </a:schemeClr>
              </a:solidFill>
            </a:endParaRPr>
          </a:p>
          <a:p>
            <a:r>
              <a:rPr kumimoji="1" lang="ja-JP" altLang="en-US" sz="1400" dirty="0">
                <a:solidFill>
                  <a:schemeClr val="tx1">
                    <a:lumMod val="95000"/>
                    <a:lumOff val="5000"/>
                  </a:schemeClr>
                </a:solidFill>
              </a:rPr>
              <a:t>サーバーは</a:t>
            </a:r>
            <a:r>
              <a:rPr kumimoji="1" lang="en-US" altLang="ja-JP" sz="1400" dirty="0">
                <a:solidFill>
                  <a:schemeClr val="tx1">
                    <a:lumMod val="95000"/>
                    <a:lumOff val="5000"/>
                  </a:schemeClr>
                </a:solidFill>
              </a:rPr>
              <a:t>LAN</a:t>
            </a:r>
            <a:r>
              <a:rPr kumimoji="1" lang="ja-JP" altLang="en-US" sz="1400" dirty="0">
                <a:solidFill>
                  <a:schemeClr val="tx1">
                    <a:lumMod val="95000"/>
                    <a:lumOff val="5000"/>
                  </a:schemeClr>
                </a:solidFill>
              </a:rPr>
              <a:t>を経由して</a:t>
            </a:r>
            <a:r>
              <a:rPr kumimoji="1" lang="en-US" altLang="ja-JP" sz="1400" dirty="0">
                <a:solidFill>
                  <a:schemeClr val="tx1">
                    <a:lumMod val="95000"/>
                    <a:lumOff val="5000"/>
                  </a:schemeClr>
                </a:solidFill>
              </a:rPr>
              <a:t>internet</a:t>
            </a:r>
            <a:r>
              <a:rPr kumimoji="1" lang="ja-JP" altLang="en-US" sz="1400" dirty="0">
                <a:solidFill>
                  <a:schemeClr val="tx1">
                    <a:lumMod val="95000"/>
                    <a:lumOff val="5000"/>
                  </a:schemeClr>
                </a:solidFill>
              </a:rPr>
              <a:t>や企業内の</a:t>
            </a:r>
            <a:r>
              <a:rPr kumimoji="1" lang="en-US" altLang="ja-JP" sz="1400" dirty="0">
                <a:solidFill>
                  <a:schemeClr val="tx1">
                    <a:lumMod val="95000"/>
                    <a:lumOff val="5000"/>
                  </a:schemeClr>
                </a:solidFill>
              </a:rPr>
              <a:t>intranet</a:t>
            </a:r>
            <a:r>
              <a:rPr kumimoji="1" lang="ja-JP" altLang="en-US" sz="1400" dirty="0">
                <a:solidFill>
                  <a:schemeClr val="tx1">
                    <a:lumMod val="95000"/>
                    <a:lumOff val="5000"/>
                  </a:schemeClr>
                </a:solidFill>
              </a:rPr>
              <a:t>に接続されています。</a:t>
            </a:r>
          </a:p>
          <a:p>
            <a:endParaRPr lang="ja-JP" altLang="en-US" sz="1400" dirty="0">
              <a:solidFill>
                <a:schemeClr val="tx1">
                  <a:lumMod val="95000"/>
                  <a:lumOff val="5000"/>
                </a:schemeClr>
              </a:solidFill>
            </a:endParaRPr>
          </a:p>
          <a:p>
            <a:r>
              <a:rPr kumimoji="1" lang="ja-JP" altLang="en-US" sz="1400" dirty="0">
                <a:solidFill>
                  <a:schemeClr val="tx1">
                    <a:lumMod val="95000"/>
                    <a:lumOff val="5000"/>
                  </a:schemeClr>
                </a:solidFill>
              </a:rPr>
              <a:t>デバイス側は様々ですが、</a:t>
            </a:r>
            <a:r>
              <a:rPr kumimoji="1" lang="en-US" altLang="ja-JP" sz="1400" dirty="0">
                <a:solidFill>
                  <a:schemeClr val="tx1">
                    <a:lumMod val="95000"/>
                    <a:lumOff val="5000"/>
                  </a:schemeClr>
                </a:solidFill>
              </a:rPr>
              <a:t>LAN WAN Internet</a:t>
            </a:r>
            <a:r>
              <a:rPr kumimoji="1" lang="ja-JP" altLang="en-US" sz="1400" dirty="0">
                <a:solidFill>
                  <a:schemeClr val="tx1">
                    <a:lumMod val="95000"/>
                    <a:lumOff val="5000"/>
                  </a:schemeClr>
                </a:solidFill>
              </a:rPr>
              <a:t>であることは同じです。　通信経路として</a:t>
            </a:r>
            <a:r>
              <a:rPr kumimoji="1" lang="en-US" altLang="ja-JP" sz="1400" dirty="0" err="1">
                <a:solidFill>
                  <a:schemeClr val="tx1">
                    <a:lumMod val="95000"/>
                    <a:lumOff val="5000"/>
                  </a:schemeClr>
                </a:solidFill>
              </a:rPr>
              <a:t>WiFi</a:t>
            </a:r>
            <a:r>
              <a:rPr kumimoji="1" lang="en-US" altLang="ja-JP" sz="1400" dirty="0">
                <a:solidFill>
                  <a:schemeClr val="tx1">
                    <a:lumMod val="95000"/>
                    <a:lumOff val="5000"/>
                  </a:schemeClr>
                </a:solidFill>
              </a:rPr>
              <a:t> 3G 4G</a:t>
            </a:r>
            <a:r>
              <a:rPr lang="ja-JP" altLang="en-US" sz="1400" dirty="0">
                <a:solidFill>
                  <a:schemeClr val="tx1">
                    <a:lumMod val="95000"/>
                    <a:lumOff val="5000"/>
                  </a:schemeClr>
                </a:solidFill>
              </a:rPr>
              <a:t> </a:t>
            </a:r>
            <a:r>
              <a:rPr lang="en-US" altLang="ja-JP" sz="1400" dirty="0" err="1">
                <a:solidFill>
                  <a:schemeClr val="tx1">
                    <a:lumMod val="95000"/>
                    <a:lumOff val="5000"/>
                  </a:schemeClr>
                </a:solidFill>
              </a:rPr>
              <a:t>WiMax</a:t>
            </a:r>
            <a:r>
              <a:rPr lang="ja-JP" altLang="en-US" sz="1400" dirty="0">
                <a:solidFill>
                  <a:schemeClr val="tx1">
                    <a:lumMod val="95000"/>
                    <a:lumOff val="5000"/>
                  </a:schemeClr>
                </a:solidFill>
              </a:rPr>
              <a:t>などを経由してサーバーに配信します。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313540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85000" lnSpcReduction="20000"/>
          </a:bodyPr>
          <a:lstStyle/>
          <a:p>
            <a:r>
              <a:rPr lang="ja-JP" altLang="en-US" dirty="0"/>
              <a:t>ターゲット　仕事効率化</a:t>
            </a:r>
            <a:endParaRPr kumimoji="1" lang="ja-JP" altLang="en-US" dirty="0"/>
          </a:p>
          <a:p>
            <a:pPr marL="0" indent="0">
              <a:buNone/>
            </a:pPr>
            <a:r>
              <a:rPr lang="ja-JP" altLang="en-US" dirty="0"/>
              <a:t>　リアルタイムな現場を見ながらで会議、</a:t>
            </a:r>
          </a:p>
          <a:p>
            <a:pPr marL="0" indent="0">
              <a:buNone/>
            </a:pPr>
            <a:r>
              <a:rPr lang="ja-JP" altLang="en-US" dirty="0"/>
              <a:t>　フィールドサービス、フィールドメンテナンス</a:t>
            </a:r>
          </a:p>
          <a:p>
            <a:pPr marL="0" indent="0">
              <a:buNone/>
            </a:pPr>
            <a:r>
              <a:rPr lang="ja-JP" altLang="en-US" dirty="0"/>
              <a:t>　災害対策、イベント警備、議会中継、</a:t>
            </a:r>
          </a:p>
          <a:p>
            <a:pPr marL="0" indent="0">
              <a:buNone/>
            </a:pPr>
            <a:r>
              <a:rPr lang="ja-JP" altLang="en-US" dirty="0"/>
              <a:t>　授業配信など。</a:t>
            </a:r>
          </a:p>
          <a:p>
            <a:pPr marL="0" indent="0">
              <a:buNone/>
            </a:pPr>
            <a:r>
              <a:rPr lang="ja-JP" altLang="en-US" dirty="0"/>
              <a:t>　高度なノウハウを持っている人が千手観音に</a:t>
            </a:r>
          </a:p>
          <a:p>
            <a:pPr marL="0" indent="0">
              <a:buNone/>
            </a:pPr>
            <a:r>
              <a:rPr lang="ja-JP" altLang="en-US" dirty="0"/>
              <a:t>　変身。</a:t>
            </a:r>
          </a:p>
          <a:p>
            <a:pPr marL="0" indent="0">
              <a:buNone/>
            </a:pPr>
            <a:r>
              <a:rPr kumimoji="1" lang="ja-JP" altLang="en-US" dirty="0"/>
              <a:t>	</a:t>
            </a:r>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4725BFE6-192D-4A6F-B07B-B2B8B27F956C}" type="datetime1">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a:t>
            </a:fld>
            <a:endParaRPr kumimoji="1" lang="ja-JP" altLang="en-US"/>
          </a:p>
        </p:txBody>
      </p:sp>
    </p:spTree>
    <p:extLst>
      <p:ext uri="{BB962C8B-B14F-4D97-AF65-F5344CB8AC3E}">
        <p14:creationId xmlns:p14="http://schemas.microsoft.com/office/powerpoint/2010/main" val="4185589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38554"/>
          </a:xfrm>
          <a:prstGeom prst="rect">
            <a:avLst/>
          </a:prstGeom>
        </p:spPr>
        <p:txBody>
          <a:bodyPr wrap="square">
            <a:spAutoFit/>
          </a:bodyPr>
          <a:lstStyle/>
          <a:p>
            <a:r>
              <a:rPr lang="ja-JP" altLang="en-US" sz="1600" dirty="0"/>
              <a:t>質問 </a:t>
            </a:r>
            <a:r>
              <a:rPr lang="en-US" altLang="ja-JP" sz="1600" dirty="0"/>
              <a:t>8.</a:t>
            </a:r>
            <a:r>
              <a:rPr lang="ja-JP" altLang="en-US" sz="1600" dirty="0"/>
              <a:t>　</a:t>
            </a:r>
            <a:r>
              <a:rPr lang="en-US" altLang="ja-JP" sz="1600" dirty="0"/>
              <a:t>intranet</a:t>
            </a:r>
            <a:r>
              <a:rPr lang="ja-JP" altLang="en-US" sz="1600" dirty="0"/>
              <a:t>とは</a:t>
            </a:r>
            <a:r>
              <a:rPr lang="en-US" altLang="ja-JP" sz="1600" dirty="0"/>
              <a:t>VPN</a:t>
            </a:r>
            <a:r>
              <a:rPr lang="ja-JP" altLang="en-US" sz="1600" dirty="0"/>
              <a:t>の意味ですか</a:t>
            </a:r>
            <a:r>
              <a:rPr lang="en-US" altLang="ja-JP" sz="1600" dirty="0"/>
              <a:t>?</a:t>
            </a:r>
            <a:endParaRPr lang="ja-JP" altLang="en-US" sz="1600" dirty="0"/>
          </a:p>
        </p:txBody>
      </p:sp>
      <p:sp>
        <p:nvSpPr>
          <p:cNvPr id="3" name="日付プレースホルダー 2"/>
          <p:cNvSpPr>
            <a:spLocks noGrp="1"/>
          </p:cNvSpPr>
          <p:nvPr>
            <p:ph type="dt" sz="half" idx="10"/>
          </p:nvPr>
        </p:nvSpPr>
        <p:spPr/>
        <p:txBody>
          <a:bodyPr/>
          <a:lstStyle/>
          <a:p>
            <a:fld id="{A08BC33E-DE9D-456E-82B9-ACBC3BF289FA}"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40</a:t>
            </a:fld>
            <a:endParaRPr kumimoji="1" lang="ja-JP" altLang="en-US"/>
          </a:p>
        </p:txBody>
      </p:sp>
      <p:sp>
        <p:nvSpPr>
          <p:cNvPr id="10" name="テキスト ボックス 9"/>
          <p:cNvSpPr txBox="1"/>
          <p:nvPr/>
        </p:nvSpPr>
        <p:spPr>
          <a:xfrm>
            <a:off x="467544" y="1635646"/>
            <a:ext cx="3456384" cy="1384995"/>
          </a:xfrm>
          <a:prstGeom prst="rect">
            <a:avLst/>
          </a:prstGeom>
          <a:noFill/>
        </p:spPr>
        <p:txBody>
          <a:bodyPr wrap="square" rtlCol="0">
            <a:spAutoFit/>
          </a:bodyPr>
          <a:lstStyle/>
          <a:p>
            <a:r>
              <a:rPr kumimoji="1" lang="ja-JP" altLang="en-US" sz="1400" dirty="0">
                <a:solidFill>
                  <a:schemeClr val="tx1">
                    <a:lumMod val="95000"/>
                    <a:lumOff val="5000"/>
                  </a:schemeClr>
                </a:solidFill>
              </a:rPr>
              <a:t>そうだとも言えますし、そうでない場合もあります。　大企業の自社専用線で広域のプライベートネットワークを構築している場合があります。　</a:t>
            </a:r>
            <a:r>
              <a:rPr kumimoji="1" lang="en-US" altLang="ja-JP" sz="1400" dirty="0">
                <a:solidFill>
                  <a:schemeClr val="tx1">
                    <a:lumMod val="95000"/>
                    <a:lumOff val="5000"/>
                  </a:schemeClr>
                </a:solidFill>
              </a:rPr>
              <a:t>VPN</a:t>
            </a:r>
            <a:r>
              <a:rPr kumimoji="1" lang="ja-JP" altLang="en-US" sz="1400" dirty="0">
                <a:solidFill>
                  <a:schemeClr val="tx1">
                    <a:lumMod val="95000"/>
                    <a:lumOff val="5000"/>
                  </a:schemeClr>
                </a:solidFill>
              </a:rPr>
              <a:t>は仮想的なプライベートネットワークとして</a:t>
            </a:r>
            <a:r>
              <a:rPr kumimoji="1" lang="en-US" altLang="ja-JP" sz="1400" dirty="0">
                <a:solidFill>
                  <a:schemeClr val="tx1">
                    <a:lumMod val="95000"/>
                    <a:lumOff val="5000"/>
                  </a:schemeClr>
                </a:solidFill>
              </a:rPr>
              <a:t>internet</a:t>
            </a:r>
            <a:r>
              <a:rPr kumimoji="1" lang="ja-JP" altLang="en-US" sz="1400" dirty="0">
                <a:solidFill>
                  <a:schemeClr val="tx1">
                    <a:lumMod val="95000"/>
                    <a:lumOff val="5000"/>
                  </a:schemeClr>
                </a:solidFill>
              </a:rPr>
              <a:t>回線にプライベートネットワークを実現します。</a:t>
            </a:r>
          </a:p>
        </p:txBody>
      </p:sp>
      <p:sp>
        <p:nvSpPr>
          <p:cNvPr id="15" name="正方形/長方形 14"/>
          <p:cNvSpPr/>
          <p:nvPr/>
        </p:nvSpPr>
        <p:spPr>
          <a:xfrm>
            <a:off x="4283968" y="1275606"/>
            <a:ext cx="3960440" cy="830997"/>
          </a:xfrm>
          <a:prstGeom prst="rect">
            <a:avLst/>
          </a:prstGeom>
        </p:spPr>
        <p:txBody>
          <a:bodyPr wrap="square">
            <a:spAutoFit/>
          </a:bodyPr>
          <a:lstStyle/>
          <a:p>
            <a:r>
              <a:rPr lang="ja-JP" altLang="en-US" sz="1600" dirty="0"/>
              <a:t>質問 </a:t>
            </a:r>
            <a:r>
              <a:rPr lang="en-US" altLang="ja-JP" sz="1600" dirty="0"/>
              <a:t>9.</a:t>
            </a:r>
            <a:r>
              <a:rPr lang="ja-JP" altLang="en-US" sz="1600" dirty="0"/>
              <a:t>　どこカメは</a:t>
            </a:r>
            <a:r>
              <a:rPr lang="en-US" altLang="ja-JP" sz="1600" dirty="0"/>
              <a:t>VPN</a:t>
            </a:r>
            <a:r>
              <a:rPr lang="ja-JP" altLang="en-US" sz="1600" dirty="0"/>
              <a:t>をサポートしている事はわかりました。　具体的なイメージを掴みたい。</a:t>
            </a:r>
          </a:p>
        </p:txBody>
      </p:sp>
      <p:sp>
        <p:nvSpPr>
          <p:cNvPr id="16" name="テキスト ボックス 15"/>
          <p:cNvSpPr txBox="1"/>
          <p:nvPr/>
        </p:nvSpPr>
        <p:spPr>
          <a:xfrm>
            <a:off x="4572000" y="2194867"/>
            <a:ext cx="3456384" cy="1169551"/>
          </a:xfrm>
          <a:prstGeom prst="rect">
            <a:avLst/>
          </a:prstGeom>
          <a:noFill/>
        </p:spPr>
        <p:txBody>
          <a:bodyPr wrap="square" rtlCol="0">
            <a:spAutoFit/>
          </a:bodyPr>
          <a:lstStyle/>
          <a:p>
            <a:r>
              <a:rPr kumimoji="1" lang="en-US" altLang="ja-JP" sz="1400" dirty="0">
                <a:solidFill>
                  <a:schemeClr val="tx1">
                    <a:lumMod val="95000"/>
                    <a:lumOff val="5000"/>
                  </a:schemeClr>
                </a:solidFill>
              </a:rPr>
              <a:t>VPN</a:t>
            </a:r>
            <a:r>
              <a:rPr kumimoji="1" lang="ja-JP" altLang="en-US" sz="1400" dirty="0">
                <a:solidFill>
                  <a:schemeClr val="tx1">
                    <a:lumMod val="95000"/>
                    <a:lumOff val="5000"/>
                  </a:schemeClr>
                </a:solidFill>
              </a:rPr>
              <a:t>は通常</a:t>
            </a:r>
            <a:r>
              <a:rPr kumimoji="1" lang="en-US" altLang="ja-JP" sz="1400" dirty="0">
                <a:solidFill>
                  <a:schemeClr val="tx1">
                    <a:lumMod val="95000"/>
                    <a:lumOff val="5000"/>
                  </a:schemeClr>
                </a:solidFill>
              </a:rPr>
              <a:t>VPN</a:t>
            </a:r>
            <a:r>
              <a:rPr kumimoji="1" lang="ja-JP" altLang="en-US" sz="1400" dirty="0">
                <a:solidFill>
                  <a:schemeClr val="tx1">
                    <a:lumMod val="95000"/>
                    <a:lumOff val="5000"/>
                  </a:schemeClr>
                </a:solidFill>
              </a:rPr>
              <a:t>ルーターで構成します。</a:t>
            </a:r>
          </a:p>
          <a:p>
            <a:r>
              <a:rPr lang="ja-JP" altLang="en-US" sz="1400" dirty="0">
                <a:solidFill>
                  <a:schemeClr val="tx1">
                    <a:lumMod val="95000"/>
                    <a:lumOff val="5000"/>
                  </a:schemeClr>
                </a:solidFill>
              </a:rPr>
              <a:t>ここでは端末側に焦点当てて説明します。</a:t>
            </a:r>
          </a:p>
          <a:p>
            <a:r>
              <a:rPr kumimoji="1" lang="en-US" altLang="ja-JP" sz="1400" dirty="0">
                <a:solidFill>
                  <a:schemeClr val="tx1">
                    <a:lumMod val="95000"/>
                    <a:lumOff val="5000"/>
                  </a:schemeClr>
                </a:solidFill>
              </a:rPr>
              <a:t>Android / iOS</a:t>
            </a:r>
            <a:r>
              <a:rPr kumimoji="1" lang="ja-JP" altLang="en-US" sz="1400" dirty="0">
                <a:solidFill>
                  <a:schemeClr val="tx1">
                    <a:lumMod val="95000"/>
                    <a:lumOff val="5000"/>
                  </a:schemeClr>
                </a:solidFill>
              </a:rPr>
              <a:t>はどちらも</a:t>
            </a:r>
            <a:r>
              <a:rPr kumimoji="1" lang="en-US" altLang="ja-JP" sz="1400" dirty="0">
                <a:solidFill>
                  <a:schemeClr val="tx1">
                    <a:lumMod val="95000"/>
                    <a:lumOff val="5000"/>
                  </a:schemeClr>
                </a:solidFill>
              </a:rPr>
              <a:t>VPN</a:t>
            </a:r>
            <a:r>
              <a:rPr kumimoji="1" lang="ja-JP" altLang="en-US" sz="1400" dirty="0">
                <a:solidFill>
                  <a:schemeClr val="tx1">
                    <a:lumMod val="95000"/>
                    <a:lumOff val="5000"/>
                  </a:schemeClr>
                </a:solidFill>
              </a:rPr>
              <a:t>をサポートしています。</a:t>
            </a:r>
          </a:p>
          <a:p>
            <a:r>
              <a:rPr kumimoji="1" lang="ja-JP" altLang="en-US" sz="1400" dirty="0">
                <a:solidFill>
                  <a:schemeClr val="tx1">
                    <a:lumMod val="95000"/>
                    <a:lumOff val="5000"/>
                  </a:schemeClr>
                </a:solidFill>
              </a:rPr>
              <a:t>詳細は専門書を読んでください。</a:t>
            </a:r>
          </a:p>
        </p:txBody>
      </p:sp>
    </p:spTree>
    <p:extLst>
      <p:ext uri="{BB962C8B-B14F-4D97-AF65-F5344CB8AC3E}">
        <p14:creationId xmlns:p14="http://schemas.microsoft.com/office/powerpoint/2010/main" val="1733700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38554"/>
          </a:xfrm>
          <a:prstGeom prst="rect">
            <a:avLst/>
          </a:prstGeom>
        </p:spPr>
        <p:txBody>
          <a:bodyPr wrap="square">
            <a:spAutoFit/>
          </a:bodyPr>
          <a:lstStyle/>
          <a:p>
            <a:r>
              <a:rPr lang="ja-JP" altLang="en-US" sz="1600" dirty="0"/>
              <a:t>質問 </a:t>
            </a:r>
            <a:r>
              <a:rPr lang="en-US" altLang="ja-JP" sz="1600" dirty="0"/>
              <a:t>10.</a:t>
            </a:r>
            <a:r>
              <a:rPr lang="ja-JP" altLang="en-US" sz="1600" dirty="0"/>
              <a:t>　どこカメは暗号化されていますか</a:t>
            </a:r>
            <a:r>
              <a:rPr lang="en-US" altLang="ja-JP" sz="1600" dirty="0"/>
              <a:t>?</a:t>
            </a:r>
            <a:endParaRPr lang="ja-JP" altLang="en-US" sz="1600" dirty="0"/>
          </a:p>
        </p:txBody>
      </p:sp>
      <p:sp>
        <p:nvSpPr>
          <p:cNvPr id="3" name="日付プレースホルダー 2"/>
          <p:cNvSpPr>
            <a:spLocks noGrp="1"/>
          </p:cNvSpPr>
          <p:nvPr>
            <p:ph type="dt" sz="half" idx="10"/>
          </p:nvPr>
        </p:nvSpPr>
        <p:spPr/>
        <p:txBody>
          <a:bodyPr/>
          <a:lstStyle/>
          <a:p>
            <a:fld id="{9C865FB5-53EE-4A9B-9B64-0240D7D013F8}"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41</a:t>
            </a:fld>
            <a:endParaRPr kumimoji="1" lang="ja-JP" altLang="en-US" dirty="0"/>
          </a:p>
        </p:txBody>
      </p:sp>
      <p:sp>
        <p:nvSpPr>
          <p:cNvPr id="10" name="テキスト ボックス 9"/>
          <p:cNvSpPr txBox="1"/>
          <p:nvPr/>
        </p:nvSpPr>
        <p:spPr>
          <a:xfrm>
            <a:off x="467544" y="1635646"/>
            <a:ext cx="3456384" cy="738664"/>
          </a:xfrm>
          <a:prstGeom prst="rect">
            <a:avLst/>
          </a:prstGeom>
          <a:noFill/>
        </p:spPr>
        <p:txBody>
          <a:bodyPr wrap="square" rtlCol="0">
            <a:spAutoFit/>
          </a:bodyPr>
          <a:lstStyle/>
          <a:p>
            <a:r>
              <a:rPr kumimoji="1" lang="en-US" altLang="ja-JP" sz="1400" dirty="0" err="1">
                <a:solidFill>
                  <a:schemeClr val="tx1">
                    <a:lumMod val="95000"/>
                    <a:lumOff val="5000"/>
                  </a:schemeClr>
                </a:solidFill>
              </a:rPr>
              <a:t>Docokame@VMS</a:t>
            </a:r>
            <a:r>
              <a:rPr kumimoji="1" lang="ja-JP" altLang="en-US" sz="1400" dirty="0">
                <a:solidFill>
                  <a:schemeClr val="tx1">
                    <a:lumMod val="95000"/>
                    <a:lumOff val="5000"/>
                  </a:schemeClr>
                </a:solidFill>
              </a:rPr>
              <a:t>は一部を除き暗号化していません。</a:t>
            </a:r>
          </a:p>
          <a:p>
            <a:r>
              <a:rPr lang="en-US" altLang="ja-JP" sz="1400" dirty="0" err="1">
                <a:solidFill>
                  <a:schemeClr val="tx1">
                    <a:lumMod val="95000"/>
                    <a:lumOff val="5000"/>
                  </a:schemeClr>
                </a:solidFill>
              </a:rPr>
              <a:t>Docokame@VCS</a:t>
            </a:r>
            <a:r>
              <a:rPr lang="ja-JP" altLang="en-US" sz="1400" dirty="0">
                <a:solidFill>
                  <a:schemeClr val="tx1">
                    <a:lumMod val="95000"/>
                    <a:lumOff val="5000"/>
                  </a:schemeClr>
                </a:solidFill>
              </a:rPr>
              <a:t>は暗号化しています。</a:t>
            </a:r>
            <a:endParaRPr kumimoji="1" lang="ja-JP" altLang="en-US" sz="1400" dirty="0">
              <a:solidFill>
                <a:schemeClr val="tx1">
                  <a:lumMod val="95000"/>
                  <a:lumOff val="5000"/>
                </a:schemeClr>
              </a:solidFill>
            </a:endParaRPr>
          </a:p>
        </p:txBody>
      </p:sp>
      <p:sp>
        <p:nvSpPr>
          <p:cNvPr id="17" name="正方形/長方形 16"/>
          <p:cNvSpPr/>
          <p:nvPr/>
        </p:nvSpPr>
        <p:spPr>
          <a:xfrm>
            <a:off x="4644008" y="1266895"/>
            <a:ext cx="3960440" cy="584775"/>
          </a:xfrm>
          <a:prstGeom prst="rect">
            <a:avLst/>
          </a:prstGeom>
        </p:spPr>
        <p:txBody>
          <a:bodyPr wrap="square">
            <a:spAutoFit/>
          </a:bodyPr>
          <a:lstStyle/>
          <a:p>
            <a:r>
              <a:rPr lang="ja-JP" altLang="en-US" sz="1600" dirty="0"/>
              <a:t>質問 </a:t>
            </a:r>
            <a:r>
              <a:rPr lang="en-US" altLang="ja-JP" sz="1600" dirty="0"/>
              <a:t>11.</a:t>
            </a:r>
            <a:r>
              <a:rPr lang="ja-JP" altLang="en-US" sz="1600" dirty="0"/>
              <a:t>　どこカメを使用したいが、暗号化は必須です。</a:t>
            </a:r>
          </a:p>
        </p:txBody>
      </p:sp>
      <p:sp>
        <p:nvSpPr>
          <p:cNvPr id="2" name="テキスト ボックス 1"/>
          <p:cNvSpPr txBox="1"/>
          <p:nvPr/>
        </p:nvSpPr>
        <p:spPr>
          <a:xfrm>
            <a:off x="4932040" y="2004978"/>
            <a:ext cx="3312368" cy="954107"/>
          </a:xfrm>
          <a:prstGeom prst="rect">
            <a:avLst/>
          </a:prstGeom>
          <a:noFill/>
        </p:spPr>
        <p:txBody>
          <a:bodyPr wrap="square" rtlCol="0">
            <a:spAutoFit/>
          </a:bodyPr>
          <a:lstStyle/>
          <a:p>
            <a:r>
              <a:rPr kumimoji="1" lang="ja-JP" altLang="en-US" sz="1400" dirty="0">
                <a:solidFill>
                  <a:schemeClr val="tx1">
                    <a:lumMod val="95000"/>
                    <a:lumOff val="5000"/>
                  </a:schemeClr>
                </a:solidFill>
              </a:rPr>
              <a:t>なにも悩む必要はありません。 </a:t>
            </a:r>
            <a:r>
              <a:rPr kumimoji="1" lang="en-US" altLang="ja-JP" sz="1400" dirty="0">
                <a:solidFill>
                  <a:schemeClr val="tx1">
                    <a:lumMod val="95000"/>
                    <a:lumOff val="5000"/>
                  </a:schemeClr>
                </a:solidFill>
              </a:rPr>
              <a:t>VPN</a:t>
            </a:r>
            <a:r>
              <a:rPr kumimoji="1" lang="ja-JP" altLang="en-US" sz="1400" dirty="0">
                <a:solidFill>
                  <a:schemeClr val="tx1">
                    <a:lumMod val="95000"/>
                    <a:lumOff val="5000"/>
                  </a:schemeClr>
                </a:solidFill>
              </a:rPr>
              <a:t>で運用すればよいだけです。</a:t>
            </a:r>
          </a:p>
          <a:p>
            <a:r>
              <a:rPr lang="ja-JP" altLang="en-US" sz="1400" dirty="0">
                <a:solidFill>
                  <a:schemeClr val="tx1">
                    <a:lumMod val="95000"/>
                    <a:lumOff val="5000"/>
                  </a:schemeClr>
                </a:solidFill>
              </a:rPr>
              <a:t>端末側</a:t>
            </a:r>
            <a:r>
              <a:rPr lang="en-US" altLang="ja-JP" sz="1400" dirty="0">
                <a:solidFill>
                  <a:schemeClr val="tx1">
                    <a:lumMod val="95000"/>
                    <a:lumOff val="5000"/>
                  </a:schemeClr>
                </a:solidFill>
              </a:rPr>
              <a:t>(android / iOS)</a:t>
            </a:r>
            <a:r>
              <a:rPr lang="ja-JP" altLang="en-US" sz="1400" dirty="0">
                <a:solidFill>
                  <a:schemeClr val="tx1">
                    <a:lumMod val="95000"/>
                    <a:lumOff val="5000"/>
                  </a:schemeClr>
                </a:solidFill>
              </a:rPr>
              <a:t>で</a:t>
            </a:r>
            <a:r>
              <a:rPr lang="en-US" altLang="ja-JP" sz="1400" dirty="0">
                <a:solidFill>
                  <a:schemeClr val="tx1">
                    <a:lumMod val="95000"/>
                    <a:lumOff val="5000"/>
                  </a:schemeClr>
                </a:solidFill>
              </a:rPr>
              <a:t>VPN</a:t>
            </a:r>
            <a:r>
              <a:rPr lang="ja-JP" altLang="en-US" sz="1400" dirty="0">
                <a:solidFill>
                  <a:schemeClr val="tx1">
                    <a:lumMod val="95000"/>
                    <a:lumOff val="5000"/>
                  </a:schemeClr>
                </a:solidFill>
              </a:rPr>
              <a:t>設定すれば、サーバー側の</a:t>
            </a:r>
            <a:r>
              <a:rPr lang="en-US" altLang="ja-JP" sz="1400" dirty="0">
                <a:solidFill>
                  <a:schemeClr val="tx1">
                    <a:lumMod val="95000"/>
                    <a:lumOff val="5000"/>
                  </a:schemeClr>
                </a:solidFill>
              </a:rPr>
              <a:t>VPN</a:t>
            </a:r>
            <a:r>
              <a:rPr lang="ja-JP" altLang="en-US" sz="1400" dirty="0">
                <a:solidFill>
                  <a:schemeClr val="tx1">
                    <a:lumMod val="95000"/>
                    <a:lumOff val="5000"/>
                  </a:schemeClr>
                </a:solidFill>
              </a:rPr>
              <a:t>に接続可能です。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2101388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569660"/>
          </a:xfrm>
          <a:prstGeom prst="rect">
            <a:avLst/>
          </a:prstGeom>
        </p:spPr>
        <p:txBody>
          <a:bodyPr wrap="square">
            <a:spAutoFit/>
          </a:bodyPr>
          <a:lstStyle/>
          <a:p>
            <a:r>
              <a:rPr lang="ja-JP" altLang="en-US" sz="1600" dirty="0"/>
              <a:t>質問 </a:t>
            </a:r>
            <a:r>
              <a:rPr lang="en-US" altLang="ja-JP" sz="1600" dirty="0"/>
              <a:t>11.</a:t>
            </a:r>
            <a:r>
              <a:rPr lang="ja-JP" altLang="en-US" sz="1600" dirty="0"/>
              <a:t>　ウエアラブルカメラ、スポーツカム、アクションカムなどからどこカメで利用できますか</a:t>
            </a:r>
            <a:r>
              <a:rPr lang="en-US" altLang="ja-JP" sz="1600" dirty="0"/>
              <a:t>?</a:t>
            </a:r>
          </a:p>
          <a:p>
            <a:r>
              <a:rPr lang="en-US" altLang="ja-JP" sz="1600" dirty="0"/>
              <a:t>Panasonic</a:t>
            </a:r>
            <a:r>
              <a:rPr lang="ja-JP" altLang="en-US" sz="1600" dirty="0"/>
              <a:t>のスポーツカムを大量に購入して、</a:t>
            </a:r>
            <a:r>
              <a:rPr lang="en-US" altLang="ja-JP" sz="1600" dirty="0"/>
              <a:t>USTREAM</a:t>
            </a:r>
            <a:r>
              <a:rPr lang="ja-JP" altLang="en-US" sz="1600" dirty="0"/>
              <a:t>で利用したが、業務上は殆どの場合、ばくだいな遅延を許容できない。</a:t>
            </a:r>
          </a:p>
        </p:txBody>
      </p:sp>
      <p:sp>
        <p:nvSpPr>
          <p:cNvPr id="3" name="日付プレースホルダー 2"/>
          <p:cNvSpPr>
            <a:spLocks noGrp="1"/>
          </p:cNvSpPr>
          <p:nvPr>
            <p:ph type="dt" sz="half" idx="10"/>
          </p:nvPr>
        </p:nvSpPr>
        <p:spPr/>
        <p:txBody>
          <a:bodyPr/>
          <a:lstStyle/>
          <a:p>
            <a:fld id="{23489F1D-28E1-4A9B-A1FA-DA7C6DA03CB2}"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42</a:t>
            </a:fld>
            <a:endParaRPr kumimoji="1" lang="ja-JP" altLang="en-US" dirty="0"/>
          </a:p>
        </p:txBody>
      </p:sp>
      <p:pic>
        <p:nvPicPr>
          <p:cNvPr id="30722" name="Picture 2" descr="  Panasonic Image App- スクリーンショット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931790"/>
            <a:ext cx="931143"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75656" y="2931790"/>
            <a:ext cx="2366605" cy="1600438"/>
          </a:xfrm>
          <a:prstGeom prst="rect">
            <a:avLst/>
          </a:prstGeom>
          <a:noFill/>
        </p:spPr>
        <p:txBody>
          <a:bodyPr wrap="square" rtlCol="0">
            <a:spAutoFit/>
          </a:bodyPr>
          <a:lstStyle/>
          <a:p>
            <a:r>
              <a:rPr kumimoji="1" lang="en-US" altLang="ja-JP" sz="1400" dirty="0">
                <a:solidFill>
                  <a:schemeClr val="tx1">
                    <a:lumMod val="95000"/>
                    <a:lumOff val="5000"/>
                  </a:schemeClr>
                </a:solidFill>
              </a:rPr>
              <a:t>Android</a:t>
            </a:r>
            <a:r>
              <a:rPr kumimoji="1" lang="ja-JP" altLang="en-US" sz="1400" dirty="0">
                <a:solidFill>
                  <a:schemeClr val="tx1">
                    <a:lumMod val="95000"/>
                    <a:lumOff val="5000"/>
                  </a:schemeClr>
                </a:solidFill>
              </a:rPr>
              <a:t>端末限定ですが、</a:t>
            </a:r>
            <a:endParaRPr kumimoji="1" lang="en-US" altLang="ja-JP" sz="1400" dirty="0">
              <a:solidFill>
                <a:schemeClr val="tx1">
                  <a:lumMod val="95000"/>
                  <a:lumOff val="5000"/>
                </a:schemeClr>
              </a:solidFill>
            </a:endParaRPr>
          </a:p>
          <a:p>
            <a:r>
              <a:rPr kumimoji="1" lang="en-US" altLang="ja-JP" sz="1400" dirty="0">
                <a:solidFill>
                  <a:schemeClr val="tx1">
                    <a:lumMod val="95000"/>
                    <a:lumOff val="5000"/>
                  </a:schemeClr>
                </a:solidFill>
              </a:rPr>
              <a:t>Panasonic</a:t>
            </a:r>
            <a:r>
              <a:rPr kumimoji="1" lang="ja-JP" altLang="en-US" sz="1400" dirty="0">
                <a:solidFill>
                  <a:schemeClr val="tx1">
                    <a:lumMod val="95000"/>
                    <a:lumOff val="5000"/>
                  </a:schemeClr>
                </a:solidFill>
              </a:rPr>
              <a:t>のアプリでライブ表示させます。</a:t>
            </a:r>
          </a:p>
          <a:p>
            <a:r>
              <a:rPr lang="ja-JP" altLang="en-US" sz="1400" dirty="0">
                <a:solidFill>
                  <a:schemeClr val="tx1">
                    <a:lumMod val="95000"/>
                    <a:lumOff val="5000"/>
                  </a:schemeClr>
                </a:solidFill>
              </a:rPr>
              <a:t>これをスクリーンキャプチャして配信する方法があります。　最大の欠点は不要な操作画面も全て配信対象となります。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845102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584775"/>
          </a:xfrm>
          <a:prstGeom prst="rect">
            <a:avLst/>
          </a:prstGeom>
        </p:spPr>
        <p:txBody>
          <a:bodyPr wrap="square">
            <a:spAutoFit/>
          </a:bodyPr>
          <a:lstStyle/>
          <a:p>
            <a:r>
              <a:rPr lang="ja-JP" altLang="en-US" sz="1600" dirty="0"/>
              <a:t>質問 </a:t>
            </a:r>
            <a:r>
              <a:rPr lang="en-US" altLang="ja-JP" sz="1600" dirty="0"/>
              <a:t>12.</a:t>
            </a:r>
            <a:r>
              <a:rPr lang="ja-JP" altLang="en-US" sz="1600" dirty="0"/>
              <a:t>　授業配信を構築しようと考えています。検討中のシステムは</a:t>
            </a:r>
            <a:r>
              <a:rPr lang="en-US" altLang="ja-JP" sz="1600" dirty="0" err="1"/>
              <a:t>ArgosView</a:t>
            </a:r>
            <a:r>
              <a:rPr lang="ja-JP" altLang="en-US" sz="1600" dirty="0"/>
              <a:t>です。</a:t>
            </a:r>
          </a:p>
          <a:p>
            <a:r>
              <a:rPr lang="en-US" altLang="ja-JP" sz="1600" dirty="0" err="1"/>
              <a:t>Docokame</a:t>
            </a:r>
            <a:r>
              <a:rPr lang="ja-JP" altLang="en-US" sz="1600" dirty="0"/>
              <a:t>と比較検討したいのですが</a:t>
            </a:r>
            <a:r>
              <a:rPr lang="en-US" altLang="ja-JP" sz="1600" dirty="0"/>
              <a:t>?</a:t>
            </a:r>
            <a:endParaRPr lang="ja-JP" altLang="en-US" sz="1600" dirty="0"/>
          </a:p>
        </p:txBody>
      </p:sp>
      <p:sp>
        <p:nvSpPr>
          <p:cNvPr id="3" name="日付プレースホルダー 2"/>
          <p:cNvSpPr>
            <a:spLocks noGrp="1"/>
          </p:cNvSpPr>
          <p:nvPr>
            <p:ph type="dt" sz="half" idx="10"/>
          </p:nvPr>
        </p:nvSpPr>
        <p:spPr/>
        <p:txBody>
          <a:bodyPr/>
          <a:lstStyle/>
          <a:p>
            <a:fld id="{2251931E-8283-4498-946C-372FE4EE5545}"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43</a:t>
            </a:fld>
            <a:endParaRPr kumimoji="1" lang="ja-JP" altLang="en-US" dirty="0"/>
          </a:p>
        </p:txBody>
      </p:sp>
      <p:sp>
        <p:nvSpPr>
          <p:cNvPr id="2" name="テキスト ボックス 1"/>
          <p:cNvSpPr txBox="1"/>
          <p:nvPr/>
        </p:nvSpPr>
        <p:spPr>
          <a:xfrm>
            <a:off x="251520" y="1818837"/>
            <a:ext cx="8712968" cy="1354217"/>
          </a:xfrm>
          <a:prstGeom prst="rect">
            <a:avLst/>
          </a:prstGeom>
          <a:noFill/>
        </p:spPr>
        <p:txBody>
          <a:bodyPr wrap="square" rtlCol="0">
            <a:spAutoFit/>
          </a:bodyPr>
          <a:lstStyle/>
          <a:p>
            <a:pPr marL="342900" indent="-342900">
              <a:buAutoNum type="arabicPeriod"/>
            </a:pPr>
            <a:r>
              <a:rPr kumimoji="1" lang="ja-JP" altLang="en-US" sz="1600" dirty="0">
                <a:solidFill>
                  <a:schemeClr val="tx1">
                    <a:lumMod val="65000"/>
                    <a:lumOff val="35000"/>
                  </a:schemeClr>
                </a:solidFill>
              </a:rPr>
              <a:t>対応しているカメラの範囲が圧倒的に広い。</a:t>
            </a:r>
            <a:endParaRPr kumimoji="1" lang="en-US" altLang="ja-JP" sz="1600" dirty="0">
              <a:solidFill>
                <a:schemeClr val="tx1">
                  <a:lumMod val="65000"/>
                  <a:lumOff val="35000"/>
                </a:schemeClr>
              </a:solidFill>
            </a:endParaRPr>
          </a:p>
          <a:p>
            <a:pPr marL="342900" indent="-342900">
              <a:buAutoNum type="arabicPeriod"/>
            </a:pPr>
            <a:r>
              <a:rPr kumimoji="1" lang="ja-JP" altLang="en-US" sz="1600" dirty="0">
                <a:solidFill>
                  <a:srgbClr val="FF0000"/>
                </a:solidFill>
              </a:rPr>
              <a:t>タイムシフトプレイバック</a:t>
            </a:r>
            <a:r>
              <a:rPr kumimoji="1" lang="ja-JP" altLang="en-US" sz="1600" dirty="0">
                <a:solidFill>
                  <a:schemeClr val="tx1">
                    <a:lumMod val="65000"/>
                    <a:lumOff val="35000"/>
                  </a:schemeClr>
                </a:solidFill>
              </a:rPr>
              <a:t>対応</a:t>
            </a:r>
            <a:r>
              <a:rPr kumimoji="1" lang="en-US" altLang="ja-JP" sz="1600" dirty="0">
                <a:solidFill>
                  <a:schemeClr val="tx1">
                    <a:lumMod val="65000"/>
                    <a:lumOff val="35000"/>
                  </a:schemeClr>
                </a:solidFill>
              </a:rPr>
              <a:t>(</a:t>
            </a:r>
            <a:r>
              <a:rPr kumimoji="1" lang="ja-JP" altLang="en-US" sz="1600" dirty="0">
                <a:solidFill>
                  <a:schemeClr val="tx1">
                    <a:lumMod val="65000"/>
                    <a:lumOff val="35000"/>
                  </a:schemeClr>
                </a:solidFill>
              </a:rPr>
              <a:t>最大 </a:t>
            </a:r>
            <a:r>
              <a:rPr kumimoji="1" lang="en-US" altLang="ja-JP" sz="1600" dirty="0">
                <a:solidFill>
                  <a:schemeClr val="tx1">
                    <a:lumMod val="65000"/>
                    <a:lumOff val="35000"/>
                  </a:schemeClr>
                </a:solidFill>
              </a:rPr>
              <a:t>720</a:t>
            </a:r>
            <a:r>
              <a:rPr kumimoji="1" lang="ja-JP" altLang="en-US" sz="1600" dirty="0">
                <a:solidFill>
                  <a:schemeClr val="tx1">
                    <a:lumMod val="65000"/>
                    <a:lumOff val="35000"/>
                  </a:schemeClr>
                </a:solidFill>
              </a:rPr>
              <a:t>分前</a:t>
            </a:r>
            <a:r>
              <a:rPr kumimoji="1" lang="en-US" altLang="ja-JP" sz="1600" dirty="0">
                <a:solidFill>
                  <a:schemeClr val="tx1">
                    <a:lumMod val="65000"/>
                    <a:lumOff val="35000"/>
                  </a:schemeClr>
                </a:solidFill>
              </a:rPr>
              <a:t>)</a:t>
            </a:r>
          </a:p>
          <a:p>
            <a:pPr marL="342900" indent="-342900">
              <a:buAutoNum type="arabicPeriod"/>
            </a:pPr>
            <a:r>
              <a:rPr kumimoji="1" lang="en-US" altLang="ja-JP" sz="1600" dirty="0">
                <a:solidFill>
                  <a:schemeClr val="tx1">
                    <a:lumMod val="65000"/>
                    <a:lumOff val="35000"/>
                  </a:schemeClr>
                </a:solidFill>
              </a:rPr>
              <a:t>HLS</a:t>
            </a:r>
            <a:r>
              <a:rPr kumimoji="1" lang="ja-JP" altLang="en-US" sz="1600" dirty="0">
                <a:solidFill>
                  <a:schemeClr val="tx1">
                    <a:lumMod val="65000"/>
                    <a:lumOff val="35000"/>
                  </a:schemeClr>
                </a:solidFill>
              </a:rPr>
              <a:t>対応で殆どのデバイスでライブもオンデマンドもプレイバック</a:t>
            </a:r>
            <a:endParaRPr lang="ja-JP" altLang="en-US" sz="1600" dirty="0">
              <a:solidFill>
                <a:schemeClr val="tx1">
                  <a:lumMod val="65000"/>
                  <a:lumOff val="35000"/>
                </a:schemeClr>
              </a:solidFill>
            </a:endParaRPr>
          </a:p>
          <a:p>
            <a:pPr marL="342900" indent="-342900">
              <a:buAutoNum type="arabicPeriod"/>
            </a:pPr>
            <a:r>
              <a:rPr kumimoji="1" lang="ja-JP" altLang="en-US" sz="1600" dirty="0">
                <a:solidFill>
                  <a:schemeClr val="tx1">
                    <a:lumMod val="65000"/>
                    <a:lumOff val="35000"/>
                  </a:schemeClr>
                </a:solidFill>
              </a:rPr>
              <a:t>一台のサーバー対応できる処理能力が遥かに大きい。</a:t>
            </a:r>
          </a:p>
          <a:p>
            <a:pPr marL="342900" indent="-342900">
              <a:buAutoNum type="arabicPeriod"/>
            </a:pPr>
            <a:r>
              <a:rPr lang="ja-JP" altLang="en-US" sz="1600" dirty="0">
                <a:solidFill>
                  <a:schemeClr val="tx1">
                    <a:lumMod val="65000"/>
                    <a:lumOff val="35000"/>
                  </a:schemeClr>
                </a:solidFill>
              </a:rPr>
              <a:t>圧倒的コストパフォーマンス。</a:t>
            </a:r>
            <a:endParaRPr kumimoji="1" lang="ja-JP" altLang="en-US" sz="1600" dirty="0">
              <a:solidFill>
                <a:schemeClr val="tx1">
                  <a:lumMod val="65000"/>
                  <a:lumOff val="35000"/>
                </a:schemeClr>
              </a:solidFill>
            </a:endParaRPr>
          </a:p>
        </p:txBody>
      </p:sp>
      <p:sp>
        <p:nvSpPr>
          <p:cNvPr id="10" name="正方形/長方形 9"/>
          <p:cNvSpPr/>
          <p:nvPr/>
        </p:nvSpPr>
        <p:spPr>
          <a:xfrm>
            <a:off x="1202604" y="3363838"/>
            <a:ext cx="6753772" cy="923330"/>
          </a:xfrm>
          <a:prstGeom prst="rect">
            <a:avLst/>
          </a:prstGeom>
        </p:spPr>
        <p:txBody>
          <a:bodyPr wrap="none">
            <a:spAutoFit/>
          </a:bodyPr>
          <a:lstStyle/>
          <a:p>
            <a:r>
              <a:rPr lang="ja-JP" altLang="en-US" dirty="0">
                <a:solidFill>
                  <a:srgbClr val="FF0000"/>
                </a:solidFill>
              </a:rPr>
              <a:t>タイムシフトプレイバック</a:t>
            </a:r>
            <a:r>
              <a:rPr lang="ja-JP" altLang="en-US" dirty="0">
                <a:solidFill>
                  <a:schemeClr val="tx1">
                    <a:lumMod val="65000"/>
                    <a:lumOff val="35000"/>
                  </a:schemeClr>
                </a:solidFill>
              </a:rPr>
              <a:t>があればいつでも瞬時に繰り返してみたい。</a:t>
            </a:r>
          </a:p>
          <a:p>
            <a:r>
              <a:rPr lang="ja-JP" altLang="en-US" dirty="0">
                <a:solidFill>
                  <a:schemeClr val="tx1">
                    <a:lumMod val="65000"/>
                    <a:lumOff val="35000"/>
                  </a:schemeClr>
                </a:solidFill>
              </a:rPr>
              <a:t>遅れてきたので見逃した映像をみたい。</a:t>
            </a:r>
          </a:p>
          <a:p>
            <a:r>
              <a:rPr lang="ja-JP" altLang="en-US" dirty="0">
                <a:solidFill>
                  <a:schemeClr val="tx1">
                    <a:lumMod val="65000"/>
                    <a:lumOff val="35000"/>
                  </a:schemeClr>
                </a:solidFill>
              </a:rPr>
              <a:t>一切の編集なしでリアルタイムに実現します。</a:t>
            </a:r>
            <a:endParaRPr lang="ja-JP" altLang="en-US" dirty="0"/>
          </a:p>
        </p:txBody>
      </p:sp>
    </p:spTree>
    <p:extLst>
      <p:ext uri="{BB962C8B-B14F-4D97-AF65-F5344CB8AC3E}">
        <p14:creationId xmlns:p14="http://schemas.microsoft.com/office/powerpoint/2010/main" val="132383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323439"/>
          </a:xfrm>
          <a:prstGeom prst="rect">
            <a:avLst/>
          </a:prstGeom>
        </p:spPr>
        <p:txBody>
          <a:bodyPr wrap="square">
            <a:spAutoFit/>
          </a:bodyPr>
          <a:lstStyle/>
          <a:p>
            <a:r>
              <a:rPr lang="ja-JP" altLang="en-US" sz="1600" dirty="0"/>
              <a:t>質問 </a:t>
            </a:r>
            <a:r>
              <a:rPr lang="en-US" altLang="ja-JP" sz="1600" dirty="0"/>
              <a:t>13.</a:t>
            </a:r>
            <a:r>
              <a:rPr lang="ja-JP" altLang="en-US" sz="1600" dirty="0"/>
              <a:t>　弊社では</a:t>
            </a:r>
            <a:r>
              <a:rPr lang="en-US" altLang="ja-JP" sz="1600" dirty="0"/>
              <a:t>Milestone</a:t>
            </a:r>
            <a:r>
              <a:rPr lang="ja-JP" altLang="en-US" sz="1600" dirty="0"/>
              <a:t>社のビデオ管理ソフトウェアを導入しています。</a:t>
            </a:r>
          </a:p>
          <a:p>
            <a:r>
              <a:rPr lang="ja-JP" altLang="en-US" sz="1600" dirty="0"/>
              <a:t>今ひとつ、どこカメに関してピンと来ないのです。　ほとんどは</a:t>
            </a:r>
            <a:r>
              <a:rPr lang="en-US" altLang="ja-JP" sz="1600" dirty="0"/>
              <a:t>Milestone</a:t>
            </a:r>
            <a:r>
              <a:rPr lang="ja-JP" altLang="en-US" sz="1600" dirty="0"/>
              <a:t>でも出来ると思うのですが</a:t>
            </a:r>
            <a:r>
              <a:rPr lang="en-US" altLang="ja-JP" sz="1600" dirty="0"/>
              <a:t>?</a:t>
            </a:r>
            <a:endParaRPr lang="ja-JP" altLang="en-US" sz="1600" dirty="0"/>
          </a:p>
        </p:txBody>
      </p:sp>
      <p:sp>
        <p:nvSpPr>
          <p:cNvPr id="3" name="日付プレースホルダー 2"/>
          <p:cNvSpPr>
            <a:spLocks noGrp="1"/>
          </p:cNvSpPr>
          <p:nvPr>
            <p:ph type="dt" sz="half" idx="10"/>
          </p:nvPr>
        </p:nvSpPr>
        <p:spPr/>
        <p:txBody>
          <a:bodyPr/>
          <a:lstStyle/>
          <a:p>
            <a:fld id="{BE810672-BD13-456E-A0F3-9C75B8FE6855}"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44</a:t>
            </a:fld>
            <a:endParaRPr kumimoji="1" lang="ja-JP" altLang="en-US" dirty="0"/>
          </a:p>
        </p:txBody>
      </p:sp>
      <p:sp>
        <p:nvSpPr>
          <p:cNvPr id="4" name="テキスト ボックス 3"/>
          <p:cNvSpPr txBox="1"/>
          <p:nvPr/>
        </p:nvSpPr>
        <p:spPr>
          <a:xfrm>
            <a:off x="395536" y="2859782"/>
            <a:ext cx="3456384" cy="1815882"/>
          </a:xfrm>
          <a:prstGeom prst="rect">
            <a:avLst/>
          </a:prstGeom>
          <a:noFill/>
        </p:spPr>
        <p:txBody>
          <a:bodyPr wrap="square" rtlCol="0">
            <a:spAutoFit/>
          </a:bodyPr>
          <a:lstStyle/>
          <a:p>
            <a:r>
              <a:rPr kumimoji="1" lang="ja-JP" altLang="en-US" sz="1400" dirty="0">
                <a:solidFill>
                  <a:schemeClr val="tx1">
                    <a:lumMod val="85000"/>
                    <a:lumOff val="15000"/>
                  </a:schemeClr>
                </a:solidFill>
              </a:rPr>
              <a:t>ではやって見てください。　では身も蓋もありません。</a:t>
            </a:r>
            <a:r>
              <a:rPr kumimoji="1" lang="en-US" altLang="ja-JP" sz="1400" dirty="0" err="1">
                <a:solidFill>
                  <a:schemeClr val="tx1">
                    <a:lumMod val="85000"/>
                    <a:lumOff val="15000"/>
                  </a:schemeClr>
                </a:solidFill>
              </a:rPr>
              <a:t>Genetc</a:t>
            </a:r>
            <a:r>
              <a:rPr lang="ja-JP" altLang="en-US" sz="1400" dirty="0">
                <a:solidFill>
                  <a:schemeClr val="tx1">
                    <a:lumMod val="85000"/>
                    <a:lumOff val="15000"/>
                  </a:schemeClr>
                </a:solidFill>
              </a:rPr>
              <a:t>社の</a:t>
            </a:r>
            <a:r>
              <a:rPr lang="en-US" altLang="ja-JP" sz="1400" dirty="0">
                <a:solidFill>
                  <a:schemeClr val="tx1">
                    <a:lumMod val="85000"/>
                    <a:lumOff val="15000"/>
                  </a:schemeClr>
                </a:solidFill>
              </a:rPr>
              <a:t>Security Center</a:t>
            </a:r>
            <a:r>
              <a:rPr lang="ja-JP" altLang="en-US" sz="1400" dirty="0">
                <a:solidFill>
                  <a:schemeClr val="tx1">
                    <a:lumMod val="85000"/>
                    <a:lumOff val="15000"/>
                  </a:schemeClr>
                </a:solidFill>
              </a:rPr>
              <a:t>でも同様に仕様からはどこカメの遥か上の機能を実装しています。</a:t>
            </a:r>
          </a:p>
          <a:p>
            <a:endParaRPr kumimoji="1" lang="ja-JP" altLang="en-US" sz="1400" dirty="0">
              <a:solidFill>
                <a:schemeClr val="tx1">
                  <a:lumMod val="85000"/>
                  <a:lumOff val="15000"/>
                </a:schemeClr>
              </a:solidFill>
            </a:endParaRPr>
          </a:p>
          <a:p>
            <a:r>
              <a:rPr lang="ja-JP" altLang="en-US" sz="1400" dirty="0">
                <a:solidFill>
                  <a:schemeClr val="tx1">
                    <a:lumMod val="85000"/>
                    <a:lumOff val="15000"/>
                  </a:schemeClr>
                </a:solidFill>
              </a:rPr>
              <a:t>まず根本的に違う事はプッシュタイプのプロトコルはサポートしていません。　モバイルのみ</a:t>
            </a:r>
            <a:r>
              <a:rPr lang="en-US" altLang="ja-JP" sz="1400" dirty="0">
                <a:solidFill>
                  <a:schemeClr val="tx1">
                    <a:lumMod val="85000"/>
                    <a:lumOff val="15000"/>
                  </a:schemeClr>
                </a:solidFill>
              </a:rPr>
              <a:t>Jpeg</a:t>
            </a:r>
            <a:r>
              <a:rPr lang="ja-JP" altLang="en-US" sz="1400" dirty="0">
                <a:solidFill>
                  <a:schemeClr val="tx1">
                    <a:lumMod val="85000"/>
                    <a:lumOff val="15000"/>
                  </a:schemeClr>
                </a:solidFill>
              </a:rPr>
              <a:t>で専用のプッシュプロトコル。</a:t>
            </a:r>
            <a:endParaRPr kumimoji="1" lang="ja-JP" altLang="en-US" sz="1400" dirty="0">
              <a:solidFill>
                <a:schemeClr val="tx1">
                  <a:lumMod val="85000"/>
                  <a:lumOff val="15000"/>
                </a:schemeClr>
              </a:solidFill>
            </a:endParaRPr>
          </a:p>
        </p:txBody>
      </p:sp>
      <p:sp>
        <p:nvSpPr>
          <p:cNvPr id="16" name="テキスト ボックス 15"/>
          <p:cNvSpPr txBox="1"/>
          <p:nvPr/>
        </p:nvSpPr>
        <p:spPr>
          <a:xfrm>
            <a:off x="4355976" y="1259344"/>
            <a:ext cx="4536504" cy="1815882"/>
          </a:xfrm>
          <a:prstGeom prst="rect">
            <a:avLst/>
          </a:prstGeom>
          <a:noFill/>
        </p:spPr>
        <p:txBody>
          <a:bodyPr wrap="square" rtlCol="0">
            <a:spAutoFit/>
          </a:bodyPr>
          <a:lstStyle/>
          <a:p>
            <a:r>
              <a:rPr lang="ja-JP" altLang="en-US" sz="1400" dirty="0">
                <a:solidFill>
                  <a:schemeClr val="tx1">
                    <a:lumMod val="85000"/>
                    <a:lumOff val="15000"/>
                  </a:schemeClr>
                </a:solidFill>
              </a:rPr>
              <a:t>解像度は</a:t>
            </a:r>
            <a:r>
              <a:rPr lang="en-US" altLang="ja-JP" sz="1400" dirty="0">
                <a:solidFill>
                  <a:schemeClr val="tx1">
                    <a:lumMod val="85000"/>
                    <a:lumOff val="15000"/>
                  </a:schemeClr>
                </a:solidFill>
              </a:rPr>
              <a:t>CIF</a:t>
            </a:r>
            <a:r>
              <a:rPr lang="ja-JP" altLang="en-US" sz="1400" dirty="0">
                <a:solidFill>
                  <a:schemeClr val="tx1">
                    <a:lumMod val="85000"/>
                    <a:lumOff val="15000"/>
                  </a:schemeClr>
                </a:solidFill>
              </a:rPr>
              <a:t>程度までしかサポートしていません。</a:t>
            </a:r>
          </a:p>
          <a:p>
            <a:endParaRPr lang="ja-JP" altLang="en-US" sz="1400" dirty="0">
              <a:solidFill>
                <a:schemeClr val="tx1">
                  <a:lumMod val="85000"/>
                  <a:lumOff val="15000"/>
                </a:schemeClr>
              </a:solidFill>
            </a:endParaRPr>
          </a:p>
          <a:p>
            <a:r>
              <a:rPr lang="ja-JP" altLang="en-US" sz="1400" dirty="0">
                <a:solidFill>
                  <a:schemeClr val="tx1">
                    <a:lumMod val="85000"/>
                    <a:lumOff val="15000"/>
                  </a:schemeClr>
                </a:solidFill>
              </a:rPr>
              <a:t>映像を見る仕組みも、専用のソフトウェアでファイアーウォルは通過できません。</a:t>
            </a:r>
          </a:p>
          <a:p>
            <a:r>
              <a:rPr lang="ja-JP" altLang="en-US" sz="1400" dirty="0">
                <a:solidFill>
                  <a:schemeClr val="tx1">
                    <a:lumMod val="85000"/>
                    <a:lumOff val="15000"/>
                  </a:schemeClr>
                </a:solidFill>
              </a:rPr>
              <a:t>ブラウザーアクセスの場合殆どは</a:t>
            </a:r>
            <a:r>
              <a:rPr lang="en-US" altLang="ja-JP" sz="1400" dirty="0">
                <a:solidFill>
                  <a:schemeClr val="tx1">
                    <a:lumMod val="85000"/>
                    <a:lumOff val="15000"/>
                  </a:schemeClr>
                </a:solidFill>
              </a:rPr>
              <a:t>Jpeg</a:t>
            </a:r>
            <a:r>
              <a:rPr lang="ja-JP" altLang="en-US" sz="1400" dirty="0">
                <a:solidFill>
                  <a:schemeClr val="tx1">
                    <a:lumMod val="85000"/>
                    <a:lumOff val="15000"/>
                  </a:schemeClr>
                </a:solidFill>
              </a:rPr>
              <a:t>サポートで品質も良くありませんし、帯域負荷も無視できません。</a:t>
            </a:r>
          </a:p>
          <a:p>
            <a:endParaRPr lang="ja-JP" altLang="en-US" sz="1400" dirty="0">
              <a:solidFill>
                <a:schemeClr val="tx1">
                  <a:lumMod val="85000"/>
                  <a:lumOff val="15000"/>
                </a:schemeClr>
              </a:solidFill>
            </a:endParaRPr>
          </a:p>
          <a:p>
            <a:r>
              <a:rPr lang="en-US" altLang="ja-JP" sz="1400" dirty="0">
                <a:solidFill>
                  <a:schemeClr val="tx1">
                    <a:lumMod val="85000"/>
                    <a:lumOff val="15000"/>
                  </a:schemeClr>
                </a:solidFill>
              </a:rPr>
              <a:t>F1</a:t>
            </a:r>
            <a:r>
              <a:rPr lang="ja-JP" altLang="en-US" sz="1400" dirty="0">
                <a:solidFill>
                  <a:schemeClr val="tx1">
                    <a:lumMod val="85000"/>
                    <a:lumOff val="15000"/>
                  </a:schemeClr>
                </a:solidFill>
              </a:rPr>
              <a:t>を公道で走らせるようなものです。</a:t>
            </a:r>
          </a:p>
        </p:txBody>
      </p:sp>
    </p:spTree>
    <p:extLst>
      <p:ext uri="{BB962C8B-B14F-4D97-AF65-F5344CB8AC3E}">
        <p14:creationId xmlns:p14="http://schemas.microsoft.com/office/powerpoint/2010/main" val="2903040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539430"/>
          </a:xfrm>
          <a:prstGeom prst="rect">
            <a:avLst/>
          </a:prstGeom>
        </p:spPr>
        <p:txBody>
          <a:bodyPr wrap="square">
            <a:spAutoFit/>
          </a:bodyPr>
          <a:lstStyle/>
          <a:p>
            <a:r>
              <a:rPr lang="ja-JP" altLang="en-US" sz="1600" dirty="0"/>
              <a:t>質問 </a:t>
            </a:r>
            <a:r>
              <a:rPr lang="en-US" altLang="ja-JP" sz="1600" dirty="0"/>
              <a:t>14.</a:t>
            </a:r>
            <a:r>
              <a:rPr lang="ja-JP" altLang="en-US" sz="1600" dirty="0"/>
              <a:t> 弊社は内装の施工を専門としています。　施工過程でのトラブル、品質維持にどこカメを活用できないかと考えています。</a:t>
            </a:r>
          </a:p>
          <a:p>
            <a:r>
              <a:rPr lang="ja-JP" altLang="en-US" sz="1600" dirty="0"/>
              <a:t>施工現場には通信環境はありません。</a:t>
            </a:r>
          </a:p>
          <a:p>
            <a:r>
              <a:rPr lang="ja-JP" altLang="en-US" sz="1600" dirty="0"/>
              <a:t>画像は出来るだけ高画質を望んでいます。</a:t>
            </a:r>
          </a:p>
          <a:p>
            <a:r>
              <a:rPr lang="ja-JP" altLang="en-US" sz="1600" dirty="0"/>
              <a:t>音声も双方向で実現したい。</a:t>
            </a:r>
          </a:p>
          <a:p>
            <a:endParaRPr lang="ja-JP" altLang="en-US" sz="1600" dirty="0"/>
          </a:p>
          <a:p>
            <a:r>
              <a:rPr lang="ja-JP" altLang="en-US" sz="1600" dirty="0"/>
              <a:t>使用するカメラはスマホで良いですか</a:t>
            </a:r>
            <a:r>
              <a:rPr lang="en-US" altLang="ja-JP" sz="1600" dirty="0"/>
              <a:t>?</a:t>
            </a:r>
          </a:p>
          <a:p>
            <a:r>
              <a:rPr lang="ja-JP" altLang="en-US" sz="1600" dirty="0"/>
              <a:t>はい、スマホとできれば固定して取付可能なカメラを希望します。</a:t>
            </a:r>
          </a:p>
          <a:p>
            <a:endParaRPr lang="ja-JP" altLang="en-US" sz="1600" dirty="0"/>
          </a:p>
          <a:p>
            <a:r>
              <a:rPr lang="ja-JP" altLang="en-US" sz="1600" dirty="0"/>
              <a:t>同時に管理する現場はどのくらいでしょうか</a:t>
            </a:r>
            <a:r>
              <a:rPr lang="en-US" altLang="ja-JP" sz="1600" dirty="0"/>
              <a:t>?</a:t>
            </a:r>
          </a:p>
          <a:p>
            <a:r>
              <a:rPr lang="ja-JP" altLang="en-US" sz="1600" dirty="0"/>
              <a:t>最大で</a:t>
            </a:r>
            <a:r>
              <a:rPr lang="en-US" altLang="ja-JP" sz="1600" dirty="0"/>
              <a:t>30</a:t>
            </a:r>
            <a:r>
              <a:rPr lang="ja-JP" altLang="en-US" sz="1600" dirty="0"/>
              <a:t>現場対応であれば問題ありません。</a:t>
            </a:r>
          </a:p>
          <a:p>
            <a:endParaRPr lang="ja-JP" altLang="en-US" sz="1600" dirty="0"/>
          </a:p>
        </p:txBody>
      </p:sp>
      <p:sp>
        <p:nvSpPr>
          <p:cNvPr id="3" name="日付プレースホルダー 2"/>
          <p:cNvSpPr>
            <a:spLocks noGrp="1"/>
          </p:cNvSpPr>
          <p:nvPr>
            <p:ph type="dt" sz="half" idx="10"/>
          </p:nvPr>
        </p:nvSpPr>
        <p:spPr/>
        <p:txBody>
          <a:bodyPr/>
          <a:lstStyle/>
          <a:p>
            <a:fld id="{32A97264-92D6-4D94-8D04-BC35FF0F9C81}"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45</a:t>
            </a:fld>
            <a:endParaRPr kumimoji="1" lang="ja-JP" altLang="en-US" dirty="0"/>
          </a:p>
        </p:txBody>
      </p:sp>
      <p:sp>
        <p:nvSpPr>
          <p:cNvPr id="2" name="正方形/長方形 1"/>
          <p:cNvSpPr/>
          <p:nvPr/>
        </p:nvSpPr>
        <p:spPr>
          <a:xfrm>
            <a:off x="5004048" y="2040581"/>
            <a:ext cx="3308758" cy="1569660"/>
          </a:xfrm>
          <a:prstGeom prst="rect">
            <a:avLst/>
          </a:prstGeom>
        </p:spPr>
        <p:txBody>
          <a:bodyPr wrap="square">
            <a:spAutoFit/>
          </a:bodyPr>
          <a:lstStyle/>
          <a:p>
            <a:r>
              <a:rPr lang="ja-JP" altLang="en-US" sz="3200" dirty="0">
                <a:solidFill>
                  <a:srgbClr val="7030A0"/>
                </a:solidFill>
              </a:rPr>
              <a:t>ソリューションとケーススタディー </a:t>
            </a:r>
            <a:r>
              <a:rPr lang="en-US" altLang="ja-JP" sz="3200" dirty="0">
                <a:solidFill>
                  <a:srgbClr val="7030A0"/>
                </a:solidFill>
              </a:rPr>
              <a:t>No.2</a:t>
            </a:r>
            <a:endParaRPr lang="ja-JP" altLang="en-US" sz="3200" dirty="0">
              <a:solidFill>
                <a:srgbClr val="7030A0"/>
              </a:solidFill>
            </a:endParaRPr>
          </a:p>
        </p:txBody>
      </p:sp>
    </p:spTree>
    <p:extLst>
      <p:ext uri="{BB962C8B-B14F-4D97-AF65-F5344CB8AC3E}">
        <p14:creationId xmlns:p14="http://schemas.microsoft.com/office/powerpoint/2010/main" val="1297402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a:solidFill>
                  <a:srgbClr val="7030A0"/>
                </a:solidFill>
              </a:rPr>
              <a:t>ソリューションとケーススタディー </a:t>
            </a:r>
            <a:r>
              <a:rPr lang="en-US" altLang="ja-JP" sz="2000" dirty="0">
                <a:solidFill>
                  <a:srgbClr val="7030A0"/>
                </a:solidFill>
              </a:rPr>
              <a:t>No.1</a:t>
            </a:r>
            <a:endParaRPr kumimoji="1" lang="ja-JP" altLang="en-US" sz="2000" dirty="0">
              <a:solidFill>
                <a:srgbClr val="7030A0"/>
              </a:solidFill>
            </a:endParaRPr>
          </a:p>
        </p:txBody>
      </p:sp>
      <p:sp>
        <p:nvSpPr>
          <p:cNvPr id="10" name="テキスト ボックス 9"/>
          <p:cNvSpPr txBox="1"/>
          <p:nvPr/>
        </p:nvSpPr>
        <p:spPr>
          <a:xfrm>
            <a:off x="6156176" y="1275606"/>
            <a:ext cx="2987824" cy="2246769"/>
          </a:xfrm>
          <a:prstGeom prst="rect">
            <a:avLst/>
          </a:prstGeom>
          <a:noFill/>
        </p:spPr>
        <p:txBody>
          <a:bodyPr wrap="square" rtlCol="0">
            <a:spAutoFit/>
          </a:bodyPr>
          <a:lstStyle/>
          <a:p>
            <a:r>
              <a:rPr lang="ja-JP" altLang="en-US" sz="1600" dirty="0"/>
              <a:t>アドバンテージ</a:t>
            </a:r>
          </a:p>
          <a:p>
            <a:endParaRPr lang="ja-JP" altLang="en-US" sz="1600" dirty="0"/>
          </a:p>
          <a:p>
            <a:pPr marL="342900" indent="-342900">
              <a:buAutoNum type="arabicParenR"/>
            </a:pPr>
            <a:r>
              <a:rPr lang="ja-JP" altLang="en-US" sz="1200" dirty="0"/>
              <a:t>圧倒的低コストながら、高品質な映像と音声。専用システムの</a:t>
            </a:r>
            <a:r>
              <a:rPr lang="en-US" altLang="ja-JP" sz="1200" dirty="0"/>
              <a:t>1/10</a:t>
            </a:r>
            <a:r>
              <a:rPr lang="ja-JP" altLang="en-US" sz="1200" dirty="0"/>
              <a:t>以下のコスト</a:t>
            </a:r>
            <a:endParaRPr lang="en-US" altLang="ja-JP" sz="1200" dirty="0"/>
          </a:p>
          <a:p>
            <a:pPr marL="342900" indent="-342900">
              <a:buAutoNum type="arabicParenR"/>
            </a:pPr>
            <a:r>
              <a:rPr lang="ja-JP" altLang="en-US" sz="1200" dirty="0"/>
              <a:t>圧倒のタイムシフトプレイバック</a:t>
            </a:r>
          </a:p>
          <a:p>
            <a:pPr marL="342900" indent="-342900">
              <a:buAutoNum type="arabicParenR"/>
            </a:pPr>
            <a:r>
              <a:rPr lang="ja-JP" altLang="en-US" sz="1200" dirty="0"/>
              <a:t>分散拠点はスマホタブレットで構築可能。</a:t>
            </a:r>
          </a:p>
          <a:p>
            <a:pPr marL="342900" indent="-342900">
              <a:buAutoNum type="arabicParenR"/>
            </a:pPr>
            <a:r>
              <a:rPr lang="en-US" altLang="ja-JP" sz="1200" dirty="0"/>
              <a:t>24</a:t>
            </a:r>
            <a:r>
              <a:rPr lang="ja-JP" altLang="en-US" sz="1200" dirty="0"/>
              <a:t>時間</a:t>
            </a:r>
            <a:r>
              <a:rPr lang="en-US" altLang="ja-JP" sz="1200" dirty="0"/>
              <a:t>365</a:t>
            </a:r>
            <a:r>
              <a:rPr lang="ja-JP" altLang="en-US" sz="1200" dirty="0"/>
              <a:t>日、地球の裏側から現場映像をモバイルで配信しながらの会議も軽々と。</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0" y="1025607"/>
            <a:ext cx="1672725" cy="133011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528" y="1059582"/>
            <a:ext cx="1579608" cy="1256074"/>
          </a:xfrm>
          <a:prstGeom prst="rect">
            <a:avLst/>
          </a:prstGeom>
        </p:spPr>
      </p:pic>
      <p:sp>
        <p:nvSpPr>
          <p:cNvPr id="3" name="テキスト ボックス 2"/>
          <p:cNvSpPr txBox="1"/>
          <p:nvPr/>
        </p:nvSpPr>
        <p:spPr>
          <a:xfrm>
            <a:off x="1958545" y="1308705"/>
            <a:ext cx="1821367" cy="830997"/>
          </a:xfrm>
          <a:prstGeom prst="rect">
            <a:avLst/>
          </a:prstGeom>
          <a:noFill/>
        </p:spPr>
        <p:txBody>
          <a:bodyPr wrap="square" rtlCol="0">
            <a:spAutoFit/>
          </a:bodyPr>
          <a:lstStyle/>
          <a:p>
            <a:r>
              <a:rPr kumimoji="1" lang="ja-JP" altLang="en-US" sz="2400" dirty="0"/>
              <a:t>現場型</a:t>
            </a:r>
            <a:r>
              <a:rPr kumimoji="1" lang="en-US" altLang="ja-JP" sz="2400" dirty="0"/>
              <a:t>TV</a:t>
            </a:r>
            <a:r>
              <a:rPr kumimoji="1" lang="ja-JP" altLang="en-US" sz="2400" dirty="0"/>
              <a:t>　</a:t>
            </a:r>
            <a:r>
              <a:rPr kumimoji="1" lang="en-US" altLang="ja-JP" sz="2400" dirty="0"/>
              <a:t>(WEB)</a:t>
            </a:r>
            <a:r>
              <a:rPr kumimoji="1" lang="ja-JP" altLang="en-US" sz="2400" dirty="0"/>
              <a:t>会議</a:t>
            </a:r>
          </a:p>
        </p:txBody>
      </p:sp>
      <p:sp>
        <p:nvSpPr>
          <p:cNvPr id="12" name="テキスト ボックス 11"/>
          <p:cNvSpPr txBox="1"/>
          <p:nvPr/>
        </p:nvSpPr>
        <p:spPr>
          <a:xfrm>
            <a:off x="1871700" y="2355726"/>
            <a:ext cx="2268252" cy="923330"/>
          </a:xfrm>
          <a:prstGeom prst="rect">
            <a:avLst/>
          </a:prstGeom>
          <a:noFill/>
        </p:spPr>
        <p:txBody>
          <a:bodyPr wrap="square" rtlCol="0">
            <a:spAutoFit/>
          </a:bodyPr>
          <a:lstStyle/>
          <a:p>
            <a:r>
              <a:rPr kumimoji="1" lang="en-US" altLang="ja-JP" dirty="0" err="1"/>
              <a:t>Docokame@VMS</a:t>
            </a:r>
            <a:r>
              <a:rPr kumimoji="1" lang="en-US" altLang="ja-JP" dirty="0"/>
              <a:t> Standard</a:t>
            </a:r>
            <a:r>
              <a:rPr kumimoji="1" lang="ja-JP" altLang="en-US" dirty="0"/>
              <a:t>最小構成で最大</a:t>
            </a:r>
            <a:r>
              <a:rPr kumimoji="1" lang="en-US" altLang="ja-JP" dirty="0"/>
              <a:t>10</a:t>
            </a:r>
            <a:r>
              <a:rPr kumimoji="1" lang="ja-JP" altLang="en-US" dirty="0"/>
              <a:t>拠点の会議</a:t>
            </a:r>
          </a:p>
        </p:txBody>
      </p:sp>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www.docokame.com/</a:t>
            </a:r>
            <a:r>
              <a:rPr kumimoji="1" lang="ja-JP" altLang="en-US" sz="1600" u="sng" dirty="0">
                <a:solidFill>
                  <a:srgbClr val="0070C0"/>
                </a:solidFill>
              </a:rPr>
              <a:t>ソリューション</a:t>
            </a:r>
          </a:p>
          <a:p>
            <a:r>
              <a:rPr kumimoji="1" lang="en-US" altLang="ja-JP" sz="1400" dirty="0">
                <a:solidFill>
                  <a:srgbClr val="0070C0"/>
                </a:solidFill>
              </a:rPr>
              <a:t>2</a:t>
            </a:r>
            <a:r>
              <a:rPr kumimoji="1" lang="ja-JP" altLang="en-US" sz="1400" dirty="0">
                <a:solidFill>
                  <a:srgbClr val="0070C0"/>
                </a:solidFill>
              </a:rPr>
              <a:t>月</a:t>
            </a:r>
            <a:r>
              <a:rPr kumimoji="1" lang="en-US" altLang="ja-JP" sz="1400" dirty="0">
                <a:solidFill>
                  <a:srgbClr val="0070C0"/>
                </a:solidFill>
              </a:rPr>
              <a:t>5</a:t>
            </a:r>
            <a:r>
              <a:rPr kumimoji="1" lang="ja-JP" altLang="en-US" sz="1400" dirty="0">
                <a:solidFill>
                  <a:srgbClr val="0070C0"/>
                </a:solidFill>
              </a:rPr>
              <a:t>日以降</a:t>
            </a:r>
          </a:p>
        </p:txBody>
      </p:sp>
      <p:pic>
        <p:nvPicPr>
          <p:cNvPr id="1433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86" y="3650557"/>
            <a:ext cx="1728192" cy="115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553" y="3579862"/>
            <a:ext cx="158158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43AC5FC8-7E9C-4B43-AC65-3B3F4BF9A055}"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46</a:t>
            </a:fld>
            <a:endParaRPr kumimoji="1" lang="ja-JP" altLang="en-US"/>
          </a:p>
        </p:txBody>
      </p:sp>
    </p:spTree>
    <p:extLst>
      <p:ext uri="{BB962C8B-B14F-4D97-AF65-F5344CB8AC3E}">
        <p14:creationId xmlns:p14="http://schemas.microsoft.com/office/powerpoint/2010/main" val="1392154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c-m-imagesubtitle-image-10305585289" descr="http://u.jimdo.com/www56/o/s8869cf49c3fad7eb/img/ibdd4e2408808fe8e/1412694998/std/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878" y="2439414"/>
            <a:ext cx="1084509" cy="708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a:solidFill>
                  <a:srgbClr val="7030A0"/>
                </a:solidFill>
              </a:rPr>
              <a:t>ソリューションとケーススタディー </a:t>
            </a:r>
            <a:r>
              <a:rPr lang="en-US" altLang="ja-JP" sz="2000" dirty="0">
                <a:solidFill>
                  <a:srgbClr val="7030A0"/>
                </a:solidFill>
              </a:rPr>
              <a:t>No.2</a:t>
            </a:r>
            <a:endParaRPr kumimoji="1" lang="ja-JP" altLang="en-US" sz="2000" dirty="0">
              <a:solidFill>
                <a:srgbClr val="7030A0"/>
              </a:solidFill>
            </a:endParaRPr>
          </a:p>
        </p:txBody>
      </p:sp>
      <p:sp>
        <p:nvSpPr>
          <p:cNvPr id="10" name="テキスト ボックス 9"/>
          <p:cNvSpPr txBox="1"/>
          <p:nvPr/>
        </p:nvSpPr>
        <p:spPr>
          <a:xfrm>
            <a:off x="6156176" y="1275606"/>
            <a:ext cx="2987824" cy="2062103"/>
          </a:xfrm>
          <a:prstGeom prst="rect">
            <a:avLst/>
          </a:prstGeom>
          <a:noFill/>
        </p:spPr>
        <p:txBody>
          <a:bodyPr wrap="square" rtlCol="0">
            <a:spAutoFit/>
          </a:bodyPr>
          <a:lstStyle/>
          <a:p>
            <a:r>
              <a:rPr lang="ja-JP" altLang="en-US" sz="1600" dirty="0"/>
              <a:t>アドバンテージ</a:t>
            </a:r>
          </a:p>
          <a:p>
            <a:endParaRPr lang="ja-JP" altLang="en-US" sz="1600" dirty="0"/>
          </a:p>
          <a:p>
            <a:pPr marL="342900" indent="-342900">
              <a:buAutoNum type="arabicParenR"/>
            </a:pPr>
            <a:r>
              <a:rPr lang="ja-JP" altLang="en-US" sz="1200" dirty="0"/>
              <a:t>毎月の通信費固定</a:t>
            </a:r>
            <a:r>
              <a:rPr lang="en-US" altLang="ja-JP" sz="1200" dirty="0"/>
              <a:t>(6000</a:t>
            </a:r>
            <a:r>
              <a:rPr lang="ja-JP" altLang="en-US" sz="1200" dirty="0"/>
              <a:t>円</a:t>
            </a:r>
            <a:r>
              <a:rPr lang="en-US" altLang="ja-JP" sz="1200" dirty="0"/>
              <a:t>)</a:t>
            </a:r>
            <a:r>
              <a:rPr lang="ja-JP" altLang="en-US" sz="1200" dirty="0"/>
              <a:t>で</a:t>
            </a:r>
            <a:r>
              <a:rPr lang="en-US" altLang="ja-JP" sz="1200" dirty="0"/>
              <a:t>4</a:t>
            </a:r>
            <a:r>
              <a:rPr lang="ja-JP" altLang="en-US" sz="1200" dirty="0"/>
              <a:t>台の</a:t>
            </a:r>
            <a:r>
              <a:rPr lang="en-US" altLang="ja-JP" sz="1200" dirty="0"/>
              <a:t>HD</a:t>
            </a:r>
            <a:r>
              <a:rPr lang="ja-JP" altLang="en-US" sz="1200" dirty="0"/>
              <a:t>画像を配信。</a:t>
            </a:r>
          </a:p>
          <a:p>
            <a:pPr marL="342900" indent="-342900">
              <a:buAutoNum type="arabicParenR"/>
            </a:pPr>
            <a:r>
              <a:rPr lang="ja-JP" altLang="en-US" sz="1200" dirty="0"/>
              <a:t>モバイルルーターは外部アンテナで安定した通信を確保。</a:t>
            </a:r>
            <a:endParaRPr lang="en-US" altLang="ja-JP" sz="1200" dirty="0"/>
          </a:p>
          <a:p>
            <a:pPr marL="342900" indent="-342900">
              <a:buAutoNum type="arabicParenR"/>
            </a:pPr>
            <a:r>
              <a:rPr lang="ja-JP" altLang="en-US" sz="1200" dirty="0"/>
              <a:t>全てワイヤレス。現場では配線は極力無い事。</a:t>
            </a:r>
          </a:p>
          <a:p>
            <a:pPr marL="342900" indent="-342900">
              <a:buAutoNum type="arabicParenR"/>
            </a:pPr>
            <a:r>
              <a:rPr lang="ja-JP" altLang="en-US" sz="1200" dirty="0"/>
              <a:t>固定</a:t>
            </a:r>
            <a:r>
              <a:rPr lang="en-US" altLang="ja-JP" sz="1200" dirty="0"/>
              <a:t>IP</a:t>
            </a:r>
            <a:r>
              <a:rPr lang="ja-JP" altLang="en-US" sz="1200" dirty="0"/>
              <a:t>不要で低コスト</a:t>
            </a:r>
          </a:p>
          <a:p>
            <a:pPr marL="342900" indent="-342900">
              <a:buAutoNum type="arabicParenR"/>
            </a:pPr>
            <a:r>
              <a:rPr lang="ja-JP" altLang="en-US" sz="1200" dirty="0"/>
              <a:t>導入コストも最小</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026792"/>
            <a:ext cx="1372142" cy="109110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1059582"/>
            <a:ext cx="1296144" cy="1030669"/>
          </a:xfrm>
          <a:prstGeom prst="rect">
            <a:avLst/>
          </a:prstGeom>
        </p:spPr>
      </p:pic>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www.docokame.com/</a:t>
            </a:r>
            <a:r>
              <a:rPr kumimoji="1" lang="ja-JP" altLang="en-US" sz="1600" u="sng" dirty="0">
                <a:solidFill>
                  <a:srgbClr val="0070C0"/>
                </a:solidFill>
              </a:rPr>
              <a:t>ソリューション</a:t>
            </a:r>
          </a:p>
          <a:p>
            <a:r>
              <a:rPr kumimoji="1" lang="en-US" altLang="ja-JP" sz="1400" dirty="0">
                <a:solidFill>
                  <a:srgbClr val="0070C0"/>
                </a:solidFill>
              </a:rPr>
              <a:t>2</a:t>
            </a:r>
            <a:r>
              <a:rPr kumimoji="1" lang="ja-JP" altLang="en-US" sz="1400" dirty="0">
                <a:solidFill>
                  <a:srgbClr val="0070C0"/>
                </a:solidFill>
              </a:rPr>
              <a:t>月</a:t>
            </a:r>
            <a:r>
              <a:rPr kumimoji="1" lang="en-US" altLang="ja-JP" sz="1400" dirty="0">
                <a:solidFill>
                  <a:srgbClr val="0070C0"/>
                </a:solidFill>
              </a:rPr>
              <a:t>5</a:t>
            </a:r>
            <a:r>
              <a:rPr kumimoji="1" lang="ja-JP" altLang="en-US" sz="1400" dirty="0">
                <a:solidFill>
                  <a:srgbClr val="0070C0"/>
                </a:solidFill>
              </a:rPr>
              <a:t>日以降</a:t>
            </a:r>
          </a:p>
        </p:txBody>
      </p:sp>
      <p:sp>
        <p:nvSpPr>
          <p:cNvPr id="4" name="日付プレースホルダー 3"/>
          <p:cNvSpPr>
            <a:spLocks noGrp="1"/>
          </p:cNvSpPr>
          <p:nvPr>
            <p:ph type="dt" sz="half" idx="10"/>
          </p:nvPr>
        </p:nvSpPr>
        <p:spPr/>
        <p:txBody>
          <a:bodyPr/>
          <a:lstStyle/>
          <a:p>
            <a:fld id="{DDDD5D64-27A8-4D4A-BB7D-9371EF98D954}"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47</a:t>
            </a:fld>
            <a:endParaRPr kumimoji="1" lang="ja-JP" altLang="en-US"/>
          </a:p>
        </p:txBody>
      </p:sp>
      <p:sp>
        <p:nvSpPr>
          <p:cNvPr id="15" name="テキスト ボックス 14"/>
          <p:cNvSpPr txBox="1"/>
          <p:nvPr/>
        </p:nvSpPr>
        <p:spPr>
          <a:xfrm>
            <a:off x="4555459" y="1995686"/>
            <a:ext cx="1168669" cy="276999"/>
          </a:xfrm>
          <a:prstGeom prst="rect">
            <a:avLst/>
          </a:prstGeom>
          <a:noFill/>
        </p:spPr>
        <p:txBody>
          <a:bodyPr wrap="square" rtlCol="0">
            <a:spAutoFit/>
          </a:bodyPr>
          <a:lstStyle/>
          <a:p>
            <a:r>
              <a:rPr kumimoji="1" lang="ja-JP" altLang="en-US" sz="1200" dirty="0"/>
              <a:t>東京本部</a:t>
            </a:r>
          </a:p>
        </p:txBody>
      </p:sp>
      <p:sp>
        <p:nvSpPr>
          <p:cNvPr id="18" name="テキスト ボックス 17"/>
          <p:cNvSpPr txBox="1"/>
          <p:nvPr/>
        </p:nvSpPr>
        <p:spPr>
          <a:xfrm>
            <a:off x="4499992" y="4011910"/>
            <a:ext cx="1168669" cy="461665"/>
          </a:xfrm>
          <a:prstGeom prst="rect">
            <a:avLst/>
          </a:prstGeom>
          <a:noFill/>
        </p:spPr>
        <p:txBody>
          <a:bodyPr wrap="square" rtlCol="0">
            <a:spAutoFit/>
          </a:bodyPr>
          <a:lstStyle/>
          <a:p>
            <a:r>
              <a:rPr lang="ja-JP" altLang="en-US" sz="1200" dirty="0"/>
              <a:t>大阪デザインセンター</a:t>
            </a:r>
            <a:endParaRPr kumimoji="1" lang="ja-JP" altLang="en-US" sz="1200" dirty="0"/>
          </a:p>
        </p:txBody>
      </p:sp>
      <p:sp>
        <p:nvSpPr>
          <p:cNvPr id="16" name="テキスト ボックス 15"/>
          <p:cNvSpPr txBox="1"/>
          <p:nvPr/>
        </p:nvSpPr>
        <p:spPr>
          <a:xfrm>
            <a:off x="251520" y="1275606"/>
            <a:ext cx="3528392" cy="646331"/>
          </a:xfrm>
          <a:prstGeom prst="rect">
            <a:avLst/>
          </a:prstGeom>
          <a:noFill/>
        </p:spPr>
        <p:txBody>
          <a:bodyPr wrap="square" rtlCol="0">
            <a:spAutoFit/>
          </a:bodyPr>
          <a:lstStyle/>
          <a:p>
            <a:r>
              <a:rPr kumimoji="1" lang="ja-JP" altLang="en-US" dirty="0"/>
              <a:t>スマートフォン</a:t>
            </a:r>
            <a:r>
              <a:rPr lang="en-US" altLang="ja-JP" dirty="0"/>
              <a:t>10</a:t>
            </a:r>
            <a:r>
              <a:rPr kumimoji="1" lang="ja-JP" altLang="en-US" dirty="0"/>
              <a:t>台をもっともシンプルニ</a:t>
            </a:r>
          </a:p>
        </p:txBody>
      </p:sp>
      <p:pic>
        <p:nvPicPr>
          <p:cNvPr id="36874" name="Picture 10" descr="https://image.jimcdn.com/app/cms/image/transf/none/path/s58a8c1f1bac47bbb/image/ie896aff58769c284/version/1435419490/im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999" y="2356595"/>
            <a:ext cx="653385" cy="52729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504382" y="2169384"/>
            <a:ext cx="539190" cy="540060"/>
            <a:chOff x="755576" y="4047914"/>
            <a:chExt cx="539190" cy="540060"/>
          </a:xfrm>
        </p:grpSpPr>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6" name="テキスト ボックス 143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47" name="グループ化 46"/>
          <p:cNvGrpSpPr/>
          <p:nvPr/>
        </p:nvGrpSpPr>
        <p:grpSpPr>
          <a:xfrm>
            <a:off x="1512530" y="3759882"/>
            <a:ext cx="539190" cy="540060"/>
            <a:chOff x="755576" y="4047914"/>
            <a:chExt cx="539190" cy="540060"/>
          </a:xfrm>
        </p:grpSpPr>
        <p:pic>
          <p:nvPicPr>
            <p:cNvPr id="4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テキスト ボックス 49"/>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51" name="グループ化 50"/>
          <p:cNvGrpSpPr/>
          <p:nvPr/>
        </p:nvGrpSpPr>
        <p:grpSpPr>
          <a:xfrm>
            <a:off x="1296506" y="1779662"/>
            <a:ext cx="539190" cy="540060"/>
            <a:chOff x="755576" y="4047914"/>
            <a:chExt cx="539190" cy="540060"/>
          </a:xfrm>
        </p:grpSpPr>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54" name="グループ化 53"/>
          <p:cNvGrpSpPr/>
          <p:nvPr/>
        </p:nvGrpSpPr>
        <p:grpSpPr>
          <a:xfrm>
            <a:off x="854024" y="4047914"/>
            <a:ext cx="539190" cy="540060"/>
            <a:chOff x="755576" y="4047914"/>
            <a:chExt cx="539190" cy="540060"/>
          </a:xfrm>
        </p:grpSpPr>
        <p:pic>
          <p:nvPicPr>
            <p:cNvPr id="5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テキスト ボックス 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57" name="グループ化 56"/>
          <p:cNvGrpSpPr/>
          <p:nvPr/>
        </p:nvGrpSpPr>
        <p:grpSpPr>
          <a:xfrm>
            <a:off x="854024" y="2787774"/>
            <a:ext cx="539190" cy="540060"/>
            <a:chOff x="755576" y="4047914"/>
            <a:chExt cx="539190" cy="540060"/>
          </a:xfrm>
        </p:grpSpPr>
        <p:pic>
          <p:nvPicPr>
            <p:cNvPr id="5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テキスト ボックス 58"/>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60" name="グループ化 59"/>
          <p:cNvGrpSpPr/>
          <p:nvPr/>
        </p:nvGrpSpPr>
        <p:grpSpPr>
          <a:xfrm>
            <a:off x="1512530" y="2643758"/>
            <a:ext cx="539190" cy="540060"/>
            <a:chOff x="755576" y="4047914"/>
            <a:chExt cx="539190" cy="540060"/>
          </a:xfrm>
        </p:grpSpPr>
        <p:pic>
          <p:nvPicPr>
            <p:cNvPr id="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テキスト ボックス 61"/>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63" name="グループ化 62"/>
          <p:cNvGrpSpPr/>
          <p:nvPr/>
        </p:nvGrpSpPr>
        <p:grpSpPr>
          <a:xfrm>
            <a:off x="2160602" y="3435846"/>
            <a:ext cx="539190" cy="540060"/>
            <a:chOff x="755576" y="4047914"/>
            <a:chExt cx="539190" cy="540060"/>
          </a:xfrm>
        </p:grpSpPr>
        <p:pic>
          <p:nvPicPr>
            <p:cNvPr id="6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64"/>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66" name="グループ化 65"/>
          <p:cNvGrpSpPr/>
          <p:nvPr/>
        </p:nvGrpSpPr>
        <p:grpSpPr>
          <a:xfrm>
            <a:off x="2088594" y="2211710"/>
            <a:ext cx="539190" cy="540060"/>
            <a:chOff x="755576" y="4047914"/>
            <a:chExt cx="539190" cy="540060"/>
          </a:xfrm>
        </p:grpSpPr>
        <p:pic>
          <p:nvPicPr>
            <p:cNvPr id="6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67"/>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69" name="グループ化 68"/>
          <p:cNvGrpSpPr/>
          <p:nvPr/>
        </p:nvGrpSpPr>
        <p:grpSpPr>
          <a:xfrm>
            <a:off x="2736666" y="2931790"/>
            <a:ext cx="539190" cy="540060"/>
            <a:chOff x="755576" y="4047914"/>
            <a:chExt cx="539190" cy="540060"/>
          </a:xfrm>
        </p:grpSpPr>
        <p:pic>
          <p:nvPicPr>
            <p:cNvPr id="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テキスト ボックス 70"/>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grpSp>
        <p:nvGrpSpPr>
          <p:cNvPr id="72" name="グループ化 71"/>
          <p:cNvGrpSpPr/>
          <p:nvPr/>
        </p:nvGrpSpPr>
        <p:grpSpPr>
          <a:xfrm>
            <a:off x="2613380" y="1995686"/>
            <a:ext cx="539190" cy="540060"/>
            <a:chOff x="755576" y="4047914"/>
            <a:chExt cx="539190" cy="540060"/>
          </a:xfrm>
        </p:grpSpPr>
        <p:pic>
          <p:nvPicPr>
            <p:cNvPr id="7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テキスト ボックス 73"/>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grpSp>
    </p:spTree>
    <p:extLst>
      <p:ext uri="{BB962C8B-B14F-4D97-AF65-F5344CB8AC3E}">
        <p14:creationId xmlns:p14="http://schemas.microsoft.com/office/powerpoint/2010/main" val="1076663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c-m-imagesubtitle-image-10305585289" descr="http://u.jimdo.com/www56/o/s8869cf49c3fad7eb/img/ibdd4e2408808fe8e/1412694998/std/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878" y="2439414"/>
            <a:ext cx="1084509" cy="708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a:solidFill>
                  <a:srgbClr val="7030A0"/>
                </a:solidFill>
              </a:rPr>
              <a:t>ソリューションとケーススタディー </a:t>
            </a:r>
            <a:r>
              <a:rPr lang="en-US" altLang="ja-JP" sz="2000" dirty="0">
                <a:solidFill>
                  <a:srgbClr val="7030A0"/>
                </a:solidFill>
              </a:rPr>
              <a:t>No.3</a:t>
            </a:r>
            <a:endParaRPr kumimoji="1" lang="ja-JP" altLang="en-US" sz="2000" dirty="0">
              <a:solidFill>
                <a:srgbClr val="7030A0"/>
              </a:solidFill>
            </a:endParaRPr>
          </a:p>
        </p:txBody>
      </p:sp>
      <p:sp>
        <p:nvSpPr>
          <p:cNvPr id="10" name="テキスト ボックス 9"/>
          <p:cNvSpPr txBox="1"/>
          <p:nvPr/>
        </p:nvSpPr>
        <p:spPr>
          <a:xfrm>
            <a:off x="6156176" y="1275606"/>
            <a:ext cx="2987824" cy="2062103"/>
          </a:xfrm>
          <a:prstGeom prst="rect">
            <a:avLst/>
          </a:prstGeom>
          <a:noFill/>
        </p:spPr>
        <p:txBody>
          <a:bodyPr wrap="square" rtlCol="0">
            <a:spAutoFit/>
          </a:bodyPr>
          <a:lstStyle/>
          <a:p>
            <a:r>
              <a:rPr lang="ja-JP" altLang="en-US" sz="1600" dirty="0"/>
              <a:t>アドバンテージ</a:t>
            </a:r>
          </a:p>
          <a:p>
            <a:endParaRPr lang="ja-JP" altLang="en-US" sz="1600" dirty="0"/>
          </a:p>
          <a:p>
            <a:pPr marL="342900" indent="-342900">
              <a:buAutoNum type="arabicParenR"/>
            </a:pPr>
            <a:r>
              <a:rPr lang="ja-JP" altLang="en-US" sz="1200" dirty="0"/>
              <a:t>毎月の通信費固定</a:t>
            </a:r>
            <a:r>
              <a:rPr lang="en-US" altLang="ja-JP" sz="1200" dirty="0"/>
              <a:t>(6000</a:t>
            </a:r>
            <a:r>
              <a:rPr lang="ja-JP" altLang="en-US" sz="1200" dirty="0"/>
              <a:t>円</a:t>
            </a:r>
            <a:r>
              <a:rPr lang="en-US" altLang="ja-JP" sz="1200" dirty="0"/>
              <a:t>)</a:t>
            </a:r>
            <a:r>
              <a:rPr lang="ja-JP" altLang="en-US" sz="1200" dirty="0"/>
              <a:t>で</a:t>
            </a:r>
            <a:r>
              <a:rPr lang="en-US" altLang="ja-JP" sz="1200" dirty="0"/>
              <a:t>4</a:t>
            </a:r>
            <a:r>
              <a:rPr lang="ja-JP" altLang="en-US" sz="1200" dirty="0"/>
              <a:t>台の</a:t>
            </a:r>
            <a:r>
              <a:rPr lang="en-US" altLang="ja-JP" sz="1200" dirty="0"/>
              <a:t>HD</a:t>
            </a:r>
            <a:r>
              <a:rPr lang="ja-JP" altLang="en-US" sz="1200" dirty="0"/>
              <a:t>画像を配信。</a:t>
            </a:r>
          </a:p>
          <a:p>
            <a:pPr marL="342900" indent="-342900">
              <a:buAutoNum type="arabicParenR"/>
            </a:pPr>
            <a:r>
              <a:rPr lang="ja-JP" altLang="en-US" sz="1200" dirty="0"/>
              <a:t>モバイルルーターは外部アンテナで安定した通信を確保。</a:t>
            </a:r>
            <a:endParaRPr lang="en-US" altLang="ja-JP" sz="1200" dirty="0"/>
          </a:p>
          <a:p>
            <a:pPr marL="342900" indent="-342900">
              <a:buAutoNum type="arabicParenR"/>
            </a:pPr>
            <a:r>
              <a:rPr lang="ja-JP" altLang="en-US" sz="1200" dirty="0"/>
              <a:t>全てワイヤレス。現場では配線は極力無い事。</a:t>
            </a:r>
          </a:p>
          <a:p>
            <a:pPr marL="342900" indent="-342900">
              <a:buAutoNum type="arabicParenR"/>
            </a:pPr>
            <a:r>
              <a:rPr lang="ja-JP" altLang="en-US" sz="1200" dirty="0"/>
              <a:t>固定</a:t>
            </a:r>
            <a:r>
              <a:rPr lang="en-US" altLang="ja-JP" sz="1200" dirty="0"/>
              <a:t>IP</a:t>
            </a:r>
            <a:r>
              <a:rPr lang="ja-JP" altLang="en-US" sz="1200" dirty="0"/>
              <a:t>不要で低コスト</a:t>
            </a:r>
          </a:p>
          <a:p>
            <a:pPr marL="342900" indent="-342900">
              <a:buAutoNum type="arabicParenR"/>
            </a:pPr>
            <a:r>
              <a:rPr lang="ja-JP" altLang="en-US" sz="1200" dirty="0"/>
              <a:t>導入コストも最小</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026792"/>
            <a:ext cx="1372142" cy="109110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1059582"/>
            <a:ext cx="1296144" cy="1030669"/>
          </a:xfrm>
          <a:prstGeom prst="rect">
            <a:avLst/>
          </a:prstGeom>
        </p:spPr>
      </p:pic>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www.docokame.com/</a:t>
            </a:r>
            <a:r>
              <a:rPr kumimoji="1" lang="ja-JP" altLang="en-US" sz="1600" u="sng" dirty="0">
                <a:solidFill>
                  <a:srgbClr val="0070C0"/>
                </a:solidFill>
              </a:rPr>
              <a:t>ソリューション</a:t>
            </a:r>
          </a:p>
          <a:p>
            <a:r>
              <a:rPr kumimoji="1" lang="en-US" altLang="ja-JP" sz="1400" dirty="0">
                <a:solidFill>
                  <a:srgbClr val="0070C0"/>
                </a:solidFill>
              </a:rPr>
              <a:t>2</a:t>
            </a:r>
            <a:r>
              <a:rPr kumimoji="1" lang="ja-JP" altLang="en-US" sz="1400" dirty="0">
                <a:solidFill>
                  <a:srgbClr val="0070C0"/>
                </a:solidFill>
              </a:rPr>
              <a:t>月</a:t>
            </a:r>
            <a:r>
              <a:rPr kumimoji="1" lang="en-US" altLang="ja-JP" sz="1400" dirty="0">
                <a:solidFill>
                  <a:srgbClr val="0070C0"/>
                </a:solidFill>
              </a:rPr>
              <a:t>5</a:t>
            </a:r>
            <a:r>
              <a:rPr kumimoji="1" lang="ja-JP" altLang="en-US" sz="1400" dirty="0">
                <a:solidFill>
                  <a:srgbClr val="0070C0"/>
                </a:solidFill>
              </a:rPr>
              <a:t>日以降</a:t>
            </a:r>
          </a:p>
        </p:txBody>
      </p:sp>
      <p:sp>
        <p:nvSpPr>
          <p:cNvPr id="4" name="日付プレースホルダー 3"/>
          <p:cNvSpPr>
            <a:spLocks noGrp="1"/>
          </p:cNvSpPr>
          <p:nvPr>
            <p:ph type="dt" sz="half" idx="10"/>
          </p:nvPr>
        </p:nvSpPr>
        <p:spPr/>
        <p:txBody>
          <a:bodyPr/>
          <a:lstStyle/>
          <a:p>
            <a:fld id="{D435D5F3-046F-45DB-BA49-79F235B91FF7}"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48</a:t>
            </a:fld>
            <a:endParaRPr kumimoji="1" lang="ja-JP" altLang="en-US"/>
          </a:p>
        </p:txBody>
      </p:sp>
      <p:sp>
        <p:nvSpPr>
          <p:cNvPr id="15" name="テキスト ボックス 14"/>
          <p:cNvSpPr txBox="1"/>
          <p:nvPr/>
        </p:nvSpPr>
        <p:spPr>
          <a:xfrm>
            <a:off x="4555459" y="1995686"/>
            <a:ext cx="1168669" cy="276999"/>
          </a:xfrm>
          <a:prstGeom prst="rect">
            <a:avLst/>
          </a:prstGeom>
          <a:noFill/>
        </p:spPr>
        <p:txBody>
          <a:bodyPr wrap="square" rtlCol="0">
            <a:spAutoFit/>
          </a:bodyPr>
          <a:lstStyle/>
          <a:p>
            <a:r>
              <a:rPr kumimoji="1" lang="ja-JP" altLang="en-US" sz="1200" dirty="0"/>
              <a:t>東京本部</a:t>
            </a:r>
          </a:p>
        </p:txBody>
      </p:sp>
      <p:sp>
        <p:nvSpPr>
          <p:cNvPr id="18" name="テキスト ボックス 17"/>
          <p:cNvSpPr txBox="1"/>
          <p:nvPr/>
        </p:nvSpPr>
        <p:spPr>
          <a:xfrm>
            <a:off x="4499992" y="4011910"/>
            <a:ext cx="1168669" cy="461665"/>
          </a:xfrm>
          <a:prstGeom prst="rect">
            <a:avLst/>
          </a:prstGeom>
          <a:noFill/>
        </p:spPr>
        <p:txBody>
          <a:bodyPr wrap="square" rtlCol="0">
            <a:spAutoFit/>
          </a:bodyPr>
          <a:lstStyle/>
          <a:p>
            <a:r>
              <a:rPr lang="ja-JP" altLang="en-US" sz="1200" dirty="0"/>
              <a:t>大阪デザインセンター</a:t>
            </a:r>
            <a:endParaRPr kumimoji="1" lang="ja-JP" altLang="en-US" sz="1200"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30" y="377788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8" y="4048024"/>
            <a:ext cx="873646" cy="54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3180" y="3451903"/>
            <a:ext cx="805554" cy="104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descr="MZK-EX300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9874" y="3408342"/>
            <a:ext cx="841443" cy="568108"/>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商品の詳細"/>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68" y="2859782"/>
            <a:ext cx="815116" cy="8151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s://www.sony.jp/products/picture/large/SNC-CX600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962" y="2344046"/>
            <a:ext cx="855221" cy="6414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AXIS M1034-W"/>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95288" y="2315656"/>
            <a:ext cx="609172" cy="6091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51520" y="1275606"/>
            <a:ext cx="3528392" cy="923330"/>
          </a:xfrm>
          <a:prstGeom prst="rect">
            <a:avLst/>
          </a:prstGeom>
          <a:noFill/>
        </p:spPr>
        <p:txBody>
          <a:bodyPr wrap="square" rtlCol="0">
            <a:spAutoFit/>
          </a:bodyPr>
          <a:lstStyle/>
          <a:p>
            <a:r>
              <a:rPr kumimoji="1" lang="en-US" altLang="ja-JP" dirty="0"/>
              <a:t>HD</a:t>
            </a:r>
            <a:r>
              <a:rPr kumimoji="1" lang="ja-JP" altLang="en-US" dirty="0"/>
              <a:t>ネットワークカメラ</a:t>
            </a:r>
            <a:r>
              <a:rPr kumimoji="1" lang="en-US" altLang="ja-JP" dirty="0"/>
              <a:t>2</a:t>
            </a:r>
            <a:r>
              <a:rPr kumimoji="1" lang="ja-JP" altLang="en-US" dirty="0"/>
              <a:t>台、スマートフォン</a:t>
            </a:r>
            <a:r>
              <a:rPr kumimoji="1" lang="en-US" altLang="ja-JP" dirty="0"/>
              <a:t>2</a:t>
            </a:r>
            <a:r>
              <a:rPr kumimoji="1" lang="ja-JP" altLang="en-US" dirty="0"/>
              <a:t>台をオールイン</a:t>
            </a:r>
            <a:r>
              <a:rPr kumimoji="1" lang="ja-JP" altLang="en-US" dirty="0">
                <a:solidFill>
                  <a:srgbClr val="FF0000"/>
                </a:solidFill>
              </a:rPr>
              <a:t>ワン</a:t>
            </a:r>
            <a:r>
              <a:rPr kumimoji="1" lang="ja-JP" altLang="en-US" dirty="0"/>
              <a:t>で。</a:t>
            </a:r>
          </a:p>
          <a:p>
            <a:r>
              <a:rPr lang="ja-JP" altLang="en-US" dirty="0"/>
              <a:t>通信用回線を一つで</a:t>
            </a:r>
            <a:r>
              <a:rPr lang="ja-JP" altLang="en-US" dirty="0">
                <a:solidFill>
                  <a:srgbClr val="FF0000"/>
                </a:solidFill>
              </a:rPr>
              <a:t>共有</a:t>
            </a:r>
            <a:r>
              <a:rPr lang="ja-JP" altLang="en-US" dirty="0"/>
              <a:t>。</a:t>
            </a:r>
            <a:endParaRPr kumimoji="1" lang="ja-JP" altLang="en-US" dirty="0"/>
          </a:p>
        </p:txBody>
      </p:sp>
      <p:pic>
        <p:nvPicPr>
          <p:cNvPr id="31" name="図 3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3736" y="3267340"/>
            <a:ext cx="543928" cy="42505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p:cNvCxnSpPr>
            <a:endCxn id="31" idx="0"/>
          </p:cNvCxnSpPr>
          <p:nvPr/>
        </p:nvCxnSpPr>
        <p:spPr>
          <a:xfrm flipH="1">
            <a:off x="1245700" y="2985462"/>
            <a:ext cx="454174" cy="281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8" idx="2"/>
            <a:endCxn id="31" idx="0"/>
          </p:cNvCxnSpPr>
          <p:nvPr/>
        </p:nvCxnSpPr>
        <p:spPr>
          <a:xfrm>
            <a:off x="999573" y="2985462"/>
            <a:ext cx="246127" cy="281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40" name="直線矢印コネクタ 14339"/>
          <p:cNvCxnSpPr>
            <a:stCxn id="20" idx="3"/>
            <a:endCxn id="36869" idx="1"/>
          </p:cNvCxnSpPr>
          <p:nvPr/>
        </p:nvCxnSpPr>
        <p:spPr>
          <a:xfrm flipV="1">
            <a:off x="745690" y="3692396"/>
            <a:ext cx="954184" cy="355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43" name="直線矢印コネクタ 14342"/>
          <p:cNvCxnSpPr>
            <a:endCxn id="36866" idx="1"/>
          </p:cNvCxnSpPr>
          <p:nvPr/>
        </p:nvCxnSpPr>
        <p:spPr>
          <a:xfrm>
            <a:off x="1222782" y="4317944"/>
            <a:ext cx="540906" cy="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874" name="Picture 10" descr="https://image.jimcdn.com/app/cms/image/transf/none/path/s58a8c1f1bac47bbb/image/ie896aff58769c284/version/1435419490/imag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0999" y="2356595"/>
            <a:ext cx="653385" cy="527293"/>
          </a:xfrm>
          <a:prstGeom prst="rect">
            <a:avLst/>
          </a:prstGeom>
          <a:noFill/>
          <a:extLst>
            <a:ext uri="{909E8E84-426E-40DD-AFC4-6F175D3DCCD1}">
              <a14:hiddenFill xmlns:a14="http://schemas.microsoft.com/office/drawing/2010/main">
                <a:solidFill>
                  <a:srgbClr val="FFFFFF"/>
                </a:solidFill>
              </a14:hiddenFill>
            </a:ext>
          </a:extLst>
        </p:spPr>
      </p:pic>
      <p:cxnSp>
        <p:nvCxnSpPr>
          <p:cNvPr id="14350" name="直線矢印コネクタ 14349"/>
          <p:cNvCxnSpPr>
            <a:stCxn id="31" idx="1"/>
          </p:cNvCxnSpPr>
          <p:nvPr/>
        </p:nvCxnSpPr>
        <p:spPr>
          <a:xfrm flipH="1" flipV="1">
            <a:off x="603810" y="3147814"/>
            <a:ext cx="369926" cy="332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52" name="直線矢印コネクタ 14351"/>
          <p:cNvCxnSpPr/>
          <p:nvPr/>
        </p:nvCxnSpPr>
        <p:spPr>
          <a:xfrm>
            <a:off x="420026" y="3572342"/>
            <a:ext cx="1343662" cy="545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54" name="テキスト ボックス 14353"/>
          <p:cNvSpPr txBox="1"/>
          <p:nvPr/>
        </p:nvSpPr>
        <p:spPr>
          <a:xfrm>
            <a:off x="98478" y="2980493"/>
            <a:ext cx="638522" cy="369332"/>
          </a:xfrm>
          <a:prstGeom prst="rect">
            <a:avLst/>
          </a:prstGeom>
          <a:noFill/>
        </p:spPr>
        <p:txBody>
          <a:bodyPr wrap="square" rtlCol="0">
            <a:spAutoFit/>
          </a:bodyPr>
          <a:lstStyle/>
          <a:p>
            <a:r>
              <a:rPr kumimoji="1" lang="en-US" altLang="ja-JP" dirty="0">
                <a:solidFill>
                  <a:schemeClr val="bg1"/>
                </a:solidFill>
              </a:rPr>
              <a:t>PC</a:t>
            </a:r>
            <a:endParaRPr kumimoji="1" lang="ja-JP" altLang="en-US" dirty="0">
              <a:solidFill>
                <a:schemeClr val="bg1"/>
              </a:solidFill>
            </a:endParaRPr>
          </a:p>
        </p:txBody>
      </p:sp>
      <p:sp>
        <p:nvSpPr>
          <p:cNvPr id="14355" name="テキスト ボックス 14354"/>
          <p:cNvSpPr txBox="1"/>
          <p:nvPr/>
        </p:nvSpPr>
        <p:spPr>
          <a:xfrm>
            <a:off x="420026" y="3873410"/>
            <a:ext cx="504056" cy="369332"/>
          </a:xfrm>
          <a:prstGeom prst="rect">
            <a:avLst/>
          </a:prstGeom>
          <a:noFill/>
        </p:spPr>
        <p:txBody>
          <a:bodyPr wrap="square" rtlCol="0">
            <a:spAutoFit/>
          </a:bodyPr>
          <a:lstStyle/>
          <a:p>
            <a:r>
              <a:rPr kumimoji="1" lang="en-US" altLang="ja-JP" dirty="0">
                <a:solidFill>
                  <a:schemeClr val="bg1"/>
                </a:solidFill>
              </a:rPr>
              <a:t>S1</a:t>
            </a:r>
            <a:endParaRPr kumimoji="1" lang="ja-JP" altLang="en-US" dirty="0">
              <a:solidFill>
                <a:schemeClr val="bg1"/>
              </a:solidFill>
            </a:endParaRPr>
          </a:p>
        </p:txBody>
      </p:sp>
      <p:sp>
        <p:nvSpPr>
          <p:cNvPr id="14356" name="テキスト ボックス 143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a:solidFill>
                  <a:schemeClr val="bg1"/>
                </a:solidFill>
              </a:rPr>
              <a:t>2</a:t>
            </a:r>
            <a:endParaRPr kumimoji="1" lang="ja-JP" altLang="en-US" dirty="0">
              <a:solidFill>
                <a:schemeClr val="bg1"/>
              </a:solidFill>
            </a:endParaRPr>
          </a:p>
        </p:txBody>
      </p:sp>
      <p:sp>
        <p:nvSpPr>
          <p:cNvPr id="14357" name="テキスト ボックス 14356"/>
          <p:cNvSpPr txBox="1"/>
          <p:nvPr/>
        </p:nvSpPr>
        <p:spPr>
          <a:xfrm>
            <a:off x="948862" y="3277906"/>
            <a:ext cx="711400" cy="369332"/>
          </a:xfrm>
          <a:prstGeom prst="rect">
            <a:avLst/>
          </a:prstGeom>
          <a:noFill/>
        </p:spPr>
        <p:txBody>
          <a:bodyPr wrap="square" rtlCol="0">
            <a:spAutoFit/>
          </a:bodyPr>
          <a:lstStyle/>
          <a:p>
            <a:r>
              <a:rPr kumimoji="1" lang="en-US" altLang="ja-JP" dirty="0">
                <a:solidFill>
                  <a:schemeClr val="bg1"/>
                </a:solidFill>
              </a:rPr>
              <a:t>WR</a:t>
            </a:r>
            <a:endParaRPr kumimoji="1" lang="ja-JP" altLang="en-US" dirty="0">
              <a:solidFill>
                <a:schemeClr val="bg1"/>
              </a:solidFill>
            </a:endParaRPr>
          </a:p>
        </p:txBody>
      </p:sp>
      <p:sp>
        <p:nvSpPr>
          <p:cNvPr id="14359" name="テキスト ボックス 14358"/>
          <p:cNvSpPr txBox="1"/>
          <p:nvPr/>
        </p:nvSpPr>
        <p:spPr>
          <a:xfrm>
            <a:off x="1966485" y="3490233"/>
            <a:ext cx="468052" cy="369332"/>
          </a:xfrm>
          <a:prstGeom prst="rect">
            <a:avLst/>
          </a:prstGeom>
          <a:noFill/>
        </p:spPr>
        <p:txBody>
          <a:bodyPr wrap="square" rtlCol="0">
            <a:spAutoFit/>
          </a:bodyPr>
          <a:lstStyle/>
          <a:p>
            <a:r>
              <a:rPr kumimoji="1" lang="en-US" altLang="ja-JP" dirty="0"/>
              <a:t>RL</a:t>
            </a:r>
            <a:endParaRPr kumimoji="1" lang="ja-JP" altLang="en-US" dirty="0"/>
          </a:p>
        </p:txBody>
      </p:sp>
      <p:sp>
        <p:nvSpPr>
          <p:cNvPr id="14360" name="テキスト ボックス 14359"/>
          <p:cNvSpPr txBox="1"/>
          <p:nvPr/>
        </p:nvSpPr>
        <p:spPr>
          <a:xfrm>
            <a:off x="1989262" y="4506674"/>
            <a:ext cx="638522" cy="369332"/>
          </a:xfrm>
          <a:prstGeom prst="rect">
            <a:avLst/>
          </a:prstGeom>
          <a:noFill/>
        </p:spPr>
        <p:txBody>
          <a:bodyPr wrap="square" rtlCol="0">
            <a:spAutoFit/>
          </a:bodyPr>
          <a:lstStyle/>
          <a:p>
            <a:r>
              <a:rPr kumimoji="1" lang="en-US" altLang="ja-JP" dirty="0"/>
              <a:t>LTE</a:t>
            </a:r>
            <a:endParaRPr kumimoji="1" lang="ja-JP" altLang="en-US" dirty="0"/>
          </a:p>
        </p:txBody>
      </p:sp>
      <p:sp>
        <p:nvSpPr>
          <p:cNvPr id="14361" name="テキスト ボックス 14360"/>
          <p:cNvSpPr txBox="1"/>
          <p:nvPr/>
        </p:nvSpPr>
        <p:spPr>
          <a:xfrm>
            <a:off x="2945956" y="3360062"/>
            <a:ext cx="402777" cy="1015663"/>
          </a:xfrm>
          <a:prstGeom prst="rect">
            <a:avLst/>
          </a:prstGeom>
          <a:noFill/>
        </p:spPr>
        <p:txBody>
          <a:bodyPr wrap="square" rtlCol="0">
            <a:spAutoFit/>
          </a:bodyPr>
          <a:lstStyle/>
          <a:p>
            <a:r>
              <a:rPr kumimoji="1" lang="en-US" altLang="ja-JP" sz="1200" dirty="0"/>
              <a:t>LTE</a:t>
            </a:r>
            <a:r>
              <a:rPr kumimoji="1" lang="ja-JP" altLang="en-US" sz="1200" dirty="0"/>
              <a:t>アンテナ</a:t>
            </a:r>
          </a:p>
        </p:txBody>
      </p:sp>
      <p:sp>
        <p:nvSpPr>
          <p:cNvPr id="14362" name="テキスト ボックス 14361"/>
          <p:cNvSpPr txBox="1"/>
          <p:nvPr/>
        </p:nvSpPr>
        <p:spPr>
          <a:xfrm>
            <a:off x="719572" y="2699222"/>
            <a:ext cx="828092" cy="369332"/>
          </a:xfrm>
          <a:prstGeom prst="rect">
            <a:avLst/>
          </a:prstGeom>
          <a:noFill/>
        </p:spPr>
        <p:txBody>
          <a:bodyPr wrap="square" rtlCol="0">
            <a:spAutoFit/>
          </a:bodyPr>
          <a:lstStyle/>
          <a:p>
            <a:r>
              <a:rPr lang="en-US" altLang="ja-JP" dirty="0"/>
              <a:t>IPC1</a:t>
            </a:r>
            <a:endParaRPr kumimoji="1" lang="ja-JP" altLang="en-US" dirty="0"/>
          </a:p>
        </p:txBody>
      </p:sp>
      <p:sp>
        <p:nvSpPr>
          <p:cNvPr id="14363" name="テキスト ボックス 14362"/>
          <p:cNvSpPr txBox="1"/>
          <p:nvPr/>
        </p:nvSpPr>
        <p:spPr>
          <a:xfrm>
            <a:off x="1475656" y="2571750"/>
            <a:ext cx="625295" cy="369332"/>
          </a:xfrm>
          <a:prstGeom prst="rect">
            <a:avLst/>
          </a:prstGeom>
          <a:noFill/>
        </p:spPr>
        <p:txBody>
          <a:bodyPr wrap="square" rtlCol="0">
            <a:spAutoFit/>
          </a:bodyPr>
          <a:lstStyle/>
          <a:p>
            <a:r>
              <a:rPr kumimoji="1" lang="en-US" altLang="ja-JP" dirty="0"/>
              <a:t>IPC2</a:t>
            </a:r>
            <a:endParaRPr kumimoji="1" lang="ja-JP" altLang="en-US" dirty="0"/>
          </a:p>
        </p:txBody>
      </p:sp>
      <p:sp>
        <p:nvSpPr>
          <p:cNvPr id="14364" name="テキスト ボックス 14363"/>
          <p:cNvSpPr txBox="1"/>
          <p:nvPr/>
        </p:nvSpPr>
        <p:spPr>
          <a:xfrm rot="20054575">
            <a:off x="2730877" y="2712961"/>
            <a:ext cx="1742651" cy="430887"/>
          </a:xfrm>
          <a:prstGeom prst="rect">
            <a:avLst/>
          </a:prstGeom>
          <a:noFill/>
        </p:spPr>
        <p:txBody>
          <a:bodyPr wrap="square" rtlCol="0">
            <a:spAutoFit/>
          </a:bodyPr>
          <a:lstStyle/>
          <a:p>
            <a:r>
              <a:rPr kumimoji="1" lang="en-US" altLang="ja-JP" sz="1100" dirty="0"/>
              <a:t>720p 5fps 4</a:t>
            </a:r>
            <a:r>
              <a:rPr kumimoji="1" lang="ja-JP" altLang="en-US" sz="1100" dirty="0"/>
              <a:t>ストリームで帯域は</a:t>
            </a:r>
            <a:r>
              <a:rPr kumimoji="1" lang="en-US" altLang="ja-JP" sz="1100" dirty="0"/>
              <a:t>2-4Mbps</a:t>
            </a:r>
            <a:endParaRPr kumimoji="1" lang="ja-JP" altLang="en-US" sz="1100" dirty="0"/>
          </a:p>
        </p:txBody>
      </p:sp>
      <p:cxnSp>
        <p:nvCxnSpPr>
          <p:cNvPr id="14366" name="直線矢印コネクタ 14365"/>
          <p:cNvCxnSpPr>
            <a:stCxn id="14361" idx="0"/>
            <a:endCxn id="49" idx="1"/>
          </p:cNvCxnSpPr>
          <p:nvPr/>
        </p:nvCxnSpPr>
        <p:spPr>
          <a:xfrm flipV="1">
            <a:off x="3147345" y="2793614"/>
            <a:ext cx="1155533" cy="566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43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a:solidFill>
                  <a:srgbClr val="7030A0"/>
                </a:solidFill>
              </a:rPr>
              <a:t>ソリューションとケーススタディー </a:t>
            </a:r>
            <a:r>
              <a:rPr lang="en-US" altLang="ja-JP" sz="2000" dirty="0">
                <a:solidFill>
                  <a:srgbClr val="7030A0"/>
                </a:solidFill>
              </a:rPr>
              <a:t>No.2</a:t>
            </a:r>
            <a:endParaRPr kumimoji="1" lang="ja-JP" altLang="en-US" sz="2000" dirty="0">
              <a:solidFill>
                <a:srgbClr val="7030A0"/>
              </a:solidFill>
            </a:endParaRPr>
          </a:p>
        </p:txBody>
      </p:sp>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a:solidFill>
                  <a:srgbClr val="0070C0"/>
                </a:solidFill>
              </a:rPr>
              <a:t>詳細は</a:t>
            </a:r>
            <a:r>
              <a:rPr kumimoji="1" lang="en-US" altLang="ja-JP" dirty="0">
                <a:solidFill>
                  <a:srgbClr val="0070C0"/>
                </a:solidFill>
              </a:rPr>
              <a:t>web</a:t>
            </a:r>
            <a:r>
              <a:rPr kumimoji="1" lang="ja-JP" altLang="en-US" dirty="0">
                <a:solidFill>
                  <a:srgbClr val="0070C0"/>
                </a:solidFill>
              </a:rPr>
              <a:t>で</a:t>
            </a:r>
            <a:endParaRPr kumimoji="1" lang="en-US" altLang="ja-JP" dirty="0">
              <a:solidFill>
                <a:srgbClr val="0070C0"/>
              </a:solidFill>
            </a:endParaRPr>
          </a:p>
          <a:p>
            <a:r>
              <a:rPr kumimoji="1" lang="en-US" altLang="ja-JP" sz="1600" u="sng" dirty="0">
                <a:solidFill>
                  <a:srgbClr val="0070C0"/>
                </a:solidFill>
              </a:rPr>
              <a:t>www.docokame.com/</a:t>
            </a:r>
            <a:r>
              <a:rPr kumimoji="1" lang="ja-JP" altLang="en-US" sz="1600" u="sng" dirty="0">
                <a:solidFill>
                  <a:srgbClr val="0070C0"/>
                </a:solidFill>
              </a:rPr>
              <a:t>ソリューション</a:t>
            </a:r>
          </a:p>
          <a:p>
            <a:r>
              <a:rPr kumimoji="1" lang="en-US" altLang="ja-JP" sz="1400" dirty="0">
                <a:solidFill>
                  <a:srgbClr val="0070C0"/>
                </a:solidFill>
              </a:rPr>
              <a:t>2</a:t>
            </a:r>
            <a:r>
              <a:rPr kumimoji="1" lang="ja-JP" altLang="en-US" sz="1400" dirty="0">
                <a:solidFill>
                  <a:srgbClr val="0070C0"/>
                </a:solidFill>
              </a:rPr>
              <a:t>月</a:t>
            </a:r>
            <a:r>
              <a:rPr kumimoji="1" lang="en-US" altLang="ja-JP" sz="1400" dirty="0">
                <a:solidFill>
                  <a:srgbClr val="0070C0"/>
                </a:solidFill>
              </a:rPr>
              <a:t>5</a:t>
            </a:r>
            <a:r>
              <a:rPr kumimoji="1" lang="ja-JP" altLang="en-US" sz="1400" dirty="0">
                <a:solidFill>
                  <a:srgbClr val="0070C0"/>
                </a:solidFill>
              </a:rPr>
              <a:t>日以降</a:t>
            </a:r>
          </a:p>
        </p:txBody>
      </p:sp>
      <p:sp>
        <p:nvSpPr>
          <p:cNvPr id="4" name="日付プレースホルダー 3"/>
          <p:cNvSpPr>
            <a:spLocks noGrp="1"/>
          </p:cNvSpPr>
          <p:nvPr>
            <p:ph type="dt" sz="half" idx="10"/>
          </p:nvPr>
        </p:nvSpPr>
        <p:spPr/>
        <p:txBody>
          <a:bodyPr/>
          <a:lstStyle/>
          <a:p>
            <a:fld id="{F48CA804-CFA1-4FE1-BBA5-88EC4E2324B8}"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49</a:t>
            </a:fld>
            <a:endParaRPr kumimoji="1" lang="ja-JP" altLang="en-US"/>
          </a:p>
        </p:txBody>
      </p:sp>
      <p:graphicFrame>
        <p:nvGraphicFramePr>
          <p:cNvPr id="12" name="表 11"/>
          <p:cNvGraphicFramePr>
            <a:graphicFrameLocks noGrp="1"/>
          </p:cNvGraphicFramePr>
          <p:nvPr/>
        </p:nvGraphicFramePr>
        <p:xfrm>
          <a:off x="457200" y="1287463"/>
          <a:ext cx="8229600" cy="2569915"/>
        </p:xfrm>
        <a:graphic>
          <a:graphicData uri="http://schemas.openxmlformats.org/drawingml/2006/table">
            <a:tbl>
              <a:tblPr>
                <a:tableStyleId>{5C22544A-7EE6-4342-B048-85BDC9FD1C3A}</a:tableStyleId>
              </a:tblPr>
              <a:tblGrid>
                <a:gridCol w="366847">
                  <a:extLst>
                    <a:ext uri="{9D8B030D-6E8A-4147-A177-3AD203B41FA5}">
                      <a16:colId xmlns:a16="http://schemas.microsoft.com/office/drawing/2014/main" val="20000"/>
                    </a:ext>
                  </a:extLst>
                </a:gridCol>
                <a:gridCol w="504415">
                  <a:extLst>
                    <a:ext uri="{9D8B030D-6E8A-4147-A177-3AD203B41FA5}">
                      <a16:colId xmlns:a16="http://schemas.microsoft.com/office/drawing/2014/main" val="20001"/>
                    </a:ext>
                  </a:extLst>
                </a:gridCol>
                <a:gridCol w="1201424">
                  <a:extLst>
                    <a:ext uri="{9D8B030D-6E8A-4147-A177-3AD203B41FA5}">
                      <a16:colId xmlns:a16="http://schemas.microsoft.com/office/drawing/2014/main" val="20002"/>
                    </a:ext>
                  </a:extLst>
                </a:gridCol>
                <a:gridCol w="2152169">
                  <a:extLst>
                    <a:ext uri="{9D8B030D-6E8A-4147-A177-3AD203B41FA5}">
                      <a16:colId xmlns:a16="http://schemas.microsoft.com/office/drawing/2014/main" val="20003"/>
                    </a:ext>
                  </a:extLst>
                </a:gridCol>
                <a:gridCol w="2118541">
                  <a:extLst>
                    <a:ext uri="{9D8B030D-6E8A-4147-A177-3AD203B41FA5}">
                      <a16:colId xmlns:a16="http://schemas.microsoft.com/office/drawing/2014/main" val="20004"/>
                    </a:ext>
                  </a:extLst>
                </a:gridCol>
                <a:gridCol w="525814">
                  <a:extLst>
                    <a:ext uri="{9D8B030D-6E8A-4147-A177-3AD203B41FA5}">
                      <a16:colId xmlns:a16="http://schemas.microsoft.com/office/drawing/2014/main" val="20005"/>
                    </a:ext>
                  </a:extLst>
                </a:gridCol>
                <a:gridCol w="782606">
                  <a:extLst>
                    <a:ext uri="{9D8B030D-6E8A-4147-A177-3AD203B41FA5}">
                      <a16:colId xmlns:a16="http://schemas.microsoft.com/office/drawing/2014/main" val="20006"/>
                    </a:ext>
                  </a:extLst>
                </a:gridCol>
                <a:gridCol w="577784">
                  <a:extLst>
                    <a:ext uri="{9D8B030D-6E8A-4147-A177-3AD203B41FA5}">
                      <a16:colId xmlns:a16="http://schemas.microsoft.com/office/drawing/2014/main" val="20007"/>
                    </a:ext>
                  </a:extLst>
                </a:gridCol>
              </a:tblGrid>
              <a:tr h="275545">
                <a:tc>
                  <a:txBody>
                    <a:bodyPr/>
                    <a:lstStyle/>
                    <a:p>
                      <a:pPr algn="l" fontAlgn="ctr"/>
                      <a:r>
                        <a:rPr lang="ja-JP" altLang="en-US" sz="900" u="none" strike="noStrike" dirty="0">
                          <a:effectLst/>
                        </a:rPr>
                        <a:t>区分</a:t>
                      </a:r>
                      <a:endParaRPr lang="ja-JP" alt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品番</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役目</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評価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コストダウン要件</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コストダウン価格</a:t>
                      </a:r>
                      <a:endParaRPr lang="ja-JP" altLang="en-US"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0"/>
                  </a:ext>
                </a:extLst>
              </a:tr>
              <a:tr h="413317">
                <a:tc>
                  <a:txBody>
                    <a:bodyPr/>
                    <a:lstStyle/>
                    <a:p>
                      <a:pPr algn="l" fontAlgn="ctr"/>
                      <a:r>
                        <a:rPr lang="en-US" sz="900" u="none" strike="noStrike">
                          <a:effectLst/>
                        </a:rPr>
                        <a:t>S1</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 XPERIA J1 Compact D5788 SIM</a:t>
                      </a:r>
                      <a:r>
                        <a:rPr lang="ja-JP" altLang="en-US" sz="900" u="none" strike="noStrike">
                          <a:effectLst/>
                        </a:rPr>
                        <a:t>フリー ホワイト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モバイル映像配信とボイスチャット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バッリーの持ちは最高バックグラウンドなら</a:t>
                      </a:r>
                      <a:r>
                        <a:rPr lang="en-US" altLang="ja-JP" sz="900" u="none" strike="noStrike">
                          <a:effectLst/>
                        </a:rPr>
                        <a:t>6</a:t>
                      </a:r>
                      <a:r>
                        <a:rPr lang="ja-JP" altLang="en-US" sz="900" u="none" strike="noStrike">
                          <a:effectLst/>
                        </a:rPr>
                        <a:t>時間以上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他メーカー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1"/>
                  </a:ext>
                </a:extLst>
              </a:tr>
              <a:tr h="275545">
                <a:tc>
                  <a:txBody>
                    <a:bodyPr/>
                    <a:lstStyle/>
                    <a:p>
                      <a:pPr algn="l" fontAlgn="ctr"/>
                      <a:r>
                        <a:rPr lang="en-US" sz="900" u="none" strike="noStrike">
                          <a:effectLst/>
                        </a:rPr>
                        <a:t>S2</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同上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同上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バッリーの持ちは最高バックグラウンドなら</a:t>
                      </a:r>
                      <a:r>
                        <a:rPr lang="en-US" altLang="ja-JP" sz="900" u="none" strike="noStrike">
                          <a:effectLst/>
                        </a:rPr>
                        <a:t>6</a:t>
                      </a:r>
                      <a:r>
                        <a:rPr lang="ja-JP" altLang="en-US" sz="900" u="none" strike="noStrike">
                          <a:effectLst/>
                        </a:rPr>
                        <a:t>時間以上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他メーカー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2"/>
                  </a:ext>
                </a:extLst>
              </a:tr>
              <a:tr h="275545">
                <a:tc>
                  <a:txBody>
                    <a:bodyPr/>
                    <a:lstStyle/>
                    <a:p>
                      <a:pPr algn="l" fontAlgn="ctr"/>
                      <a:r>
                        <a:rPr lang="en-US" sz="900" u="none" strike="noStrike">
                          <a:effectLst/>
                        </a:rPr>
                        <a:t>IPC1</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SNC-CX600W</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WiFi 2.6G b/g/n</a:t>
                      </a:r>
                      <a:br>
                        <a:rPr lang="en-US" sz="900" u="none" strike="noStrike">
                          <a:effectLst/>
                        </a:rPr>
                      </a:br>
                      <a:r>
                        <a:rPr lang="en-US" sz="900" u="none" strike="noStrike">
                          <a:effectLst/>
                        </a:rPr>
                        <a:t>720p </a:t>
                      </a:r>
                      <a:r>
                        <a:rPr lang="ja-JP" altLang="en-US" sz="900" u="none" strike="noStrike">
                          <a:effectLst/>
                        </a:rPr>
                        <a:t>広角</a:t>
                      </a:r>
                      <a:r>
                        <a:rPr lang="en-US" altLang="ja-JP" sz="900" u="none" strike="noStrike">
                          <a:effectLst/>
                        </a:rPr>
                        <a:t>120°</a:t>
                      </a:r>
                      <a:r>
                        <a:rPr lang="ja-JP" altLang="en-US" sz="900" u="none" strike="noStrike">
                          <a:effectLst/>
                        </a:rPr>
                        <a:t>配信、音声も同時に配信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広角は使いやすい。</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音声無し</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3"/>
                  </a:ext>
                </a:extLst>
              </a:tr>
              <a:tr h="275545">
                <a:tc>
                  <a:txBody>
                    <a:bodyPr/>
                    <a:lstStyle/>
                    <a:p>
                      <a:pPr algn="l" fontAlgn="ctr"/>
                      <a:r>
                        <a:rPr lang="en-US" sz="900" u="none" strike="noStrike">
                          <a:effectLst/>
                        </a:rPr>
                        <a:t>IPC2</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AXIS</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AXIS M1034-W</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WiFi 2.6G b/g/n</a:t>
                      </a:r>
                      <a:br>
                        <a:rPr lang="en-US" sz="900" u="none" strike="noStrike">
                          <a:effectLst/>
                        </a:rPr>
                      </a:br>
                      <a:r>
                        <a:rPr lang="ja-JP" altLang="en-US" sz="900" u="none" strike="noStrike">
                          <a:effectLst/>
                        </a:rPr>
                        <a:t>映像配信、音声も同時に配信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高品質映像</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¥40,000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音声無し</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4"/>
                  </a:ext>
                </a:extLst>
              </a:tr>
              <a:tr h="275545">
                <a:tc>
                  <a:txBody>
                    <a:bodyPr/>
                    <a:lstStyle/>
                    <a:p>
                      <a:pPr algn="l" fontAlgn="ctr"/>
                      <a:r>
                        <a:rPr lang="en-US" sz="900" u="none" strike="noStrike">
                          <a:effectLst/>
                        </a:rPr>
                        <a:t>PC</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altLang="ja-JP" sz="900" u="none" strike="noStrike">
                          <a:effectLst/>
                        </a:rPr>
                        <a:t>rtsp</a:t>
                      </a:r>
                      <a:r>
                        <a:rPr lang="ja-JP" altLang="en-US" sz="900" u="none" strike="noStrike">
                          <a:effectLst/>
                        </a:rPr>
                        <a:t>から</a:t>
                      </a:r>
                      <a:r>
                        <a:rPr lang="en-US" altLang="ja-JP" sz="900" u="none" strike="noStrike">
                          <a:effectLst/>
                        </a:rPr>
                        <a:t>rtmp</a:t>
                      </a:r>
                      <a:r>
                        <a:rPr lang="ja-JP" altLang="en-US" sz="900" u="none" strike="noStrike">
                          <a:effectLst/>
                        </a:rPr>
                        <a:t>へのプロトコル変換、</a:t>
                      </a:r>
                      <a:r>
                        <a:rPr lang="en-US" altLang="ja-JP" sz="900" u="none" strike="noStrike">
                          <a:effectLst/>
                        </a:rPr>
                        <a:t>USB 5GHz WiFi</a:t>
                      </a:r>
                      <a:r>
                        <a:rPr lang="ja-JP" altLang="en-US" sz="900" u="none" strike="noStrike">
                          <a:effectLst/>
                        </a:rPr>
                        <a:t>ドングル必須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¥50,000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¥50,000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5"/>
                  </a:ext>
                </a:extLst>
              </a:tr>
              <a:tr h="141446">
                <a:tc>
                  <a:txBody>
                    <a:bodyPr/>
                    <a:lstStyle/>
                    <a:p>
                      <a:pPr algn="l" fontAlgn="ctr"/>
                      <a:r>
                        <a:rPr lang="en-US" sz="900" u="none" strike="noStrike">
                          <a:effectLst/>
                        </a:rPr>
                        <a:t>WR</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IODATA</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WN-AC583TRK</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IPC1 IPC2 PC</a:t>
                      </a:r>
                      <a:r>
                        <a:rPr lang="ja-JP" altLang="en-US" sz="900" u="none" strike="noStrike">
                          <a:effectLst/>
                        </a:rPr>
                        <a:t>間の</a:t>
                      </a:r>
                      <a:r>
                        <a:rPr lang="en-US" sz="900" u="none" strike="noStrike">
                          <a:effectLst/>
                        </a:rPr>
                        <a:t>WiFi</a:t>
                      </a:r>
                      <a:r>
                        <a:rPr lang="ja-JP" altLang="en-US" sz="900" u="none" strike="noStrike">
                          <a:effectLst/>
                        </a:rPr>
                        <a:t>通信。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¥3,800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¥3,800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6"/>
                  </a:ext>
                </a:extLst>
              </a:tr>
              <a:tr h="141446">
                <a:tc>
                  <a:txBody>
                    <a:bodyPr/>
                    <a:lstStyle/>
                    <a:p>
                      <a:pPr algn="l" fontAlgn="ctr"/>
                      <a:r>
                        <a:rPr lang="en-US" sz="900" u="none" strike="noStrike">
                          <a:effectLst/>
                        </a:rPr>
                        <a:t>RL</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PLANEX</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MZK-EX300D</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中継 </a:t>
                      </a:r>
                      <a:r>
                        <a:rPr lang="en-US" altLang="ja-JP" sz="900" u="none" strike="noStrike">
                          <a:effectLst/>
                        </a:rPr>
                        <a:t>5</a:t>
                      </a:r>
                      <a:r>
                        <a:rPr lang="en-US" sz="900" u="none" strike="noStrike">
                          <a:effectLst/>
                        </a:rPr>
                        <a:t>GHz</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¥6,000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¥6,000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7"/>
                  </a:ext>
                </a:extLst>
              </a:tr>
              <a:tr h="141446">
                <a:tc>
                  <a:txBody>
                    <a:bodyPr/>
                    <a:lstStyle/>
                    <a:p>
                      <a:pPr algn="l" fontAlgn="ctr"/>
                      <a:r>
                        <a:rPr lang="en-US" sz="900" u="none" strike="noStrike">
                          <a:effectLst/>
                        </a:rPr>
                        <a:t>LTE</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dirty="0" err="1">
                          <a:effectLst/>
                        </a:rPr>
                        <a:t>Netgear</a:t>
                      </a:r>
                      <a:endParaRPr 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en-US" sz="900" u="none" strike="noStrike" dirty="0">
                          <a:effectLst/>
                        </a:rPr>
                        <a:t>AC785</a:t>
                      </a:r>
                      <a:endParaRPr 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LTE</a:t>
                      </a:r>
                      <a:r>
                        <a:rPr lang="ja-JP" altLang="en-US" sz="900" u="none" strike="noStrike">
                          <a:effectLst/>
                        </a:rPr>
                        <a:t>ルーター </a:t>
                      </a:r>
                      <a:r>
                        <a:rPr lang="en-US" sz="900" u="none" strike="noStrike">
                          <a:effectLst/>
                        </a:rPr>
                        <a:t>WiFi 5GHz</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¥17,800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¥17,800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8"/>
                  </a:ext>
                </a:extLst>
              </a:tr>
              <a:tr h="141446">
                <a:tc>
                  <a:txBody>
                    <a:bodyPr/>
                    <a:lstStyle/>
                    <a:p>
                      <a:pPr algn="l" fontAlgn="ctr"/>
                      <a:r>
                        <a:rPr lang="en-US" sz="900" u="none" strike="noStrike">
                          <a:effectLst/>
                        </a:rPr>
                        <a:t>LTEA</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LTE</a:t>
                      </a:r>
                      <a:r>
                        <a:rPr lang="ja-JP" altLang="en-US" sz="900" u="none" strike="noStrike">
                          <a:effectLst/>
                        </a:rPr>
                        <a:t>アンテナ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¥3,000</a:t>
                      </a:r>
                      <a:endParaRPr lang="en-US" altLang="ja-JP" sz="900" b="0" i="0" u="none" strike="noStrike">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09"/>
                  </a:ext>
                </a:extLst>
              </a:tr>
              <a:tr h="141446">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¥236,600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dirty="0">
                          <a:effectLst/>
                        </a:rPr>
                        <a:t>¥160,600</a:t>
                      </a:r>
                      <a:endParaRPr lang="en-US" altLang="ja-JP" sz="900" b="0" i="0" u="none" strike="noStrike" dirty="0">
                        <a:solidFill>
                          <a:srgbClr val="000000"/>
                        </a:solidFill>
                        <a:effectLst/>
                        <a:latin typeface="ＭＳ Ｐゴシック"/>
                      </a:endParaRPr>
                    </a:p>
                  </a:txBody>
                  <a:tcPr marL="9185" marR="9185" marT="9185" marB="0" anchor="ctr"/>
                </a:tc>
                <a:extLst>
                  <a:ext uri="{0D108BD9-81ED-4DB2-BD59-A6C34878D82A}">
                    <a16:rowId xmlns:a16="http://schemas.microsoft.com/office/drawing/2014/main" val="10010"/>
                  </a:ext>
                </a:extLst>
              </a:tr>
            </a:tbl>
          </a:graphicData>
        </a:graphic>
      </p:graphicFrame>
      <p:sp>
        <p:nvSpPr>
          <p:cNvPr id="14" name="テキスト ボックス 13"/>
          <p:cNvSpPr txBox="1"/>
          <p:nvPr/>
        </p:nvSpPr>
        <p:spPr>
          <a:xfrm>
            <a:off x="467544" y="3878927"/>
            <a:ext cx="5526868" cy="246221"/>
          </a:xfrm>
          <a:prstGeom prst="rect">
            <a:avLst/>
          </a:prstGeom>
          <a:noFill/>
        </p:spPr>
        <p:txBody>
          <a:bodyPr wrap="square" rtlCol="0">
            <a:spAutoFit/>
          </a:bodyPr>
          <a:lstStyle/>
          <a:p>
            <a:r>
              <a:rPr kumimoji="1" lang="ja-JP" altLang="en-US" sz="1000" dirty="0">
                <a:solidFill>
                  <a:schemeClr val="tx1">
                    <a:lumMod val="50000"/>
                    <a:lumOff val="50000"/>
                  </a:schemeClr>
                </a:solidFill>
              </a:rPr>
              <a:t>価格はストリートプライスによる参考価格</a:t>
            </a:r>
            <a:r>
              <a:rPr lang="ja-JP" altLang="en-US" sz="1000" dirty="0">
                <a:solidFill>
                  <a:schemeClr val="tx1">
                    <a:lumMod val="50000"/>
                    <a:lumOff val="50000"/>
                  </a:schemeClr>
                </a:solidFill>
              </a:rPr>
              <a:t>であり、価格を保証するものではない。</a:t>
            </a:r>
            <a:endParaRPr kumimoji="1" lang="ja-JP" altLang="en-US" sz="1000" dirty="0">
              <a:solidFill>
                <a:schemeClr val="tx1">
                  <a:lumMod val="50000"/>
                  <a:lumOff val="50000"/>
                </a:schemeClr>
              </a:solidFill>
            </a:endParaRPr>
          </a:p>
        </p:txBody>
      </p:sp>
    </p:spTree>
    <p:extLst>
      <p:ext uri="{BB962C8B-B14F-4D97-AF65-F5344CB8AC3E}">
        <p14:creationId xmlns:p14="http://schemas.microsoft.com/office/powerpoint/2010/main" val="160646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ja-JP" altLang="en-US" dirty="0"/>
              <a:t>ターゲット　エンターテイメント</a:t>
            </a:r>
          </a:p>
          <a:p>
            <a:pPr marL="0" indent="0">
              <a:buNone/>
            </a:pPr>
            <a:r>
              <a:rPr lang="ja-JP" altLang="en-US" dirty="0"/>
              <a:t>　ツイキャス、</a:t>
            </a:r>
            <a:r>
              <a:rPr lang="en-US" altLang="ja-JP" dirty="0"/>
              <a:t>USTREAM</a:t>
            </a:r>
            <a:r>
              <a:rPr lang="ja-JP" altLang="en-US" dirty="0" err="1"/>
              <a:t>、</a:t>
            </a:r>
            <a:r>
              <a:rPr lang="en-US" altLang="ja-JP" dirty="0" err="1"/>
              <a:t>youtube</a:t>
            </a:r>
            <a:r>
              <a:rPr lang="ja-JP" altLang="en-US" dirty="0"/>
              <a:t>はクラウド　</a:t>
            </a:r>
          </a:p>
          <a:p>
            <a:pPr marL="0" indent="0">
              <a:buNone/>
            </a:pPr>
            <a:r>
              <a:rPr lang="ja-JP" altLang="en-US" dirty="0"/>
              <a:t>　サービスだが、これらの仕組みを</a:t>
            </a:r>
          </a:p>
          <a:p>
            <a:pPr marL="0" indent="0">
              <a:buNone/>
            </a:pPr>
            <a:r>
              <a:rPr lang="ja-JP" altLang="en-US" dirty="0"/>
              <a:t>　オンプレミス</a:t>
            </a:r>
            <a:r>
              <a:rPr lang="en-US" altLang="ja-JP" dirty="0"/>
              <a:t>(</a:t>
            </a:r>
            <a:r>
              <a:rPr lang="ja-JP" altLang="en-US" dirty="0"/>
              <a:t>自営</a:t>
            </a:r>
            <a:r>
              <a:rPr lang="en-US" altLang="ja-JP" dirty="0"/>
              <a:t>)</a:t>
            </a:r>
            <a:r>
              <a:rPr lang="ja-JP" altLang="en-US" dirty="0"/>
              <a:t>で提供。</a:t>
            </a:r>
            <a:r>
              <a:rPr kumimoji="1" lang="ja-JP" altLang="en-US" dirty="0"/>
              <a:t>	</a:t>
            </a:r>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E649349B-5D5C-48C5-8C33-DD5CD08136F8}" type="datetime1">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a:t>
            </a:fld>
            <a:endParaRPr kumimoji="1" lang="ja-JP" altLang="en-US"/>
          </a:p>
        </p:txBody>
      </p:sp>
    </p:spTree>
    <p:extLst>
      <p:ext uri="{BB962C8B-B14F-4D97-AF65-F5344CB8AC3E}">
        <p14:creationId xmlns:p14="http://schemas.microsoft.com/office/powerpoint/2010/main" val="331355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8928992" cy="338554"/>
          </a:xfrm>
          <a:prstGeom prst="rect">
            <a:avLst/>
          </a:prstGeom>
        </p:spPr>
        <p:txBody>
          <a:bodyPr wrap="square">
            <a:spAutoFit/>
          </a:bodyPr>
          <a:lstStyle/>
          <a:p>
            <a:r>
              <a:rPr lang="ja-JP" altLang="en-US" sz="1600" dirty="0"/>
              <a:t>質問 </a:t>
            </a:r>
            <a:r>
              <a:rPr lang="en-US" altLang="ja-JP" sz="1600" dirty="0"/>
              <a:t>15.</a:t>
            </a:r>
            <a:r>
              <a:rPr lang="ja-JP" altLang="en-US" sz="1600" dirty="0"/>
              <a:t> ケーススタディ</a:t>
            </a:r>
            <a:r>
              <a:rPr lang="en-US" altLang="ja-JP" sz="1600" dirty="0"/>
              <a:t>No.2</a:t>
            </a:r>
            <a:r>
              <a:rPr lang="ja-JP" altLang="en-US" sz="1600" dirty="0"/>
              <a:t>で通信料に関しての説明を具体的にしていただきたい。</a:t>
            </a:r>
          </a:p>
        </p:txBody>
      </p:sp>
      <p:sp>
        <p:nvSpPr>
          <p:cNvPr id="3" name="日付プレースホルダー 2"/>
          <p:cNvSpPr>
            <a:spLocks noGrp="1"/>
          </p:cNvSpPr>
          <p:nvPr>
            <p:ph type="dt" sz="half" idx="10"/>
          </p:nvPr>
        </p:nvSpPr>
        <p:spPr/>
        <p:txBody>
          <a:bodyPr/>
          <a:lstStyle/>
          <a:p>
            <a:fld id="{4FF9AB14-791E-42F3-AC53-F584895688A4}"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50</a:t>
            </a:fld>
            <a:endParaRPr kumimoji="1" lang="ja-JP" altLang="en-US" dirty="0"/>
          </a:p>
        </p:txBody>
      </p:sp>
      <p:graphicFrame>
        <p:nvGraphicFramePr>
          <p:cNvPr id="10" name="表 9"/>
          <p:cNvGraphicFramePr>
            <a:graphicFrameLocks noGrp="1"/>
          </p:cNvGraphicFramePr>
          <p:nvPr/>
        </p:nvGraphicFramePr>
        <p:xfrm>
          <a:off x="793750" y="1922463"/>
          <a:ext cx="7556500" cy="1297305"/>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9304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tblGrid>
              <a:tr h="285750">
                <a:tc>
                  <a:txBody>
                    <a:bodyPr/>
                    <a:lstStyle/>
                    <a:p>
                      <a:pPr algn="l" fontAlgn="ctr"/>
                      <a:r>
                        <a:rPr lang="ja-JP" altLang="en-US" sz="900" u="none" strike="noStrike">
                          <a:effectLst/>
                        </a:rPr>
                        <a:t>プロバイダ</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サービス</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ダウンロード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アップロード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制限後</a:t>
                      </a:r>
                      <a:br>
                        <a:rPr lang="ja-JP" altLang="en-US" sz="900" u="none" strike="noStrike">
                          <a:effectLst/>
                        </a:rPr>
                      </a:br>
                      <a:r>
                        <a:rPr lang="ja-JP" altLang="en-US" sz="900" u="none" strike="noStrike">
                          <a:effectLst/>
                        </a:rPr>
                        <a:t>ダウンロード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制限後</a:t>
                      </a:r>
                      <a:br>
                        <a:rPr lang="ja-JP" altLang="en-US" sz="900" u="none" strike="noStrike">
                          <a:effectLst/>
                        </a:rPr>
                      </a:br>
                      <a:r>
                        <a:rPr lang="ja-JP" altLang="en-US" sz="900" u="none" strike="noStrike">
                          <a:effectLst/>
                        </a:rPr>
                        <a:t>アップロード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コスト</a:t>
                      </a:r>
                      <a:endParaRPr lang="ja-JP" altLang="en-US" sz="9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85750">
                <a:tc>
                  <a:txBody>
                    <a:bodyPr/>
                    <a:lstStyle/>
                    <a:p>
                      <a:pPr algn="l" fontAlgn="ctr"/>
                      <a:r>
                        <a:rPr lang="en-US" sz="900" u="none" strike="noStrike">
                          <a:effectLst/>
                        </a:rPr>
                        <a:t>Plala</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どの時間帯でもアップロードは殆どの場合で</a:t>
                      </a:r>
                      <a:r>
                        <a:rPr lang="en-US" altLang="ja-JP" sz="900" u="none" strike="noStrike">
                          <a:effectLst/>
                        </a:rPr>
                        <a:t>1Mbps</a:t>
                      </a:r>
                      <a:r>
                        <a:rPr lang="ja-JP" altLang="en-US" sz="900" u="none" strike="noStrike">
                          <a:effectLst/>
                        </a:rPr>
                        <a:t>以上を達成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\2,980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142875">
                <a:tc>
                  <a:txBody>
                    <a:bodyPr/>
                    <a:lstStyle/>
                    <a:p>
                      <a:pPr algn="l" fontAlgn="ctr"/>
                      <a:r>
                        <a:rPr lang="en-US" sz="900" u="none" strike="noStrike">
                          <a:effectLst/>
                        </a:rPr>
                        <a:t>B 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\1,980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142875">
                <a:tc>
                  <a:txBody>
                    <a:bodyPr/>
                    <a:lstStyle/>
                    <a:p>
                      <a:pPr algn="l" fontAlgn="ctr"/>
                      <a:r>
                        <a:rPr lang="en-US" sz="900" u="none" strike="noStrike">
                          <a:effectLst/>
                        </a:rPr>
                        <a:t>U 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\2,480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285750">
                <a:tc>
                  <a:txBody>
                    <a:bodyPr/>
                    <a:lstStyle/>
                    <a:p>
                      <a:pPr algn="l" fontAlgn="ctr"/>
                      <a:r>
                        <a:rPr lang="en-US" sz="900" u="none" strike="noStrike">
                          <a:effectLst/>
                        </a:rPr>
                        <a:t>CamCastMobile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256Kbps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\138,000</a:t>
                      </a:r>
                      <a:r>
                        <a:rPr lang="ja-JP" altLang="en-US" sz="900" u="none" strike="noStrike">
                          <a:effectLst/>
                        </a:rPr>
                        <a:t>円</a:t>
                      </a:r>
                      <a:r>
                        <a:rPr lang="en-US" altLang="ja-JP" sz="900" u="none" strike="noStrike">
                          <a:effectLst/>
                        </a:rPr>
                        <a:t>/2</a:t>
                      </a:r>
                      <a:r>
                        <a:rPr lang="ja-JP" altLang="en-US" sz="900" u="none" strike="noStrike">
                          <a:effectLst/>
                        </a:rPr>
                        <a:t>年</a:t>
                      </a:r>
                      <a:br>
                        <a:rPr lang="ja-JP" altLang="en-US" sz="900" u="none" strike="noStrike">
                          <a:effectLst/>
                        </a:rPr>
                      </a:br>
                      <a:r>
                        <a:rPr lang="en-US" altLang="ja-JP" sz="900" u="none" strike="noStrike">
                          <a:effectLst/>
                        </a:rPr>
                        <a:t>\5,750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r h="142875">
                <a:tc>
                  <a:txBody>
                    <a:bodyPr/>
                    <a:lstStyle/>
                    <a:p>
                      <a:pPr algn="l" fontAlgn="ctr"/>
                      <a:r>
                        <a:rPr lang="en-US" sz="900" u="none" strike="noStrike">
                          <a:effectLst/>
                        </a:rPr>
                        <a:t>Asahi</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WiMax 2+ </a:t>
                      </a:r>
                      <a:r>
                        <a:rPr lang="ja-JP" altLang="en-US" sz="900" u="none" strike="noStrike">
                          <a:effectLst/>
                        </a:rPr>
                        <a:t>ギガ放題</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場所によるがダウンロードも早い</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dirty="0">
                          <a:effectLst/>
                        </a:rPr>
                        <a:t>\4,290</a:t>
                      </a:r>
                      <a:r>
                        <a:rPr lang="ja-JP" altLang="en-US" sz="900" u="none" strike="noStrike" dirty="0">
                          <a:effectLst/>
                        </a:rPr>
                        <a:t>円</a:t>
                      </a:r>
                      <a:r>
                        <a:rPr lang="en-US" altLang="ja-JP" sz="900" u="none" strike="noStrike" dirty="0">
                          <a:effectLst/>
                        </a:rPr>
                        <a:t>/</a:t>
                      </a:r>
                      <a:r>
                        <a:rPr lang="ja-JP" altLang="en-US" sz="900" u="none" strike="noStrike" dirty="0">
                          <a:effectLst/>
                        </a:rPr>
                        <a:t>月</a:t>
                      </a:r>
                      <a:endParaRPr lang="ja-JP" altLang="en-US" sz="9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2653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16.</a:t>
            </a:r>
            <a:r>
              <a:rPr lang="ja-JP" altLang="en-US" sz="1600" dirty="0"/>
              <a:t> </a:t>
            </a:r>
            <a:r>
              <a:rPr lang="en-US" altLang="ja-JP" sz="1600" dirty="0"/>
              <a:t>3</a:t>
            </a:r>
            <a:r>
              <a:rPr lang="ja-JP" altLang="en-US" sz="1600" dirty="0"/>
              <a:t>拠点テレビ会議</a:t>
            </a:r>
            <a:r>
              <a:rPr lang="en-US" altLang="ja-JP" sz="1600" dirty="0"/>
              <a:t>+</a:t>
            </a:r>
            <a:r>
              <a:rPr lang="ja-JP" altLang="en-US" sz="1600" dirty="0"/>
              <a:t>スマホモバイル</a:t>
            </a:r>
            <a:r>
              <a:rPr lang="en-US" altLang="ja-JP" sz="1600" dirty="0"/>
              <a:t>3</a:t>
            </a:r>
            <a:r>
              <a:rPr lang="ja-JP" altLang="en-US" sz="1600" dirty="0"/>
              <a:t>台の最小構成のコストを知りたい。　録画は不要。</a:t>
            </a:r>
          </a:p>
        </p:txBody>
      </p:sp>
      <p:sp>
        <p:nvSpPr>
          <p:cNvPr id="3" name="日付プレースホルダー 2"/>
          <p:cNvSpPr>
            <a:spLocks noGrp="1"/>
          </p:cNvSpPr>
          <p:nvPr>
            <p:ph type="dt" sz="half" idx="10"/>
          </p:nvPr>
        </p:nvSpPr>
        <p:spPr/>
        <p:txBody>
          <a:bodyPr/>
          <a:lstStyle/>
          <a:p>
            <a:fld id="{47521A2B-2686-4E5A-9C58-700ADDA46204}"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51</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011199544"/>
              </p:ext>
            </p:extLst>
          </p:nvPr>
        </p:nvGraphicFramePr>
        <p:xfrm>
          <a:off x="323528" y="1494870"/>
          <a:ext cx="4275435" cy="3309128"/>
        </p:xfrm>
        <a:graphic>
          <a:graphicData uri="http://schemas.openxmlformats.org/drawingml/2006/table">
            <a:tbl>
              <a:tblPr>
                <a:tableStyleId>{5C22544A-7EE6-4342-B048-85BDC9FD1C3A}</a:tableStyleId>
              </a:tblPr>
              <a:tblGrid>
                <a:gridCol w="2094943">
                  <a:extLst>
                    <a:ext uri="{9D8B030D-6E8A-4147-A177-3AD203B41FA5}">
                      <a16:colId xmlns:a16="http://schemas.microsoft.com/office/drawing/2014/main" val="20000"/>
                    </a:ext>
                  </a:extLst>
                </a:gridCol>
                <a:gridCol w="891296">
                  <a:extLst>
                    <a:ext uri="{9D8B030D-6E8A-4147-A177-3AD203B41FA5}">
                      <a16:colId xmlns:a16="http://schemas.microsoft.com/office/drawing/2014/main" val="20001"/>
                    </a:ext>
                  </a:extLst>
                </a:gridCol>
                <a:gridCol w="429732">
                  <a:extLst>
                    <a:ext uri="{9D8B030D-6E8A-4147-A177-3AD203B41FA5}">
                      <a16:colId xmlns:a16="http://schemas.microsoft.com/office/drawing/2014/main" val="20002"/>
                    </a:ext>
                  </a:extLst>
                </a:gridCol>
                <a:gridCol w="328445">
                  <a:extLst>
                    <a:ext uri="{9D8B030D-6E8A-4147-A177-3AD203B41FA5}">
                      <a16:colId xmlns:a16="http://schemas.microsoft.com/office/drawing/2014/main" val="20003"/>
                    </a:ext>
                  </a:extLst>
                </a:gridCol>
                <a:gridCol w="531019">
                  <a:extLst>
                    <a:ext uri="{9D8B030D-6E8A-4147-A177-3AD203B41FA5}">
                      <a16:colId xmlns:a16="http://schemas.microsoft.com/office/drawing/2014/main" val="20004"/>
                    </a:ext>
                  </a:extLst>
                </a:gridCol>
              </a:tblGrid>
              <a:tr h="808259">
                <a:tc>
                  <a:txBody>
                    <a:bodyPr/>
                    <a:lstStyle/>
                    <a:p>
                      <a:pPr algn="l" fontAlgn="ctr"/>
                      <a:r>
                        <a:rPr lang="en-US" sz="500" b="0" u="none" strike="noStrike" dirty="0" err="1">
                          <a:effectLst/>
                        </a:rPr>
                        <a:t>Docokame@VMS</a:t>
                      </a:r>
                      <a:r>
                        <a:rPr lang="en-US" sz="500" b="0" u="none" strike="noStrike" dirty="0">
                          <a:effectLst/>
                        </a:rPr>
                        <a:t>/VCS </a:t>
                      </a:r>
                      <a:r>
                        <a:rPr lang="ja-JP" altLang="en-US" sz="500" b="0" u="none" strike="noStrike" dirty="0">
                          <a:effectLst/>
                        </a:rPr>
                        <a:t>サーバープリインストール済み</a:t>
                      </a:r>
                      <a:br>
                        <a:rPr lang="ja-JP" altLang="en-US" sz="500" b="0" u="none" strike="noStrike" dirty="0">
                          <a:effectLst/>
                        </a:rPr>
                      </a:br>
                      <a:r>
                        <a:rPr lang="en-US" sz="500" b="0" u="none" strike="noStrike" dirty="0">
                          <a:effectLst/>
                        </a:rPr>
                        <a:t>ECS </a:t>
                      </a:r>
                      <a:r>
                        <a:rPr lang="ja-JP" altLang="en-US" sz="500" b="0" u="none" strike="noStrike" dirty="0">
                          <a:effectLst/>
                        </a:rPr>
                        <a:t>小型</a:t>
                      </a:r>
                      <a:r>
                        <a:rPr lang="en-US" sz="500" b="0" u="none" strike="noStrike" dirty="0">
                          <a:effectLst/>
                        </a:rPr>
                        <a:t>PC LIVA MINI PC KIT OS Windows8.1 with Bing </a:t>
                      </a:r>
                      <a:r>
                        <a:rPr lang="ja-JP" altLang="en-US" sz="500" b="0" u="none" strike="noStrike" dirty="0">
                          <a:effectLst/>
                        </a:rPr>
                        <a:t>搭載モデル </a:t>
                      </a:r>
                      <a:r>
                        <a:rPr lang="en-US" altLang="ja-JP" sz="500" b="0" u="none" strike="noStrike" dirty="0">
                          <a:effectLst/>
                        </a:rPr>
                        <a:t>64</a:t>
                      </a:r>
                      <a:r>
                        <a:rPr lang="en-US" sz="500" b="0" u="none" strike="noStrike" dirty="0">
                          <a:effectLst/>
                        </a:rPr>
                        <a:t>GB LIVA-C0-2G-64G-W-OS</a:t>
                      </a:r>
                      <a:br>
                        <a:rPr lang="en-US" sz="500" b="0" u="none" strike="noStrike" dirty="0">
                          <a:effectLst/>
                        </a:rPr>
                      </a:br>
                      <a:r>
                        <a:rPr lang="en-US" sz="500" b="0" u="none" strike="noStrike" dirty="0">
                          <a:effectLst/>
                        </a:rPr>
                        <a:t>    </a:t>
                      </a:r>
                      <a:r>
                        <a:rPr lang="en-US" sz="500" b="0" u="none" strike="noStrike" dirty="0" err="1">
                          <a:effectLst/>
                        </a:rPr>
                        <a:t>OS：Windows</a:t>
                      </a:r>
                      <a:r>
                        <a:rPr lang="en-US" sz="500" b="0" u="none" strike="noStrike" dirty="0">
                          <a:effectLst/>
                        </a:rPr>
                        <a:t> 8.1 32bit</a:t>
                      </a:r>
                      <a:br>
                        <a:rPr lang="en-US" sz="500" b="0" u="none" strike="noStrike" dirty="0">
                          <a:effectLst/>
                        </a:rPr>
                      </a:br>
                      <a:r>
                        <a:rPr lang="en-US" sz="500" b="0" u="none" strike="noStrike" dirty="0">
                          <a:effectLst/>
                        </a:rPr>
                        <a:t>    CPU： Celeron Dual-Core N2807(Bay Trail)  1.58GHz</a:t>
                      </a:r>
                      <a:br>
                        <a:rPr lang="en-US" sz="500" b="0" u="none" strike="noStrike" dirty="0">
                          <a:effectLst/>
                        </a:rPr>
                      </a:br>
                      <a:r>
                        <a:rPr lang="en-US" sz="500" b="0" u="none" strike="noStrike" dirty="0">
                          <a:effectLst/>
                        </a:rPr>
                        <a:t>    </a:t>
                      </a:r>
                      <a:r>
                        <a:rPr lang="ja-JP" altLang="en-US" sz="500" b="0" u="none" strike="noStrike" dirty="0">
                          <a:effectLst/>
                        </a:rPr>
                        <a:t>グラフィックス：</a:t>
                      </a:r>
                      <a:r>
                        <a:rPr lang="en-US" sz="500" b="0" u="none" strike="noStrike" dirty="0">
                          <a:effectLst/>
                        </a:rPr>
                        <a:t>Intel HD </a:t>
                      </a:r>
                      <a:r>
                        <a:rPr lang="en-US" sz="500" b="0" u="none" strike="noStrike" dirty="0" err="1">
                          <a:effectLst/>
                        </a:rPr>
                        <a:t>Graphics、HDMI</a:t>
                      </a:r>
                      <a:r>
                        <a:rPr lang="en-US" sz="500" b="0" u="none" strike="noStrike" dirty="0">
                          <a:effectLst/>
                        </a:rPr>
                        <a:t> 1.4a×1</a:t>
                      </a:r>
                      <a:r>
                        <a:rPr lang="ja-JP" altLang="en-US" sz="500" b="0" u="none" strike="noStrike" dirty="0">
                          <a:effectLst/>
                        </a:rPr>
                        <a:t>搭載</a:t>
                      </a:r>
                      <a:br>
                        <a:rPr lang="ja-JP" altLang="en-US" sz="500" b="0" u="none" strike="noStrike" dirty="0">
                          <a:effectLst/>
                        </a:rPr>
                      </a:br>
                      <a:r>
                        <a:rPr lang="ja-JP" altLang="en-US" sz="500" b="0" u="none" strike="noStrike" dirty="0">
                          <a:effectLst/>
                        </a:rPr>
                        <a:t>    メモリ：</a:t>
                      </a:r>
                      <a:r>
                        <a:rPr lang="en-US" altLang="ja-JP" sz="500" b="0" u="none" strike="noStrike" dirty="0">
                          <a:effectLst/>
                        </a:rPr>
                        <a:t>2</a:t>
                      </a:r>
                      <a:r>
                        <a:rPr lang="en-US" sz="500" b="0" u="none" strike="noStrike" dirty="0">
                          <a:effectLst/>
                        </a:rPr>
                        <a:t>GB DDR3L-1333MHz</a:t>
                      </a:r>
                      <a:br>
                        <a:rPr lang="en-US" sz="500" b="0" u="none" strike="noStrike" dirty="0">
                          <a:effectLst/>
                        </a:rPr>
                      </a:br>
                      <a:r>
                        <a:rPr lang="en-US" sz="500" b="0" u="none" strike="noStrike" dirty="0">
                          <a:effectLst/>
                        </a:rPr>
                        <a:t>    </a:t>
                      </a:r>
                      <a:r>
                        <a:rPr lang="ja-JP" altLang="en-US" sz="500" b="0" u="none" strike="noStrike" dirty="0">
                          <a:effectLst/>
                        </a:rPr>
                        <a:t>ストレージ：</a:t>
                      </a:r>
                      <a:r>
                        <a:rPr lang="en-US" altLang="ja-JP" sz="500" b="0" u="none" strike="noStrike" dirty="0">
                          <a:effectLst/>
                        </a:rPr>
                        <a:t>64</a:t>
                      </a:r>
                      <a:r>
                        <a:rPr lang="en-US" sz="500" b="0" u="none" strike="noStrike" dirty="0">
                          <a:effectLst/>
                        </a:rPr>
                        <a:t>GB </a:t>
                      </a:r>
                      <a:r>
                        <a:rPr lang="en-US" sz="500" b="0" u="none" strike="noStrike" dirty="0" err="1">
                          <a:effectLst/>
                        </a:rPr>
                        <a:t>eMMC</a:t>
                      </a:r>
                      <a:br>
                        <a:rPr lang="en-US" sz="500" b="0" u="none" strike="noStrike" dirty="0">
                          <a:effectLst/>
                        </a:rPr>
                      </a:br>
                      <a:r>
                        <a:rPr lang="en-US" sz="500" b="0" u="none" strike="noStrike" dirty="0">
                          <a:effectLst/>
                        </a:rPr>
                        <a:t>    </a:t>
                      </a:r>
                      <a:r>
                        <a:rPr lang="ja-JP" altLang="en-US" sz="500" b="0" u="none" strike="noStrike" dirty="0">
                          <a:effectLst/>
                        </a:rPr>
                        <a:t>無線：</a:t>
                      </a:r>
                      <a:r>
                        <a:rPr lang="en-US" sz="500" b="0" u="none" strike="noStrike" dirty="0">
                          <a:effectLst/>
                        </a:rPr>
                        <a:t>IEEE 802.11 b/g/n</a:t>
                      </a:r>
                      <a:br>
                        <a:rPr lang="en-US" sz="500" b="0" u="none" strike="noStrike" dirty="0">
                          <a:effectLst/>
                        </a:rPr>
                      </a:br>
                      <a:r>
                        <a:rPr lang="en-US" sz="500" b="0" u="none" strike="noStrike" dirty="0">
                          <a:effectLst/>
                        </a:rPr>
                        <a:t>    LAN Gigabits</a:t>
                      </a:r>
                      <a:br>
                        <a:rPr lang="en-US" sz="500" b="0" u="none" strike="noStrike" dirty="0">
                          <a:effectLst/>
                        </a:rPr>
                      </a:br>
                      <a:r>
                        <a:rPr lang="en-US" sz="500" b="0" u="none" strike="noStrike" dirty="0">
                          <a:effectLst/>
                        </a:rPr>
                        <a:t>    </a:t>
                      </a:r>
                      <a:r>
                        <a:rPr lang="ja-JP" altLang="en-US" sz="500" b="0" u="none" strike="noStrike" dirty="0">
                          <a:effectLst/>
                        </a:rPr>
                        <a:t>インターフェース：</a:t>
                      </a:r>
                      <a:r>
                        <a:rPr lang="en-US" sz="500" b="0" u="none" strike="noStrike" dirty="0">
                          <a:effectLst/>
                        </a:rPr>
                        <a:t>USB 3.0 Micro USB（</a:t>
                      </a:r>
                      <a:r>
                        <a:rPr lang="ja-JP" altLang="en-US" sz="500" b="0" u="none" strike="noStrike" dirty="0">
                          <a:effectLst/>
                        </a:rPr>
                        <a:t>電源専用）</a:t>
                      </a:r>
                      <a:endParaRPr lang="ja-JP" altLang="en-US" sz="500" b="0" i="0" u="none" strike="noStrike" dirty="0">
                        <a:solidFill>
                          <a:srgbClr val="000000"/>
                        </a:solidFill>
                        <a:effectLst/>
                        <a:latin typeface="Arial"/>
                      </a:endParaRPr>
                    </a:p>
                  </a:txBody>
                  <a:tcPr marL="5971" marR="5971" marT="5971" marB="0" anchor="ctr"/>
                </a:tc>
                <a:tc>
                  <a:txBody>
                    <a:bodyPr/>
                    <a:lstStyle/>
                    <a:p>
                      <a:pPr algn="ctr" fontAlgn="ctr"/>
                      <a:r>
                        <a:rPr lang="en-US" sz="800" u="none" strike="noStrike" dirty="0">
                          <a:effectLst/>
                        </a:rPr>
                        <a:t>C02G64GW-VMS-S</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¥40,000</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¥40,000</a:t>
                      </a:r>
                      <a:endParaRPr lang="en-US" altLang="ja-JP" sz="700" b="0" i="0" u="none" strike="noStrike">
                        <a:solidFill>
                          <a:srgbClr val="000000"/>
                        </a:solidFill>
                        <a:effectLst/>
                        <a:latin typeface="Arial"/>
                      </a:endParaRPr>
                    </a:p>
                  </a:txBody>
                  <a:tcPr marL="5971" marR="5971" marT="5971" marB="0" anchor="ctr"/>
                </a:tc>
                <a:extLst>
                  <a:ext uri="{0D108BD9-81ED-4DB2-BD59-A6C34878D82A}">
                    <a16:rowId xmlns:a16="http://schemas.microsoft.com/office/drawing/2014/main" val="10000"/>
                  </a:ext>
                </a:extLst>
              </a:tr>
              <a:tr h="881217">
                <a:tc>
                  <a:txBody>
                    <a:bodyPr/>
                    <a:lstStyle/>
                    <a:p>
                      <a:pPr algn="l" fontAlgn="ctr"/>
                      <a:br>
                        <a:rPr lang="en-US" sz="500" b="0" u="none" strike="noStrike">
                          <a:effectLst/>
                        </a:rPr>
                      </a:br>
                      <a:r>
                        <a:rPr lang="en-US" sz="500" b="0" u="none" strike="noStrike">
                          <a:effectLst/>
                        </a:rPr>
                        <a:t>Docokame@VMS/VCS </a:t>
                      </a:r>
                      <a:r>
                        <a:rPr lang="ja-JP" altLang="en-US" sz="500" b="0" u="none" strike="noStrike">
                          <a:effectLst/>
                        </a:rPr>
                        <a:t>クライアントプリインストール済み</a:t>
                      </a:r>
                      <a:br>
                        <a:rPr lang="ja-JP" altLang="en-US" sz="500" b="0" u="none" strike="noStrike">
                          <a:effectLst/>
                        </a:rPr>
                      </a:br>
                      <a:r>
                        <a:rPr lang="en-US" sz="500" b="0" u="none" strike="noStrike">
                          <a:effectLst/>
                        </a:rPr>
                        <a:t>ECS </a:t>
                      </a:r>
                      <a:r>
                        <a:rPr lang="ja-JP" altLang="en-US" sz="500" b="0" u="none" strike="noStrike">
                          <a:effectLst/>
                        </a:rPr>
                        <a:t>小型</a:t>
                      </a:r>
                      <a:r>
                        <a:rPr lang="en-US" sz="500" b="0" u="none" strike="noStrike">
                          <a:effectLst/>
                        </a:rPr>
                        <a:t>PC LIVA MINI PC KIT OS Windows8.1 with Bing </a:t>
                      </a:r>
                      <a:r>
                        <a:rPr lang="ja-JP" altLang="en-US" sz="500" b="0" u="none" strike="noStrike">
                          <a:effectLst/>
                        </a:rPr>
                        <a:t>搭載モデル </a:t>
                      </a:r>
                      <a:r>
                        <a:rPr lang="en-US" altLang="ja-JP" sz="500" b="0" u="none" strike="noStrike">
                          <a:effectLst/>
                        </a:rPr>
                        <a:t>64</a:t>
                      </a:r>
                      <a:r>
                        <a:rPr lang="en-US" sz="500" b="0" u="none" strike="noStrike">
                          <a:effectLst/>
                        </a:rPr>
                        <a:t>GB LIVA-C0-2G-64G-W-OS</a:t>
                      </a:r>
                      <a:br>
                        <a:rPr lang="en-US" sz="500" b="0" u="none" strike="noStrike">
                          <a:effectLst/>
                        </a:rPr>
                      </a:br>
                      <a:r>
                        <a:rPr lang="en-US" sz="500" b="0" u="none" strike="noStrike">
                          <a:effectLst/>
                        </a:rPr>
                        <a:t>    OS：Windows 8.1 32bit</a:t>
                      </a:r>
                      <a:br>
                        <a:rPr lang="en-US" sz="500" b="0" u="none" strike="noStrike">
                          <a:effectLst/>
                        </a:rPr>
                      </a:br>
                      <a:r>
                        <a:rPr lang="en-US" sz="500" b="0" u="none" strike="noStrike">
                          <a:effectLst/>
                        </a:rPr>
                        <a:t>    CPU： Celeron Dual-Core N2807(Bay Trail)  1.58GHz</a:t>
                      </a:r>
                      <a:br>
                        <a:rPr lang="en-US" sz="500" b="0" u="none" strike="noStrike">
                          <a:effectLst/>
                        </a:rPr>
                      </a:br>
                      <a:r>
                        <a:rPr lang="en-US" sz="500" b="0" u="none" strike="noStrike">
                          <a:effectLst/>
                        </a:rPr>
                        <a:t>    </a:t>
                      </a:r>
                      <a:r>
                        <a:rPr lang="ja-JP" altLang="en-US" sz="500" b="0" u="none" strike="noStrike">
                          <a:effectLst/>
                        </a:rPr>
                        <a:t>グラフィックス：</a:t>
                      </a:r>
                      <a:r>
                        <a:rPr lang="en-US" sz="500" b="0" u="none" strike="noStrike">
                          <a:effectLst/>
                        </a:rPr>
                        <a:t>Intel HD Graphics、HDMI 1.4a×1</a:t>
                      </a:r>
                      <a:r>
                        <a:rPr lang="ja-JP" altLang="en-US" sz="500" b="0" u="none" strike="noStrike">
                          <a:effectLst/>
                        </a:rPr>
                        <a:t>搭載</a:t>
                      </a:r>
                      <a:br>
                        <a:rPr lang="ja-JP" altLang="en-US" sz="500" b="0" u="none" strike="noStrike">
                          <a:effectLst/>
                        </a:rPr>
                      </a:br>
                      <a:r>
                        <a:rPr lang="ja-JP" altLang="en-US" sz="500" b="0" u="none" strike="noStrike">
                          <a:effectLst/>
                        </a:rPr>
                        <a:t>    メモリ：</a:t>
                      </a:r>
                      <a:r>
                        <a:rPr lang="en-US" altLang="ja-JP" sz="500" b="0" u="none" strike="noStrike">
                          <a:effectLst/>
                        </a:rPr>
                        <a:t>2</a:t>
                      </a:r>
                      <a:r>
                        <a:rPr lang="en-US" sz="500" b="0" u="none" strike="noStrike">
                          <a:effectLst/>
                        </a:rPr>
                        <a:t>GB DDR3L-1333MHz</a:t>
                      </a:r>
                      <a:br>
                        <a:rPr lang="en-US" sz="500" b="0" u="none" strike="noStrike">
                          <a:effectLst/>
                        </a:rPr>
                      </a:br>
                      <a:r>
                        <a:rPr lang="en-US" sz="500" b="0" u="none" strike="noStrike">
                          <a:effectLst/>
                        </a:rPr>
                        <a:t>    </a:t>
                      </a:r>
                      <a:r>
                        <a:rPr lang="ja-JP" altLang="en-US" sz="500" b="0" u="none" strike="noStrike">
                          <a:effectLst/>
                        </a:rPr>
                        <a:t>ストレージ：</a:t>
                      </a:r>
                      <a:r>
                        <a:rPr lang="en-US" altLang="ja-JP" sz="500" b="0" u="none" strike="noStrike">
                          <a:effectLst/>
                        </a:rPr>
                        <a:t>64</a:t>
                      </a:r>
                      <a:r>
                        <a:rPr lang="en-US" sz="500" b="0" u="none" strike="noStrike">
                          <a:effectLst/>
                        </a:rPr>
                        <a:t>GB eMMC</a:t>
                      </a:r>
                      <a:br>
                        <a:rPr lang="en-US" sz="500" b="0" u="none" strike="noStrike">
                          <a:effectLst/>
                        </a:rPr>
                      </a:br>
                      <a:r>
                        <a:rPr lang="en-US" sz="500" b="0" u="none" strike="noStrike">
                          <a:effectLst/>
                        </a:rPr>
                        <a:t>    </a:t>
                      </a:r>
                      <a:r>
                        <a:rPr lang="ja-JP" altLang="en-US" sz="500" b="0" u="none" strike="noStrike">
                          <a:effectLst/>
                        </a:rPr>
                        <a:t>無線：</a:t>
                      </a:r>
                      <a:r>
                        <a:rPr lang="en-US" sz="500" b="0" u="none" strike="noStrike">
                          <a:effectLst/>
                        </a:rPr>
                        <a:t>IEEE 802.11 b/g/n</a:t>
                      </a:r>
                      <a:br>
                        <a:rPr lang="en-US" sz="500" b="0" u="none" strike="noStrike">
                          <a:effectLst/>
                        </a:rPr>
                      </a:br>
                      <a:r>
                        <a:rPr lang="en-US" sz="500" b="0" u="none" strike="noStrike">
                          <a:effectLst/>
                        </a:rPr>
                        <a:t>    LAN Gigabits</a:t>
                      </a:r>
                      <a:br>
                        <a:rPr lang="en-US" sz="500" b="0" u="none" strike="noStrike">
                          <a:effectLst/>
                        </a:rPr>
                      </a:br>
                      <a:r>
                        <a:rPr lang="en-US" sz="500" b="0" u="none" strike="noStrike">
                          <a:effectLst/>
                        </a:rPr>
                        <a:t>    </a:t>
                      </a:r>
                      <a:r>
                        <a:rPr lang="ja-JP" altLang="en-US" sz="500" b="0" u="none" strike="noStrike">
                          <a:effectLst/>
                        </a:rPr>
                        <a:t>インターフェース：</a:t>
                      </a:r>
                      <a:r>
                        <a:rPr lang="en-US" sz="500" b="0" u="none" strike="noStrike">
                          <a:effectLst/>
                        </a:rPr>
                        <a:t>USB 3.0 Micro USB（</a:t>
                      </a:r>
                      <a:r>
                        <a:rPr lang="ja-JP" altLang="en-US" sz="500" b="0" u="none" strike="noStrike">
                          <a:effectLst/>
                        </a:rPr>
                        <a:t>電源専用）</a:t>
                      </a:r>
                      <a:endParaRPr lang="ja-JP" altLang="en-US" sz="500" b="0" i="0" u="none" strike="noStrike">
                        <a:solidFill>
                          <a:srgbClr val="000000"/>
                        </a:solidFill>
                        <a:effectLst/>
                        <a:latin typeface="Arial"/>
                      </a:endParaRPr>
                    </a:p>
                  </a:txBody>
                  <a:tcPr marL="5971" marR="5971" marT="5971" marB="0" anchor="ctr"/>
                </a:tc>
                <a:tc>
                  <a:txBody>
                    <a:bodyPr/>
                    <a:lstStyle/>
                    <a:p>
                      <a:pPr algn="ctr" fontAlgn="ctr"/>
                      <a:r>
                        <a:rPr lang="en-US" sz="800" u="none" strike="noStrike" dirty="0">
                          <a:effectLst/>
                        </a:rPr>
                        <a:t>C02G64GW-VMS-C</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¥30,000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3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¥90,000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1"/>
                  </a:ext>
                </a:extLst>
              </a:tr>
              <a:tr h="297550">
                <a:tc>
                  <a:txBody>
                    <a:bodyPr/>
                    <a:lstStyle/>
                    <a:p>
                      <a:pPr algn="l" fontAlgn="ctr"/>
                      <a:r>
                        <a:rPr lang="ja-JP" altLang="en-US" sz="500" b="0" u="none" strike="noStrike">
                          <a:effectLst/>
                        </a:rPr>
                        <a:t>サーバー管理モニター</a:t>
                      </a:r>
                      <a:br>
                        <a:rPr lang="ja-JP" altLang="en-US" sz="500" b="0" u="none" strike="noStrike">
                          <a:effectLst/>
                        </a:rPr>
                      </a:br>
                      <a:r>
                        <a:rPr lang="en-US" altLang="ja-JP" sz="500" b="0" u="none" strike="noStrike">
                          <a:effectLst/>
                        </a:rPr>
                        <a:t>iiyama HD+(1600x900)</a:t>
                      </a:r>
                      <a:r>
                        <a:rPr lang="ja-JP" altLang="en-US" sz="500" b="0" u="none" strike="noStrike">
                          <a:effectLst/>
                        </a:rPr>
                        <a:t>モード対応 </a:t>
                      </a:r>
                      <a:r>
                        <a:rPr lang="en-US" altLang="ja-JP" sz="500" b="0" u="none" strike="noStrike">
                          <a:effectLst/>
                        </a:rPr>
                        <a:t>WLED</a:t>
                      </a:r>
                      <a:r>
                        <a:rPr lang="ja-JP" altLang="en-US" sz="500" b="0" u="none" strike="noStrike">
                          <a:effectLst/>
                        </a:rPr>
                        <a:t>バックライト</a:t>
                      </a:r>
                      <a:r>
                        <a:rPr lang="en-US" altLang="ja-JP" sz="500" b="0" u="none" strike="noStrike">
                          <a:effectLst/>
                        </a:rPr>
                        <a:t>19.5</a:t>
                      </a:r>
                      <a:r>
                        <a:rPr lang="ja-JP" altLang="en-US" sz="500" b="0" u="none" strike="noStrike">
                          <a:effectLst/>
                        </a:rPr>
                        <a:t>型ワイド液晶ディスプレイ </a:t>
                      </a:r>
                      <a:r>
                        <a:rPr lang="en-US" altLang="ja-JP" sz="500" b="0" u="none" strike="noStrike">
                          <a:effectLst/>
                        </a:rPr>
                        <a:t>E2083HSD-B2</a:t>
                      </a:r>
                      <a:br>
                        <a:rPr lang="en-US" altLang="ja-JP" sz="500" b="0" u="none" strike="noStrike">
                          <a:effectLst/>
                        </a:rPr>
                      </a:br>
                      <a:r>
                        <a:rPr lang="ja-JP" altLang="en-US" sz="500" b="0" u="none" strike="noStrike">
                          <a:effectLst/>
                        </a:rPr>
                        <a:t>市況により同等スペックへの変更あり</a:t>
                      </a: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a:effectLst/>
                        </a:rPr>
                        <a:t>E2083HSD-B2</a:t>
                      </a:r>
                      <a:endParaRPr lang="en-US" sz="8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13,800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¥13,800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2"/>
                  </a:ext>
                </a:extLst>
              </a:tr>
              <a:tr h="151634">
                <a:tc>
                  <a:txBody>
                    <a:bodyPr/>
                    <a:lstStyle/>
                    <a:p>
                      <a:pPr algn="l" fontAlgn="ctr"/>
                      <a:r>
                        <a:rPr lang="en-US" altLang="ja-JP" sz="500" b="0" u="none" strike="noStrike">
                          <a:effectLst/>
                        </a:rPr>
                        <a:t>PHILIPS 21.5</a:t>
                      </a:r>
                      <a:r>
                        <a:rPr lang="ja-JP" altLang="en-US" sz="500" b="0" u="none" strike="noStrike">
                          <a:effectLst/>
                        </a:rPr>
                        <a:t>型ワイドディスプレイ </a:t>
                      </a:r>
                      <a:r>
                        <a:rPr lang="en-US" altLang="ja-JP" sz="500" b="0" u="none" strike="noStrike">
                          <a:effectLst/>
                        </a:rPr>
                        <a:t>5</a:t>
                      </a:r>
                      <a:r>
                        <a:rPr lang="ja-JP" altLang="en-US" sz="500" b="0" u="none" strike="noStrike">
                          <a:effectLst/>
                        </a:rPr>
                        <a:t>年保証付 </a:t>
                      </a:r>
                      <a:r>
                        <a:rPr lang="en-US" altLang="ja-JP" sz="500" b="0" u="none" strike="noStrike">
                          <a:effectLst/>
                        </a:rPr>
                        <a:t>223V5LHSB/11</a:t>
                      </a:r>
                      <a:br>
                        <a:rPr lang="en-US" altLang="ja-JP" sz="500" b="0" u="none" strike="noStrike">
                          <a:effectLst/>
                        </a:rPr>
                      </a:br>
                      <a:r>
                        <a:rPr lang="ja-JP" altLang="en-US" sz="500" b="0" u="none" strike="noStrike">
                          <a:effectLst/>
                        </a:rPr>
                        <a:t>市況により同等スペックへの変更あり</a:t>
                      </a: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223V5LHSB/11</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13,900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3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¥41,700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3"/>
                  </a:ext>
                </a:extLst>
              </a:tr>
              <a:tr h="151634">
                <a:tc>
                  <a:txBody>
                    <a:bodyPr/>
                    <a:lstStyle/>
                    <a:p>
                      <a:pPr algn="l" fontAlgn="ctr"/>
                      <a:r>
                        <a:rPr lang="ja-JP" altLang="en-US" sz="500" b="0" u="none" strike="noStrike">
                          <a:effectLst/>
                        </a:rPr>
                        <a:t>オムロン 無停電電源装置</a:t>
                      </a:r>
                      <a:r>
                        <a:rPr lang="en-US" altLang="ja-JP" sz="500" b="0" u="none" strike="noStrike">
                          <a:effectLst/>
                        </a:rPr>
                        <a:t>(</a:t>
                      </a:r>
                      <a:r>
                        <a:rPr lang="ja-JP" altLang="en-US" sz="500" b="0" u="none" strike="noStrike">
                          <a:effectLst/>
                        </a:rPr>
                        <a:t>常時商用給電</a:t>
                      </a:r>
                      <a:r>
                        <a:rPr lang="en-US" altLang="ja-JP" sz="500" b="0" u="none" strike="noStrike">
                          <a:effectLst/>
                        </a:rPr>
                        <a:t>/</a:t>
                      </a:r>
                      <a:r>
                        <a:rPr lang="ja-JP" altLang="en-US" sz="500" b="0" u="none" strike="noStrike">
                          <a:effectLst/>
                        </a:rPr>
                        <a:t>正弦波出力</a:t>
                      </a:r>
                      <a:r>
                        <a:rPr lang="en-US" altLang="ja-JP" sz="500" b="0" u="none" strike="noStrike">
                          <a:effectLst/>
                        </a:rPr>
                        <a:t>) 350VA/210W BY35S</a:t>
                      </a:r>
                      <a:br>
                        <a:rPr lang="en-US" altLang="ja-JP" sz="500" b="0" u="none" strike="noStrike">
                          <a:effectLst/>
                        </a:rPr>
                      </a:br>
                      <a:r>
                        <a:rPr lang="ja-JP" altLang="en-US" sz="500" b="0" u="none" strike="noStrike">
                          <a:effectLst/>
                        </a:rPr>
                        <a:t>出荷時設定費用含む</a:t>
                      </a:r>
                      <a:r>
                        <a:rPr lang="en-US" altLang="ja-JP" sz="500" b="0" u="none" strike="noStrike">
                          <a:effectLst/>
                        </a:rPr>
                        <a:t>(</a:t>
                      </a:r>
                      <a:r>
                        <a:rPr lang="ja-JP" altLang="en-US" sz="500" b="0" u="none" strike="noStrike">
                          <a:effectLst/>
                        </a:rPr>
                        <a:t>弊社アプライアンスとの場合</a:t>
                      </a:r>
                      <a:r>
                        <a:rPr lang="en-US" altLang="ja-JP" sz="500" b="0" u="none" strike="noStrike">
                          <a:effectLst/>
                        </a:rPr>
                        <a:t>)</a:t>
                      </a:r>
                      <a:endParaRPr lang="en-US" altLang="ja-JP"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BY35S</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23,800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¥23,800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4"/>
                  </a:ext>
                </a:extLst>
              </a:tr>
              <a:tr h="443467">
                <a:tc>
                  <a:txBody>
                    <a:bodyPr/>
                    <a:lstStyle/>
                    <a:p>
                      <a:pPr algn="l" fontAlgn="ctr"/>
                      <a:br>
                        <a:rPr lang="ja-JP" altLang="en-US" sz="500" b="0" u="none" strike="noStrike">
                          <a:effectLst/>
                        </a:rPr>
                      </a:br>
                      <a:r>
                        <a:rPr lang="ja-JP" altLang="en-US" sz="500" b="0" u="none" strike="noStrike">
                          <a:effectLst/>
                        </a:rPr>
                        <a:t> </a:t>
                      </a:r>
                      <a:r>
                        <a:rPr lang="en-US" altLang="ja-JP" sz="500" b="0" u="none" strike="noStrike">
                          <a:effectLst/>
                        </a:rPr>
                        <a:t>Standard 20</a:t>
                      </a:r>
                      <a:r>
                        <a:rPr lang="ja-JP" altLang="en-US" sz="500" b="0" u="none" strike="noStrike">
                          <a:effectLst/>
                        </a:rPr>
                        <a:t>同時ユーザ</a:t>
                      </a:r>
                      <a:r>
                        <a:rPr lang="en-US" altLang="ja-JP" sz="500" b="0" u="none" strike="noStrike">
                          <a:effectLst/>
                        </a:rPr>
                        <a:t>/20</a:t>
                      </a:r>
                      <a:r>
                        <a:rPr lang="ja-JP" altLang="en-US" sz="500" b="0" u="none" strike="noStrike">
                          <a:effectLst/>
                        </a:rPr>
                        <a:t>ストリーム</a:t>
                      </a:r>
                      <a:r>
                        <a:rPr lang="en-US" altLang="ja-JP" sz="500" b="0" u="none" strike="noStrike">
                          <a:effectLst/>
                        </a:rPr>
                        <a:t>(</a:t>
                      </a:r>
                      <a:r>
                        <a:rPr lang="ja-JP" altLang="en-US" sz="500" b="0" u="none" strike="noStrike">
                          <a:effectLst/>
                        </a:rPr>
                        <a:t>カメラ登録</a:t>
                      </a:r>
                      <a:r>
                        <a:rPr lang="en-US" altLang="ja-JP" sz="500" b="0" u="none" strike="noStrike">
                          <a:effectLst/>
                        </a:rPr>
                        <a:t>20</a:t>
                      </a:r>
                      <a:r>
                        <a:rPr lang="ja-JP" altLang="en-US" sz="500" b="0" u="none" strike="noStrike">
                          <a:effectLst/>
                        </a:rPr>
                        <a:t>まで</a:t>
                      </a:r>
                      <a:r>
                        <a:rPr lang="en-US" altLang="ja-JP" sz="500" b="0" u="none" strike="noStrike">
                          <a:effectLst/>
                        </a:rPr>
                        <a:t>)</a:t>
                      </a:r>
                      <a:br>
                        <a:rPr lang="en-US" altLang="ja-JP" sz="500" b="0" u="none" strike="noStrike">
                          <a:effectLst/>
                        </a:rPr>
                      </a:br>
                      <a:r>
                        <a:rPr lang="en-US" altLang="ja-JP" sz="500" b="0" u="none" strike="noStrike">
                          <a:effectLst/>
                        </a:rPr>
                        <a:t>Windows 7/8/10</a:t>
                      </a:r>
                      <a:r>
                        <a:rPr lang="ja-JP" altLang="en-US" sz="500" b="0" u="none" strike="noStrike">
                          <a:effectLst/>
                        </a:rPr>
                        <a:t>では</a:t>
                      </a:r>
                      <a:r>
                        <a:rPr lang="en-US" altLang="ja-JP" sz="500" b="0" u="none" strike="noStrike">
                          <a:effectLst/>
                        </a:rPr>
                        <a:t>10</a:t>
                      </a:r>
                      <a:r>
                        <a:rPr lang="ja-JP" altLang="en-US" sz="500" b="0" u="none" strike="noStrike">
                          <a:effectLst/>
                        </a:rPr>
                        <a:t>同時ユーザまで。</a:t>
                      </a:r>
                      <a:br>
                        <a:rPr lang="ja-JP" altLang="en-US" sz="500" b="0" u="none" strike="noStrike">
                          <a:effectLst/>
                        </a:rPr>
                      </a:br>
                      <a:r>
                        <a:rPr lang="en-US" altLang="ja-JP" sz="500" b="0" u="none" strike="noStrike">
                          <a:effectLst/>
                        </a:rPr>
                        <a:t>Standard</a:t>
                      </a:r>
                      <a:br>
                        <a:rPr lang="en-US" altLang="ja-JP" sz="500" b="0" u="none" strike="noStrike">
                          <a:effectLst/>
                        </a:rPr>
                      </a:br>
                      <a:r>
                        <a:rPr lang="ja-JP" altLang="en-US" sz="500" b="0" u="none" strike="noStrike">
                          <a:effectLst/>
                        </a:rPr>
                        <a:t>どこカメ</a:t>
                      </a:r>
                      <a:r>
                        <a:rPr lang="en-US" altLang="ja-JP" sz="500" b="0" u="none" strike="noStrike">
                          <a:effectLst/>
                        </a:rPr>
                        <a:t>@VMS</a:t>
                      </a:r>
                      <a:r>
                        <a:rPr lang="ja-JP" altLang="en-US" sz="500" b="0" u="none" strike="noStrike">
                          <a:effectLst/>
                        </a:rPr>
                        <a:t>はアプライアンスで提供されます。</a:t>
                      </a:r>
                      <a:br>
                        <a:rPr lang="ja-JP" altLang="en-US" sz="500" b="0" u="none" strike="noStrike">
                          <a:effectLst/>
                        </a:rPr>
                      </a:b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DK-VMS-S</a:t>
                      </a:r>
                      <a:endParaRPr lang="en-US" sz="800" b="1"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¥98,000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¥98,000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5"/>
                  </a:ext>
                </a:extLst>
              </a:tr>
              <a:tr h="297550">
                <a:tc>
                  <a:txBody>
                    <a:bodyPr/>
                    <a:lstStyle/>
                    <a:p>
                      <a:pPr algn="l" fontAlgn="ctr"/>
                      <a:r>
                        <a:rPr lang="en-US" sz="500" b="0" u="none" strike="noStrike" dirty="0" err="1">
                          <a:effectLst/>
                        </a:rPr>
                        <a:t>Docokame@VCS</a:t>
                      </a:r>
                      <a:r>
                        <a:rPr lang="en-US" sz="500" b="0" u="none" strike="noStrike" dirty="0">
                          <a:effectLst/>
                        </a:rPr>
                        <a:t> Voice Chat Solution</a:t>
                      </a:r>
                      <a:br>
                        <a:rPr lang="en-US" sz="500" b="0" u="none" strike="noStrike" dirty="0">
                          <a:effectLst/>
                        </a:rPr>
                      </a:br>
                      <a:r>
                        <a:rPr lang="ja-JP" altLang="en-US" sz="500" b="0" u="none" strike="noStrike" dirty="0">
                          <a:effectLst/>
                        </a:rPr>
                        <a:t>サポート リモート　</a:t>
                      </a:r>
                      <a:r>
                        <a:rPr lang="en-US" sz="500" b="0" u="none" strike="noStrike" dirty="0">
                          <a:effectLst/>
                        </a:rPr>
                        <a:t>internet</a:t>
                      </a:r>
                      <a:r>
                        <a:rPr lang="ja-JP" altLang="en-US" sz="500" b="0" u="none" strike="noStrike" dirty="0">
                          <a:effectLst/>
                        </a:rPr>
                        <a:t>環境必須 </a:t>
                      </a:r>
                      <a:r>
                        <a:rPr lang="en-US" altLang="ja-JP" sz="500" b="0" u="none" strike="noStrike" dirty="0">
                          <a:effectLst/>
                        </a:rPr>
                        <a:t>(</a:t>
                      </a:r>
                      <a:r>
                        <a:rPr lang="ja-JP" altLang="en-US" sz="500" b="0" u="none" strike="noStrike" dirty="0">
                          <a:effectLst/>
                        </a:rPr>
                        <a:t>モバイル貸出可能</a:t>
                      </a:r>
                      <a:r>
                        <a:rPr lang="en-US" altLang="ja-JP" sz="500" b="0" u="none" strike="noStrike" dirty="0">
                          <a:effectLst/>
                        </a:rPr>
                        <a:t>)</a:t>
                      </a:r>
                      <a:br>
                        <a:rPr lang="en-US" altLang="ja-JP" sz="500" b="0" u="none" strike="noStrike" dirty="0">
                          <a:effectLst/>
                        </a:rPr>
                      </a:br>
                      <a:r>
                        <a:rPr lang="ja-JP" altLang="en-US" sz="500" b="0" u="none" strike="noStrike" dirty="0">
                          <a:effectLst/>
                        </a:rPr>
                        <a:t>対応回数 </a:t>
                      </a:r>
                      <a:r>
                        <a:rPr lang="en-US" altLang="ja-JP" sz="500" b="0" u="none" strike="noStrike" dirty="0">
                          <a:effectLst/>
                        </a:rPr>
                        <a:t>2</a:t>
                      </a:r>
                      <a:r>
                        <a:rPr lang="ja-JP" altLang="en-US" sz="500" b="0" u="none" strike="noStrike" dirty="0">
                          <a:effectLst/>
                        </a:rPr>
                        <a:t>回で</a:t>
                      </a:r>
                      <a:r>
                        <a:rPr lang="en-US" altLang="ja-JP" sz="500" b="0" u="none" strike="noStrike" dirty="0">
                          <a:effectLst/>
                        </a:rPr>
                        <a:t>2</a:t>
                      </a:r>
                      <a:r>
                        <a:rPr lang="ja-JP" altLang="en-US" sz="500" b="0" u="none" strike="noStrike" dirty="0">
                          <a:effectLst/>
                        </a:rPr>
                        <a:t>時間以内</a:t>
                      </a:r>
                      <a:br>
                        <a:rPr lang="ja-JP" altLang="en-US" sz="500" b="0" u="none" strike="noStrike" dirty="0">
                          <a:effectLst/>
                        </a:rPr>
                      </a:br>
                      <a:endParaRPr lang="ja-JP" altLang="en-US" sz="500" b="0" i="0" u="none" strike="noStrike" dirty="0">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DK-VCS-RM</a:t>
                      </a:r>
                      <a:endParaRPr lang="en-US" sz="800" b="1"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¥10,000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¥10,000</a:t>
                      </a:r>
                      <a:endParaRPr lang="en-US" altLang="ja-JP" sz="700" b="0" i="0" u="none" strike="noStrike" dirty="0">
                        <a:solidFill>
                          <a:srgbClr val="000000"/>
                        </a:solidFill>
                        <a:effectLst/>
                        <a:latin typeface="Arial"/>
                      </a:endParaRPr>
                    </a:p>
                  </a:txBody>
                  <a:tcPr marL="5971" marR="5971" marT="5971" marB="0" anchor="ctr"/>
                </a:tc>
                <a:extLst>
                  <a:ext uri="{0D108BD9-81ED-4DB2-BD59-A6C34878D82A}">
                    <a16:rowId xmlns:a16="http://schemas.microsoft.com/office/drawing/2014/main" val="10006"/>
                  </a:ext>
                </a:extLst>
              </a:tr>
              <a:tr h="137042">
                <a:tc>
                  <a:txBody>
                    <a:bodyPr/>
                    <a:lstStyle/>
                    <a:p>
                      <a:pPr algn="l" fontAlgn="ctr"/>
                      <a:endParaRPr lang="ja-JP" altLang="en-US" sz="600" b="0" i="0" u="none" strike="noStrike">
                        <a:solidFill>
                          <a:srgbClr val="000000"/>
                        </a:solidFill>
                        <a:effectLst/>
                        <a:latin typeface="ＭＳ Ｐゴシック"/>
                      </a:endParaRPr>
                    </a:p>
                  </a:txBody>
                  <a:tcPr marL="5971" marR="5971" marT="5971" marB="0" anchor="ctr"/>
                </a:tc>
                <a:tc>
                  <a:txBody>
                    <a:bodyPr/>
                    <a:lstStyle/>
                    <a:p>
                      <a:pPr algn="ctr" fontAlgn="ctr"/>
                      <a:endParaRPr lang="ja-JP" altLang="en-US" sz="600" b="0" i="0" u="none" strike="noStrike" dirty="0">
                        <a:solidFill>
                          <a:srgbClr val="000000"/>
                        </a:solidFill>
                        <a:effectLst/>
                        <a:latin typeface="ＭＳ Ｐゴシック"/>
                      </a:endParaRPr>
                    </a:p>
                  </a:txBody>
                  <a:tcPr marL="5971" marR="5971" marT="5971" marB="0" anchor="ctr"/>
                </a:tc>
                <a:tc>
                  <a:txBody>
                    <a:bodyPr/>
                    <a:lstStyle/>
                    <a:p>
                      <a:pPr algn="r" fontAlgn="ctr"/>
                      <a:endParaRPr lang="ja-JP" altLang="en-US" sz="900" b="0" i="0" u="none" strike="noStrike">
                        <a:solidFill>
                          <a:srgbClr val="000000"/>
                        </a:solidFill>
                        <a:effectLst/>
                        <a:latin typeface="ＭＳ Ｐゴシック"/>
                      </a:endParaRPr>
                    </a:p>
                  </a:txBody>
                  <a:tcPr marL="5971" marR="5971" marT="5971" marB="0" anchor="ctr"/>
                </a:tc>
                <a:tc>
                  <a:txBody>
                    <a:bodyPr/>
                    <a:lstStyle/>
                    <a:p>
                      <a:pPr algn="r" fontAlgn="ctr"/>
                      <a:endParaRPr lang="ja-JP" altLang="en-US" sz="900" b="0" i="0" u="none" strike="noStrike">
                        <a:solidFill>
                          <a:srgbClr val="000000"/>
                        </a:solidFill>
                        <a:effectLst/>
                        <a:latin typeface="ＭＳ Ｐゴシック"/>
                      </a:endParaRPr>
                    </a:p>
                  </a:txBody>
                  <a:tcPr marL="5971" marR="5971" marT="5971" marB="0" anchor="ctr"/>
                </a:tc>
                <a:tc>
                  <a:txBody>
                    <a:bodyPr/>
                    <a:lstStyle/>
                    <a:p>
                      <a:pPr algn="r" fontAlgn="ctr"/>
                      <a:r>
                        <a:rPr lang="en-US" altLang="ja-JP" sz="900" u="none" strike="noStrike" dirty="0">
                          <a:effectLst/>
                        </a:rPr>
                        <a:t>¥317,300</a:t>
                      </a:r>
                      <a:endParaRPr lang="en-US" altLang="ja-JP" sz="900" b="0" i="0" u="none" strike="noStrike" dirty="0">
                        <a:solidFill>
                          <a:srgbClr val="000000"/>
                        </a:solidFill>
                        <a:effectLst/>
                        <a:latin typeface="ＭＳ Ｐゴシック"/>
                      </a:endParaRPr>
                    </a:p>
                  </a:txBody>
                  <a:tcPr marL="5971" marR="5971" marT="5971" marB="0" anchor="ctr"/>
                </a:tc>
                <a:extLst>
                  <a:ext uri="{0D108BD9-81ED-4DB2-BD59-A6C34878D82A}">
                    <a16:rowId xmlns:a16="http://schemas.microsoft.com/office/drawing/2014/main" val="1000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416474560"/>
              </p:ext>
            </p:extLst>
          </p:nvPr>
        </p:nvGraphicFramePr>
        <p:xfrm>
          <a:off x="5014404" y="1491630"/>
          <a:ext cx="3759200" cy="1095375"/>
        </p:xfrm>
        <a:graphic>
          <a:graphicData uri="http://schemas.openxmlformats.org/drawingml/2006/table">
            <a:tbl>
              <a:tblPr>
                <a:tableStyleId>{5C22544A-7EE6-4342-B048-85BDC9FD1C3A}</a:tableStyleId>
              </a:tblPr>
              <a:tblGrid>
                <a:gridCol w="3759200">
                  <a:extLst>
                    <a:ext uri="{9D8B030D-6E8A-4147-A177-3AD203B41FA5}">
                      <a16:colId xmlns:a16="http://schemas.microsoft.com/office/drawing/2014/main" val="20000"/>
                    </a:ext>
                  </a:extLst>
                </a:gridCol>
              </a:tblGrid>
              <a:tr h="314325">
                <a:tc>
                  <a:txBody>
                    <a:bodyPr/>
                    <a:lstStyle/>
                    <a:p>
                      <a:pPr algn="l" fontAlgn="ctr"/>
                      <a:r>
                        <a:rPr lang="ja-JP" altLang="en-US" sz="1000" u="none" strike="noStrike">
                          <a:effectLst/>
                        </a:rPr>
                        <a:t>システムのコーディネートと管理</a:t>
                      </a:r>
                      <a:br>
                        <a:rPr lang="ja-JP" altLang="en-US" sz="1000" u="none" strike="noStrike">
                          <a:effectLst/>
                        </a:rPr>
                      </a:br>
                      <a:r>
                        <a:rPr lang="en-US" sz="1000" u="none" strike="noStrike">
                          <a:effectLst/>
                        </a:rPr>
                        <a:t>Site coordinate and management</a:t>
                      </a:r>
                      <a:endParaRPr lang="en-US" sz="1000" b="0" i="0" u="none" strike="noStrike">
                        <a:solidFill>
                          <a:srgbClr val="000000"/>
                        </a:solidFill>
                        <a:effectLst/>
                        <a:latin typeface="ＭＳ ゴシック"/>
                      </a:endParaRPr>
                    </a:p>
                  </a:txBody>
                  <a:tcPr marL="0" marR="0" marT="0" marB="0" anchor="ctr"/>
                </a:tc>
                <a:extLst>
                  <a:ext uri="{0D108BD9-81ED-4DB2-BD59-A6C34878D82A}">
                    <a16:rowId xmlns:a16="http://schemas.microsoft.com/office/drawing/2014/main" val="10000"/>
                  </a:ext>
                </a:extLst>
              </a:tr>
              <a:tr h="314325">
                <a:tc>
                  <a:txBody>
                    <a:bodyPr/>
                    <a:lstStyle/>
                    <a:p>
                      <a:pPr algn="l" fontAlgn="ctr"/>
                      <a:r>
                        <a:rPr lang="ja-JP" altLang="en-US" sz="1000" u="none" strike="noStrike">
                          <a:effectLst/>
                        </a:rPr>
                        <a:t>システムの設計、完成図書</a:t>
                      </a:r>
                      <a:br>
                        <a:rPr lang="ja-JP" altLang="en-US" sz="1000" u="none" strike="noStrike">
                          <a:effectLst/>
                        </a:rPr>
                      </a:br>
                      <a:r>
                        <a:rPr lang="en-US" sz="1000" u="none" strike="noStrike">
                          <a:effectLst/>
                        </a:rPr>
                        <a:t>Site designed and documents</a:t>
                      </a:r>
                      <a:endParaRPr lang="en-US" sz="1000" b="0" i="0" u="none" strike="noStrike">
                        <a:solidFill>
                          <a:srgbClr val="000000"/>
                        </a:solidFill>
                        <a:effectLst/>
                        <a:latin typeface="ＭＳ ゴシック"/>
                      </a:endParaRPr>
                    </a:p>
                  </a:txBody>
                  <a:tcPr marL="0" marR="0" marT="0" marB="0" anchor="ctr"/>
                </a:tc>
                <a:extLst>
                  <a:ext uri="{0D108BD9-81ED-4DB2-BD59-A6C34878D82A}">
                    <a16:rowId xmlns:a16="http://schemas.microsoft.com/office/drawing/2014/main" val="10001"/>
                  </a:ext>
                </a:extLst>
              </a:tr>
              <a:tr h="466725">
                <a:tc>
                  <a:txBody>
                    <a:bodyPr/>
                    <a:lstStyle/>
                    <a:p>
                      <a:pPr algn="l" fontAlgn="ctr"/>
                      <a:r>
                        <a:rPr lang="ja-JP" altLang="en-US" sz="1000" u="none" strike="noStrike" dirty="0">
                          <a:effectLst/>
                        </a:rPr>
                        <a:t>オンサイトインストールサービス　交通費宿泊費管理費含まず。</a:t>
                      </a:r>
                      <a:br>
                        <a:rPr lang="ja-JP" altLang="en-US" sz="1000" u="none" strike="noStrike" dirty="0">
                          <a:effectLst/>
                        </a:rPr>
                      </a:br>
                      <a:r>
                        <a:rPr lang="en-US" sz="1000" u="none" strike="noStrike" dirty="0">
                          <a:effectLst/>
                        </a:rPr>
                        <a:t>Installation, testing and commissioning </a:t>
                      </a:r>
                      <a:endParaRPr lang="en-US" sz="1000" b="0" i="0" u="none" strike="noStrike" dirty="0">
                        <a:solidFill>
                          <a:srgbClr val="000000"/>
                        </a:solidFill>
                        <a:effectLst/>
                        <a:latin typeface="ＭＳ ゴシック"/>
                      </a:endParaRPr>
                    </a:p>
                  </a:txBody>
                  <a:tcPr marL="0" marR="0" marT="0" marB="0" anchor="ct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4932040" y="2842939"/>
            <a:ext cx="3960440" cy="1815882"/>
          </a:xfrm>
          <a:prstGeom prst="rect">
            <a:avLst/>
          </a:prstGeom>
          <a:noFill/>
        </p:spPr>
        <p:txBody>
          <a:bodyPr wrap="square" rtlCol="0">
            <a:spAutoFit/>
          </a:bodyPr>
          <a:lstStyle/>
          <a:p>
            <a:r>
              <a:rPr kumimoji="1" lang="en-US" altLang="ja-JP" sz="1400" b="1" dirty="0"/>
              <a:t>USB</a:t>
            </a:r>
            <a:r>
              <a:rPr kumimoji="1" lang="ja-JP" altLang="en-US" sz="1400" b="1" dirty="0"/>
              <a:t>オーディオ、マイク、スピーカー、カメラで</a:t>
            </a:r>
            <a:r>
              <a:rPr kumimoji="1" lang="en-US" altLang="ja-JP" sz="1400" b="1" dirty="0"/>
              <a:t>1</a:t>
            </a:r>
            <a:r>
              <a:rPr kumimoji="1" lang="ja-JP" altLang="en-US" sz="1400" b="1" dirty="0"/>
              <a:t>万から</a:t>
            </a:r>
            <a:r>
              <a:rPr lang="en-US" altLang="ja-JP" sz="1400" b="1" dirty="0"/>
              <a:t>4</a:t>
            </a:r>
            <a:r>
              <a:rPr lang="ja-JP" altLang="en-US" sz="1400" b="1" dirty="0"/>
              <a:t>万のレンジ</a:t>
            </a:r>
            <a:r>
              <a:rPr lang="en-US" altLang="ja-JP" sz="1400" b="1" dirty="0"/>
              <a:t>×3</a:t>
            </a:r>
            <a:endParaRPr kumimoji="1" lang="ja-JP" altLang="en-US" sz="1400" b="1" dirty="0"/>
          </a:p>
          <a:p>
            <a:r>
              <a:rPr kumimoji="1" lang="ja-JP" altLang="en-US" sz="1400" b="1" dirty="0"/>
              <a:t>スマホ三台の価格は機種により</a:t>
            </a:r>
            <a:r>
              <a:rPr kumimoji="1" lang="en-US" altLang="ja-JP" sz="1400" b="1" dirty="0"/>
              <a:t>2</a:t>
            </a:r>
            <a:r>
              <a:rPr kumimoji="1" lang="ja-JP" altLang="en-US" sz="1400" b="1" dirty="0"/>
              <a:t>万から</a:t>
            </a:r>
            <a:r>
              <a:rPr kumimoji="1" lang="en-US" altLang="ja-JP" sz="1400" b="1" dirty="0"/>
              <a:t>4</a:t>
            </a:r>
            <a:r>
              <a:rPr kumimoji="1" lang="ja-JP" altLang="en-US" sz="1400" b="1" dirty="0"/>
              <a:t>万のレンジ</a:t>
            </a:r>
            <a:r>
              <a:rPr kumimoji="1" lang="en-US" altLang="ja-JP" sz="1400" b="1" dirty="0"/>
              <a:t>×3</a:t>
            </a:r>
          </a:p>
          <a:p>
            <a:r>
              <a:rPr kumimoji="1" lang="ja-JP" altLang="en-US" sz="1400" b="1" dirty="0"/>
              <a:t>インテグレーションフィーはオールリモートなら</a:t>
            </a:r>
          </a:p>
          <a:p>
            <a:r>
              <a:rPr lang="en-US" altLang="ja-JP" sz="1400" b="1" dirty="0"/>
              <a:t>15</a:t>
            </a:r>
            <a:r>
              <a:rPr lang="ja-JP" altLang="en-US" sz="1400" b="1" dirty="0"/>
              <a:t>万程度から</a:t>
            </a:r>
          </a:p>
          <a:p>
            <a:r>
              <a:rPr kumimoji="1" lang="ja-JP" altLang="en-US" sz="1400" b="1" dirty="0"/>
              <a:t>オンサイト</a:t>
            </a:r>
            <a:r>
              <a:rPr lang="ja-JP" altLang="en-US" sz="1400" b="1" dirty="0"/>
              <a:t>の場合は</a:t>
            </a:r>
            <a:r>
              <a:rPr lang="en-US" altLang="ja-JP" sz="1400" b="1" dirty="0"/>
              <a:t>20</a:t>
            </a:r>
            <a:r>
              <a:rPr lang="ja-JP" altLang="en-US" sz="1400" b="1" dirty="0"/>
              <a:t>万程度から </a:t>
            </a:r>
            <a:r>
              <a:rPr lang="en-US" altLang="ja-JP" sz="1400" b="1" dirty="0"/>
              <a:t>+ </a:t>
            </a:r>
            <a:r>
              <a:rPr lang="ja-JP" altLang="en-US" sz="1400" b="1" dirty="0"/>
              <a:t>交通費管理費</a:t>
            </a:r>
          </a:p>
          <a:p>
            <a:pPr algn="r"/>
            <a:r>
              <a:rPr kumimoji="1" lang="ja-JP" altLang="en-US" sz="1400" b="1" i="1" dirty="0">
                <a:solidFill>
                  <a:srgbClr val="FF0000"/>
                </a:solidFill>
              </a:rPr>
              <a:t>圧倒的なコストパフォーマンス</a:t>
            </a:r>
          </a:p>
        </p:txBody>
      </p:sp>
    </p:spTree>
    <p:extLst>
      <p:ext uri="{BB962C8B-B14F-4D97-AF65-F5344CB8AC3E}">
        <p14:creationId xmlns:p14="http://schemas.microsoft.com/office/powerpoint/2010/main" val="1145138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会議に適した、推奨のマイク、スピーカー、カメラを知りたい</a:t>
            </a:r>
          </a:p>
        </p:txBody>
      </p:sp>
      <p:sp>
        <p:nvSpPr>
          <p:cNvPr id="3" name="日付プレースホルダー 2"/>
          <p:cNvSpPr>
            <a:spLocks noGrp="1"/>
          </p:cNvSpPr>
          <p:nvPr>
            <p:ph type="dt" sz="half" idx="10"/>
          </p:nvPr>
        </p:nvSpPr>
        <p:spPr/>
        <p:txBody>
          <a:bodyPr/>
          <a:lstStyle/>
          <a:p>
            <a:fld id="{4018E3BE-A679-47D0-BE90-195DEE00CB6B}"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52</a:t>
            </a:fld>
            <a:endParaRPr kumimoji="1" lang="ja-JP" altLang="en-US" dirty="0"/>
          </a:p>
        </p:txBody>
      </p:sp>
      <p:sp>
        <p:nvSpPr>
          <p:cNvPr id="10" name="テキスト ボックス 9"/>
          <p:cNvSpPr txBox="1"/>
          <p:nvPr/>
        </p:nvSpPr>
        <p:spPr>
          <a:xfrm>
            <a:off x="35496" y="1482338"/>
            <a:ext cx="1512168" cy="369332"/>
          </a:xfrm>
          <a:prstGeom prst="rect">
            <a:avLst/>
          </a:prstGeom>
          <a:noFill/>
        </p:spPr>
        <p:txBody>
          <a:bodyPr wrap="square" rtlCol="0">
            <a:spAutoFit/>
          </a:bodyPr>
          <a:lstStyle/>
          <a:p>
            <a:r>
              <a:rPr kumimoji="1" lang="ja-JP" altLang="en-US" dirty="0"/>
              <a:t>マイク</a:t>
            </a:r>
          </a:p>
        </p:txBody>
      </p:sp>
      <p:sp>
        <p:nvSpPr>
          <p:cNvPr id="15" name="テキスト ボックス 14"/>
          <p:cNvSpPr txBox="1"/>
          <p:nvPr/>
        </p:nvSpPr>
        <p:spPr>
          <a:xfrm>
            <a:off x="179512" y="1838890"/>
            <a:ext cx="3744416" cy="3108543"/>
          </a:xfrm>
          <a:prstGeom prst="rect">
            <a:avLst/>
          </a:prstGeom>
          <a:noFill/>
        </p:spPr>
        <p:txBody>
          <a:bodyPr wrap="square" rtlCol="0">
            <a:spAutoFit/>
          </a:bodyPr>
          <a:lstStyle/>
          <a:p>
            <a:r>
              <a:rPr kumimoji="1" lang="ja-JP" altLang="en-US" sz="1400" dirty="0"/>
              <a:t>マイクの良し悪しは重要であるが、もっと重要な事は以下の通りである。</a:t>
            </a:r>
          </a:p>
          <a:p>
            <a:endParaRPr lang="ja-JP" altLang="en-US" sz="1400" dirty="0"/>
          </a:p>
          <a:p>
            <a:r>
              <a:rPr kumimoji="1" lang="ja-JP" altLang="en-US" sz="1400" dirty="0"/>
              <a:t>高感度マイク用意して、広い部屋のたくさんの人の会話を拾う。</a:t>
            </a:r>
          </a:p>
          <a:p>
            <a:r>
              <a:rPr lang="ja-JP" altLang="en-US" sz="1400" dirty="0"/>
              <a:t>一言でそれは無理であり、失敗します。</a:t>
            </a:r>
          </a:p>
          <a:p>
            <a:endParaRPr lang="ja-JP" altLang="en-US" sz="1400" dirty="0"/>
          </a:p>
          <a:p>
            <a:pPr marL="342900" indent="-342900">
              <a:buAutoNum type="arabicParenR"/>
            </a:pPr>
            <a:r>
              <a:rPr lang="ja-JP" altLang="en-US" sz="1400" dirty="0"/>
              <a:t>口元から</a:t>
            </a:r>
            <a:r>
              <a:rPr lang="en-US" altLang="ja-JP" sz="1400" dirty="0"/>
              <a:t>1.5m</a:t>
            </a:r>
            <a:r>
              <a:rPr lang="ja-JP" altLang="en-US" sz="1400" dirty="0"/>
              <a:t>以内を限界</a:t>
            </a:r>
            <a:endParaRPr lang="en-US" altLang="ja-JP" sz="1400" dirty="0"/>
          </a:p>
          <a:p>
            <a:pPr marL="342900" indent="-342900">
              <a:buAutoNum type="arabicParenR"/>
            </a:pPr>
            <a:r>
              <a:rPr lang="ja-JP" altLang="en-US" sz="1400" dirty="0"/>
              <a:t>無指向性マイクでは</a:t>
            </a:r>
            <a:r>
              <a:rPr lang="en-US" altLang="ja-JP" sz="1400" dirty="0"/>
              <a:t>1m</a:t>
            </a:r>
            <a:r>
              <a:rPr lang="ja-JP" altLang="en-US" sz="1400" dirty="0"/>
              <a:t>が限界、ノイズを拾いやすい</a:t>
            </a:r>
          </a:p>
          <a:p>
            <a:pPr marL="342900" indent="-342900">
              <a:buAutoNum type="arabicParenR"/>
            </a:pPr>
            <a:r>
              <a:rPr lang="en-US" altLang="ja-JP" sz="1400" dirty="0"/>
              <a:t>@VCS</a:t>
            </a:r>
            <a:r>
              <a:rPr lang="ja-JP" altLang="en-US" sz="1400" dirty="0"/>
              <a:t>にエコーキャンセルは組み込んでいるが、外部のエコーキャンセル装置を経由するとより理想的</a:t>
            </a:r>
          </a:p>
          <a:p>
            <a:endParaRPr lang="ja-JP" altLang="en-US" sz="1400" dirty="0"/>
          </a:p>
        </p:txBody>
      </p:sp>
      <p:grpSp>
        <p:nvGrpSpPr>
          <p:cNvPr id="24" name="グループ化 23"/>
          <p:cNvGrpSpPr/>
          <p:nvPr/>
        </p:nvGrpSpPr>
        <p:grpSpPr>
          <a:xfrm>
            <a:off x="6084168" y="1463431"/>
            <a:ext cx="1656186" cy="3484583"/>
            <a:chOff x="6084168" y="1463431"/>
            <a:chExt cx="1656186" cy="3484583"/>
          </a:xfrm>
        </p:grpSpPr>
        <p:sp>
          <p:nvSpPr>
            <p:cNvPr id="25" name="正方形/長方形 24"/>
            <p:cNvSpPr/>
            <p:nvPr/>
          </p:nvSpPr>
          <p:spPr>
            <a:xfrm>
              <a:off x="6389948" y="1463431"/>
              <a:ext cx="1008112" cy="1648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245932" y="3454189"/>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804004" y="4012261"/>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5674025" y="1892483"/>
              <a:ext cx="1540365" cy="720080"/>
            </a:xfrm>
            <a:prstGeom prst="triangle">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6200000">
              <a:off x="6602529" y="1894171"/>
              <a:ext cx="1540365" cy="735284"/>
            </a:xfrm>
            <a:prstGeom prst="triangle">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084168" y="3274423"/>
              <a:ext cx="1610402" cy="1673591"/>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24602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A3E74BCF-15AE-4357-825F-2AC23C17E1BC}"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53</a:t>
            </a:fld>
            <a:endParaRPr kumimoji="1" lang="ja-JP" altLang="en-US" dirty="0"/>
          </a:p>
        </p:txBody>
      </p:sp>
      <p:sp>
        <p:nvSpPr>
          <p:cNvPr id="10" name="テキスト ボックス 9"/>
          <p:cNvSpPr txBox="1"/>
          <p:nvPr/>
        </p:nvSpPr>
        <p:spPr>
          <a:xfrm>
            <a:off x="35496" y="1482338"/>
            <a:ext cx="1512168" cy="369332"/>
          </a:xfrm>
          <a:prstGeom prst="rect">
            <a:avLst/>
          </a:prstGeom>
          <a:noFill/>
        </p:spPr>
        <p:txBody>
          <a:bodyPr wrap="square" rtlCol="0">
            <a:spAutoFit/>
          </a:bodyPr>
          <a:lstStyle/>
          <a:p>
            <a:r>
              <a:rPr kumimoji="1" lang="ja-JP" altLang="en-US" dirty="0"/>
              <a:t>マイク</a:t>
            </a:r>
          </a:p>
        </p:txBody>
      </p:sp>
      <p:pic>
        <p:nvPicPr>
          <p:cNvPr id="24" name="図 23" descr="img_310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995686"/>
            <a:ext cx="1834447" cy="137583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79512" y="3356227"/>
            <a:ext cx="1883849" cy="830997"/>
          </a:xfrm>
          <a:prstGeom prst="rect">
            <a:avLst/>
          </a:prstGeom>
        </p:spPr>
        <p:txBody>
          <a:bodyPr wrap="none">
            <a:spAutoFit/>
          </a:bodyPr>
          <a:lstStyle/>
          <a:p>
            <a:r>
              <a:rPr lang="ja-JP" altLang="en-US" sz="1200" dirty="0"/>
              <a:t>オーディオテクニカ</a:t>
            </a:r>
          </a:p>
          <a:p>
            <a:r>
              <a:rPr lang="en-US" altLang="ja-JP" sz="1200" dirty="0"/>
              <a:t>AT9921</a:t>
            </a:r>
            <a:endParaRPr lang="ja-JP" altLang="en-US" sz="1200" dirty="0"/>
          </a:p>
          <a:p>
            <a:r>
              <a:rPr lang="ja-JP" altLang="en-US" sz="1200" dirty="0"/>
              <a:t>無指向性</a:t>
            </a:r>
            <a:r>
              <a:rPr lang="en-US" altLang="ja-JP" sz="1200" dirty="0"/>
              <a:t>/</a:t>
            </a:r>
            <a:r>
              <a:rPr lang="ja-JP" altLang="en-US" sz="1200" dirty="0"/>
              <a:t>指向性切り替え</a:t>
            </a:r>
          </a:p>
          <a:p>
            <a:r>
              <a:rPr lang="ja-JP" altLang="en-US" sz="1200" dirty="0"/>
              <a:t>市販</a:t>
            </a:r>
            <a:r>
              <a:rPr lang="en-US" altLang="ja-JP" sz="1200" dirty="0"/>
              <a:t>7000</a:t>
            </a:r>
            <a:r>
              <a:rPr lang="ja-JP" altLang="en-US" sz="1200" dirty="0"/>
              <a:t>円弱</a:t>
            </a:r>
          </a:p>
        </p:txBody>
      </p:sp>
      <p:pic>
        <p:nvPicPr>
          <p:cNvPr id="25" name="図 24"/>
          <p:cNvPicPr>
            <a:picLocks noChangeAspect="1"/>
          </p:cNvPicPr>
          <p:nvPr/>
        </p:nvPicPr>
        <p:blipFill>
          <a:blip r:embed="rId7"/>
          <a:stretch>
            <a:fillRect/>
          </a:stretch>
        </p:blipFill>
        <p:spPr>
          <a:xfrm>
            <a:off x="2237137" y="1993329"/>
            <a:ext cx="1542456" cy="1156842"/>
          </a:xfrm>
          <a:prstGeom prst="rect">
            <a:avLst/>
          </a:prstGeom>
        </p:spPr>
      </p:pic>
      <p:sp>
        <p:nvSpPr>
          <p:cNvPr id="11" name="正方形/長方形 10"/>
          <p:cNvSpPr/>
          <p:nvPr/>
        </p:nvSpPr>
        <p:spPr>
          <a:xfrm>
            <a:off x="2449480" y="3363838"/>
            <a:ext cx="1114408" cy="830997"/>
          </a:xfrm>
          <a:prstGeom prst="rect">
            <a:avLst/>
          </a:prstGeom>
        </p:spPr>
        <p:txBody>
          <a:bodyPr wrap="none">
            <a:spAutoFit/>
          </a:bodyPr>
          <a:lstStyle/>
          <a:p>
            <a:r>
              <a:rPr lang="en-US" altLang="ja-JP" sz="1200" dirty="0"/>
              <a:t>SONY</a:t>
            </a:r>
            <a:endParaRPr lang="ja-JP" altLang="en-US" sz="1200" dirty="0"/>
          </a:p>
          <a:p>
            <a:r>
              <a:rPr lang="en-US" altLang="ja-JP" sz="1200" dirty="0"/>
              <a:t>ECM-CS3</a:t>
            </a:r>
          </a:p>
          <a:p>
            <a:r>
              <a:rPr lang="ja-JP" altLang="en-US" sz="1200" dirty="0"/>
              <a:t>無指向性</a:t>
            </a:r>
          </a:p>
          <a:p>
            <a:r>
              <a:rPr lang="ja-JP" altLang="en-US" sz="1200" dirty="0"/>
              <a:t>市販</a:t>
            </a:r>
            <a:r>
              <a:rPr lang="en-US" altLang="ja-JP" sz="1200" dirty="0"/>
              <a:t>3000</a:t>
            </a:r>
            <a:r>
              <a:rPr lang="ja-JP" altLang="en-US" sz="1200" dirty="0"/>
              <a:t>円弱</a:t>
            </a:r>
          </a:p>
        </p:txBody>
      </p:sp>
      <p:pic>
        <p:nvPicPr>
          <p:cNvPr id="26" name="図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4772119" y="1659425"/>
            <a:ext cx="847224" cy="1788584"/>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4321688" y="3356227"/>
            <a:ext cx="1114408" cy="1015663"/>
          </a:xfrm>
          <a:prstGeom prst="rect">
            <a:avLst/>
          </a:prstGeom>
        </p:spPr>
        <p:txBody>
          <a:bodyPr wrap="none">
            <a:spAutoFit/>
          </a:bodyPr>
          <a:lstStyle/>
          <a:p>
            <a:r>
              <a:rPr lang="en-US" altLang="ja-JP" sz="1200" dirty="0"/>
              <a:t>SONY</a:t>
            </a:r>
          </a:p>
          <a:p>
            <a:r>
              <a:rPr lang="en-US" altLang="ja-JP" sz="1200" dirty="0"/>
              <a:t>ECM-DS30P</a:t>
            </a:r>
          </a:p>
          <a:p>
            <a:r>
              <a:rPr lang="ja-JP" altLang="en-US" sz="1200" dirty="0"/>
              <a:t>指向性</a:t>
            </a:r>
            <a:r>
              <a:rPr lang="en-US" altLang="ja-JP" sz="1200" dirty="0"/>
              <a:t>x2</a:t>
            </a:r>
            <a:endParaRPr lang="ja-JP" altLang="en-US" sz="1200" dirty="0"/>
          </a:p>
          <a:p>
            <a:r>
              <a:rPr lang="ja-JP" altLang="en-US" sz="1200" dirty="0"/>
              <a:t>市販</a:t>
            </a:r>
            <a:r>
              <a:rPr lang="en-US" altLang="ja-JP" sz="1200" dirty="0"/>
              <a:t>5000</a:t>
            </a:r>
            <a:r>
              <a:rPr lang="ja-JP" altLang="en-US" sz="1200" dirty="0"/>
              <a:t>円弱</a:t>
            </a:r>
          </a:p>
          <a:p>
            <a:endParaRPr lang="ja-JP" altLang="en-US" sz="1200" dirty="0"/>
          </a:p>
        </p:txBody>
      </p:sp>
      <p:sp>
        <p:nvSpPr>
          <p:cNvPr id="27" name="テキスト ボックス 26"/>
          <p:cNvSpPr txBox="1"/>
          <p:nvPr/>
        </p:nvSpPr>
        <p:spPr>
          <a:xfrm>
            <a:off x="6804248" y="1779662"/>
            <a:ext cx="1728192" cy="2308324"/>
          </a:xfrm>
          <a:prstGeom prst="rect">
            <a:avLst/>
          </a:prstGeom>
          <a:noFill/>
        </p:spPr>
        <p:txBody>
          <a:bodyPr wrap="square" rtlCol="0">
            <a:spAutoFit/>
          </a:bodyPr>
          <a:lstStyle/>
          <a:p>
            <a:r>
              <a:rPr kumimoji="1" lang="ja-JP" altLang="en-US" dirty="0"/>
              <a:t>ワンポイント</a:t>
            </a:r>
          </a:p>
          <a:p>
            <a:endParaRPr lang="ja-JP" altLang="en-US" dirty="0"/>
          </a:p>
          <a:p>
            <a:r>
              <a:rPr kumimoji="1" lang="ja-JP" altLang="en-US" dirty="0"/>
              <a:t>マイク設置で最良は天井から吊り下げる事。　高さ調整でベストポジションを探る。</a:t>
            </a:r>
          </a:p>
        </p:txBody>
      </p:sp>
    </p:spTree>
    <p:extLst>
      <p:ext uri="{BB962C8B-B14F-4D97-AF65-F5344CB8AC3E}">
        <p14:creationId xmlns:p14="http://schemas.microsoft.com/office/powerpoint/2010/main" val="739812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003BCB3E-77A4-4CE4-802D-479901770E06}"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54</a:t>
            </a:fld>
            <a:endParaRPr kumimoji="1" lang="ja-JP" altLang="en-US" dirty="0"/>
          </a:p>
        </p:txBody>
      </p:sp>
      <p:sp>
        <p:nvSpPr>
          <p:cNvPr id="10" name="テキスト ボックス 9"/>
          <p:cNvSpPr txBox="1"/>
          <p:nvPr/>
        </p:nvSpPr>
        <p:spPr>
          <a:xfrm>
            <a:off x="35496" y="1482338"/>
            <a:ext cx="1800200" cy="369332"/>
          </a:xfrm>
          <a:prstGeom prst="rect">
            <a:avLst/>
          </a:prstGeom>
          <a:noFill/>
        </p:spPr>
        <p:txBody>
          <a:bodyPr wrap="square" rtlCol="0">
            <a:spAutoFit/>
          </a:bodyPr>
          <a:lstStyle/>
          <a:p>
            <a:r>
              <a:rPr kumimoji="1" lang="en-US" altLang="ja-JP" dirty="0"/>
              <a:t>USB</a:t>
            </a:r>
            <a:r>
              <a:rPr kumimoji="1" lang="ja-JP" altLang="en-US" dirty="0"/>
              <a:t>オーディオ</a:t>
            </a:r>
          </a:p>
        </p:txBody>
      </p:sp>
      <p:sp>
        <p:nvSpPr>
          <p:cNvPr id="2" name="テキスト ボックス 1"/>
          <p:cNvSpPr txBox="1"/>
          <p:nvPr/>
        </p:nvSpPr>
        <p:spPr>
          <a:xfrm>
            <a:off x="211025" y="1851670"/>
            <a:ext cx="1624671" cy="954107"/>
          </a:xfrm>
          <a:prstGeom prst="rect">
            <a:avLst/>
          </a:prstGeom>
          <a:noFill/>
        </p:spPr>
        <p:txBody>
          <a:bodyPr wrap="square" rtlCol="0">
            <a:spAutoFit/>
          </a:bodyPr>
          <a:lstStyle/>
          <a:p>
            <a:r>
              <a:rPr kumimoji="1" lang="en-US" altLang="ja-JP" sz="1400" dirty="0"/>
              <a:t>Line </a:t>
            </a:r>
            <a:r>
              <a:rPr kumimoji="1" lang="ja-JP" altLang="en-US" sz="1400" dirty="0"/>
              <a:t>入力</a:t>
            </a:r>
            <a:r>
              <a:rPr kumimoji="1" lang="en-US" altLang="ja-JP" sz="1400" dirty="0"/>
              <a:t>/</a:t>
            </a:r>
            <a:r>
              <a:rPr kumimoji="1" lang="ja-JP" altLang="en-US" sz="1400" dirty="0"/>
              <a:t>出力を備えた</a:t>
            </a:r>
            <a:r>
              <a:rPr kumimoji="1" lang="en-US" altLang="ja-JP" sz="1400" dirty="0"/>
              <a:t>PC</a:t>
            </a:r>
            <a:r>
              <a:rPr kumimoji="1" lang="ja-JP" altLang="en-US" sz="1400" dirty="0"/>
              <a:t>であれば追加は不要かもしれない。</a:t>
            </a:r>
          </a:p>
        </p:txBody>
      </p:sp>
      <p:pic>
        <p:nvPicPr>
          <p:cNvPr id="44036" name="Picture 4" descr="http://ecx.images-amazon.com/images/I/61rKd14bpRL._SL10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957473"/>
            <a:ext cx="1782452" cy="178245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1952939" y="1493004"/>
            <a:ext cx="1970989" cy="369332"/>
          </a:xfrm>
          <a:prstGeom prst="rect">
            <a:avLst/>
          </a:prstGeom>
        </p:spPr>
        <p:txBody>
          <a:bodyPr wrap="none">
            <a:spAutoFit/>
          </a:bodyPr>
          <a:lstStyle/>
          <a:p>
            <a:pPr algn="ctr" fontAlgn="ctr"/>
            <a:r>
              <a:rPr lang="en-US" altLang="ja-JP" u="none" strike="noStrike" dirty="0">
                <a:effectLst/>
              </a:rPr>
              <a:t>C02G64GW-VMS-C</a:t>
            </a:r>
            <a:endParaRPr lang="en-US" altLang="ja-JP" b="0" i="0" u="none" strike="noStrike" dirty="0">
              <a:solidFill>
                <a:srgbClr val="000000"/>
              </a:solidFill>
              <a:effectLst/>
              <a:latin typeface="Arial"/>
            </a:endParaRPr>
          </a:p>
        </p:txBody>
      </p:sp>
      <p:pic>
        <p:nvPicPr>
          <p:cNvPr id="28" name="図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4660" y="1878117"/>
            <a:ext cx="1715860" cy="112568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952938" y="3219822"/>
            <a:ext cx="1970990" cy="1015663"/>
          </a:xfrm>
          <a:prstGeom prst="rect">
            <a:avLst/>
          </a:prstGeom>
          <a:noFill/>
        </p:spPr>
        <p:txBody>
          <a:bodyPr wrap="square" rtlCol="0">
            <a:spAutoFit/>
          </a:bodyPr>
          <a:lstStyle/>
          <a:p>
            <a:r>
              <a:rPr kumimoji="1" lang="ja-JP" altLang="en-US" sz="1200" dirty="0"/>
              <a:t>今回使用するクライアントは</a:t>
            </a:r>
            <a:r>
              <a:rPr kumimoji="1" lang="en-US" altLang="ja-JP" sz="1200" dirty="0"/>
              <a:t>4</a:t>
            </a:r>
            <a:r>
              <a:rPr kumimoji="1" lang="ja-JP" altLang="en-US" sz="1200" dirty="0"/>
              <a:t>極のコンボ</a:t>
            </a:r>
            <a:r>
              <a:rPr kumimoji="1" lang="en-US" altLang="ja-JP" sz="1200" dirty="0"/>
              <a:t>φ3.5mm</a:t>
            </a:r>
            <a:r>
              <a:rPr kumimoji="1" lang="ja-JP" altLang="en-US" sz="1200" dirty="0"/>
              <a:t>ジャックがあるので、変換して使用する。　音が悪い場合は</a:t>
            </a:r>
            <a:r>
              <a:rPr kumimoji="1" lang="en-US" altLang="ja-JP" sz="1200" dirty="0"/>
              <a:t>USB</a:t>
            </a:r>
            <a:r>
              <a:rPr kumimoji="1" lang="ja-JP" altLang="en-US" sz="1200" dirty="0"/>
              <a:t>オーディオ追加する。</a:t>
            </a:r>
          </a:p>
        </p:txBody>
      </p:sp>
      <p:pic>
        <p:nvPicPr>
          <p:cNvPr id="4403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4593" y="1810660"/>
            <a:ext cx="1495323" cy="155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4572000" y="3241944"/>
            <a:ext cx="1425524" cy="738664"/>
          </a:xfrm>
          <a:prstGeom prst="rect">
            <a:avLst/>
          </a:prstGeom>
        </p:spPr>
        <p:txBody>
          <a:bodyPr wrap="square">
            <a:spAutoFit/>
          </a:bodyPr>
          <a:lstStyle/>
          <a:p>
            <a:r>
              <a:rPr lang="en-US" altLang="ja-JP" sz="1400" dirty="0"/>
              <a:t>ART USB Mix Project Series</a:t>
            </a:r>
            <a:endParaRPr lang="ja-JP" altLang="en-US" sz="1400" dirty="0"/>
          </a:p>
          <a:p>
            <a:r>
              <a:rPr lang="ja-JP" altLang="en-US" sz="1400" dirty="0"/>
              <a:t>市販</a:t>
            </a:r>
            <a:r>
              <a:rPr lang="en-US" altLang="ja-JP" sz="1400" dirty="0"/>
              <a:t>11000</a:t>
            </a:r>
            <a:r>
              <a:rPr lang="ja-JP" altLang="en-US" sz="1400" dirty="0"/>
              <a:t>円弱</a:t>
            </a:r>
            <a:endParaRPr lang="en-US" altLang="ja-JP" sz="1400" dirty="0"/>
          </a:p>
        </p:txBody>
      </p:sp>
      <p:pic>
        <p:nvPicPr>
          <p:cNvPr id="4403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1561558"/>
            <a:ext cx="2288679" cy="60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6660232" y="2071625"/>
            <a:ext cx="2216671" cy="738664"/>
          </a:xfrm>
          <a:prstGeom prst="rect">
            <a:avLst/>
          </a:prstGeom>
        </p:spPr>
        <p:txBody>
          <a:bodyPr wrap="square">
            <a:spAutoFit/>
          </a:bodyPr>
          <a:lstStyle/>
          <a:p>
            <a:r>
              <a:rPr lang="en-US" altLang="ja-JP" sz="1400" dirty="0"/>
              <a:t>Sound Blaster Omni Surround 5.1</a:t>
            </a:r>
            <a:r>
              <a:rPr lang="ja-JP" altLang="en-US" sz="1400" dirty="0"/>
              <a:t>　マイク内蔵</a:t>
            </a:r>
          </a:p>
          <a:p>
            <a:r>
              <a:rPr lang="ja-JP" altLang="en-US" sz="1400" dirty="0"/>
              <a:t>市販</a:t>
            </a:r>
            <a:r>
              <a:rPr lang="en-US" altLang="ja-JP" sz="1400" dirty="0"/>
              <a:t>8000</a:t>
            </a:r>
            <a:r>
              <a:rPr lang="ja-JP" altLang="en-US" sz="1400" dirty="0"/>
              <a:t>円弱</a:t>
            </a:r>
          </a:p>
        </p:txBody>
      </p:sp>
      <p:pic>
        <p:nvPicPr>
          <p:cNvPr id="4403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9858" y="2776422"/>
            <a:ext cx="2157417" cy="117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p:cNvSpPr/>
          <p:nvPr/>
        </p:nvSpPr>
        <p:spPr>
          <a:xfrm>
            <a:off x="6689858" y="3866153"/>
            <a:ext cx="2216671" cy="523220"/>
          </a:xfrm>
          <a:prstGeom prst="rect">
            <a:avLst/>
          </a:prstGeom>
        </p:spPr>
        <p:txBody>
          <a:bodyPr wrap="square">
            <a:spAutoFit/>
          </a:bodyPr>
          <a:lstStyle/>
          <a:p>
            <a:r>
              <a:rPr lang="en-US" altLang="ja-JP" sz="1400" dirty="0"/>
              <a:t>Sound Blaster </a:t>
            </a:r>
            <a:r>
              <a:rPr lang="en-US" altLang="ja-JP" sz="1400" b="1" dirty="0"/>
              <a:t>SB-XFI-SR5R2</a:t>
            </a:r>
          </a:p>
          <a:p>
            <a:r>
              <a:rPr lang="ja-JP" altLang="en-US" sz="1400" dirty="0"/>
              <a:t>市販</a:t>
            </a:r>
            <a:r>
              <a:rPr lang="en-US" altLang="ja-JP" sz="1400" dirty="0"/>
              <a:t>8000</a:t>
            </a:r>
            <a:r>
              <a:rPr lang="ja-JP" altLang="en-US" sz="1400" dirty="0"/>
              <a:t>円弱</a:t>
            </a:r>
          </a:p>
        </p:txBody>
      </p:sp>
    </p:spTree>
    <p:extLst>
      <p:ext uri="{BB962C8B-B14F-4D97-AF65-F5344CB8AC3E}">
        <p14:creationId xmlns:p14="http://schemas.microsoft.com/office/powerpoint/2010/main" val="2969707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1875B5DA-87E3-4058-9189-570D23CEB55E}"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55</a:t>
            </a:fld>
            <a:endParaRPr kumimoji="1" lang="ja-JP" altLang="en-US" dirty="0"/>
          </a:p>
        </p:txBody>
      </p:sp>
      <p:sp>
        <p:nvSpPr>
          <p:cNvPr id="10" name="テキスト ボックス 9"/>
          <p:cNvSpPr txBox="1"/>
          <p:nvPr/>
        </p:nvSpPr>
        <p:spPr>
          <a:xfrm>
            <a:off x="35496" y="1482338"/>
            <a:ext cx="1800200" cy="369332"/>
          </a:xfrm>
          <a:prstGeom prst="rect">
            <a:avLst/>
          </a:prstGeom>
          <a:noFill/>
        </p:spPr>
        <p:txBody>
          <a:bodyPr wrap="square" rtlCol="0">
            <a:spAutoFit/>
          </a:bodyPr>
          <a:lstStyle/>
          <a:p>
            <a:r>
              <a:rPr kumimoji="1" lang="en-US" altLang="ja-JP" dirty="0"/>
              <a:t>USB</a:t>
            </a:r>
            <a:r>
              <a:rPr kumimoji="1" lang="ja-JP" altLang="en-US" dirty="0"/>
              <a:t>オーディオ</a:t>
            </a:r>
          </a:p>
        </p:txBody>
      </p:sp>
      <p:pic>
        <p:nvPicPr>
          <p:cNvPr id="491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139702"/>
            <a:ext cx="157470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3545" y="3435846"/>
            <a:ext cx="2258593" cy="738664"/>
          </a:xfrm>
          <a:prstGeom prst="rect">
            <a:avLst/>
          </a:prstGeom>
        </p:spPr>
        <p:txBody>
          <a:bodyPr wrap="square">
            <a:spAutoFit/>
          </a:bodyPr>
          <a:lstStyle/>
          <a:p>
            <a:r>
              <a:rPr lang="en-US" altLang="ja-JP" sz="1400" dirty="0"/>
              <a:t>ELECOM </a:t>
            </a:r>
            <a:r>
              <a:rPr lang="ja-JP" altLang="en-US" sz="1400" dirty="0"/>
              <a:t>木のスピーカ </a:t>
            </a:r>
            <a:r>
              <a:rPr lang="en-US" altLang="ja-JP" sz="1400" dirty="0"/>
              <a:t>10W </a:t>
            </a:r>
            <a:r>
              <a:rPr lang="ja-JP" altLang="en-US" sz="1400" dirty="0"/>
              <a:t>シルバー </a:t>
            </a:r>
            <a:r>
              <a:rPr lang="en-US" altLang="ja-JP" sz="1400" dirty="0"/>
              <a:t>MS-W10ASV</a:t>
            </a:r>
            <a:endParaRPr lang="ja-JP" altLang="en-US" sz="1400" dirty="0"/>
          </a:p>
          <a:p>
            <a:r>
              <a:rPr lang="ja-JP" altLang="en-US" sz="1400" dirty="0"/>
              <a:t>市販価格</a:t>
            </a:r>
            <a:r>
              <a:rPr lang="en-US" altLang="ja-JP" sz="1400" dirty="0"/>
              <a:t>4,500</a:t>
            </a:r>
            <a:r>
              <a:rPr lang="ja-JP" altLang="en-US" sz="1400" dirty="0"/>
              <a:t>円弱</a:t>
            </a:r>
            <a:endParaRPr lang="en-US" altLang="ja-JP" sz="1400" dirty="0"/>
          </a:p>
        </p:txBody>
      </p:sp>
      <p:sp>
        <p:nvSpPr>
          <p:cNvPr id="11" name="正方形/長方形 10"/>
          <p:cNvSpPr/>
          <p:nvPr/>
        </p:nvSpPr>
        <p:spPr>
          <a:xfrm>
            <a:off x="2726136" y="3435846"/>
            <a:ext cx="1953875" cy="954107"/>
          </a:xfrm>
          <a:prstGeom prst="rect">
            <a:avLst/>
          </a:prstGeom>
        </p:spPr>
        <p:txBody>
          <a:bodyPr wrap="square">
            <a:spAutoFit/>
          </a:bodyPr>
          <a:lstStyle/>
          <a:p>
            <a:r>
              <a:rPr lang="ja-JP" altLang="en-US" sz="1400" dirty="0"/>
              <a:t>サンワサプライ マルチメディアスピーカー </a:t>
            </a:r>
            <a:r>
              <a:rPr lang="en-US" altLang="ja-JP" sz="1400" dirty="0"/>
              <a:t>MM-SPL5BK</a:t>
            </a:r>
            <a:endParaRPr lang="ja-JP" altLang="en-US" sz="1400" dirty="0"/>
          </a:p>
          <a:p>
            <a:r>
              <a:rPr lang="ja-JP" altLang="en-US" sz="1400" dirty="0"/>
              <a:t>市販価格</a:t>
            </a:r>
            <a:r>
              <a:rPr lang="en-US" altLang="ja-JP" sz="1400" dirty="0"/>
              <a:t>2,500</a:t>
            </a:r>
            <a:r>
              <a:rPr lang="ja-JP" altLang="en-US" sz="1400" dirty="0"/>
              <a:t>円弱</a:t>
            </a:r>
            <a:endParaRPr lang="en-US" altLang="ja-JP" sz="1400" dirty="0"/>
          </a:p>
        </p:txBody>
      </p:sp>
      <p:pic>
        <p:nvPicPr>
          <p:cNvPr id="4915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2211710"/>
            <a:ext cx="1274512" cy="127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15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35199615-0ECD-4BE8-9543-96F1311E2DA3}"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56</a:t>
            </a:fld>
            <a:endParaRPr kumimoji="1" lang="ja-JP" altLang="en-US" dirty="0"/>
          </a:p>
        </p:txBody>
      </p:sp>
      <p:pic>
        <p:nvPicPr>
          <p:cNvPr id="471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78" y="2067694"/>
            <a:ext cx="1364218" cy="14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43572" y="3520929"/>
            <a:ext cx="1925960" cy="600164"/>
          </a:xfrm>
          <a:prstGeom prst="rect">
            <a:avLst/>
          </a:prstGeom>
        </p:spPr>
        <p:txBody>
          <a:bodyPr wrap="square">
            <a:spAutoFit/>
          </a:bodyPr>
          <a:lstStyle/>
          <a:p>
            <a:r>
              <a:rPr lang="ja-JP" altLang="en-US" sz="1100" dirty="0"/>
              <a:t>サンワサプライ </a:t>
            </a:r>
            <a:r>
              <a:rPr lang="en-US" altLang="ja-JP" sz="1100" dirty="0"/>
              <a:t>WEB</a:t>
            </a:r>
            <a:r>
              <a:rPr lang="ja-JP" altLang="en-US" sz="1100" dirty="0"/>
              <a:t>会議小型スピーカーフォン </a:t>
            </a:r>
            <a:r>
              <a:rPr lang="en-US" altLang="ja-JP" sz="1100" dirty="0"/>
              <a:t>MM-MC28</a:t>
            </a:r>
            <a:endParaRPr lang="ja-JP" altLang="en-US" sz="1100" dirty="0"/>
          </a:p>
          <a:p>
            <a:r>
              <a:rPr lang="ja-JP" altLang="en-US" sz="1100" dirty="0"/>
              <a:t>市販</a:t>
            </a:r>
            <a:r>
              <a:rPr lang="en-US" altLang="ja-JP" sz="1100" dirty="0"/>
              <a:t>13,000</a:t>
            </a:r>
            <a:r>
              <a:rPr lang="ja-JP" altLang="en-US" sz="1100" dirty="0"/>
              <a:t>円弱</a:t>
            </a:r>
            <a:endParaRPr lang="en-US" altLang="ja-JP" sz="1100" dirty="0"/>
          </a:p>
        </p:txBody>
      </p:sp>
      <p:pic>
        <p:nvPicPr>
          <p:cNvPr id="471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318" y="1667004"/>
            <a:ext cx="1808038" cy="164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267744" y="3527894"/>
            <a:ext cx="2088232" cy="1015663"/>
          </a:xfrm>
          <a:prstGeom prst="rect">
            <a:avLst/>
          </a:prstGeom>
        </p:spPr>
        <p:txBody>
          <a:bodyPr wrap="square">
            <a:spAutoFit/>
          </a:bodyPr>
          <a:lstStyle/>
          <a:p>
            <a:r>
              <a:rPr lang="ja-JP" altLang="en-US" sz="1200" dirty="0"/>
              <a:t>サンワダイレクト </a:t>
            </a:r>
            <a:r>
              <a:rPr lang="en-US" altLang="ja-JP" sz="1200" dirty="0"/>
              <a:t>WEB</a:t>
            </a:r>
            <a:r>
              <a:rPr lang="ja-JP" altLang="en-US" sz="1200" dirty="0"/>
              <a:t>会議マイクスピーカーフォン エコー</a:t>
            </a:r>
            <a:r>
              <a:rPr lang="en-US" altLang="ja-JP" sz="1200" dirty="0"/>
              <a:t>/</a:t>
            </a:r>
            <a:r>
              <a:rPr lang="ja-JP" altLang="en-US" sz="1200" dirty="0"/>
              <a:t>ノイズキャンセル機能搭載 最大</a:t>
            </a:r>
            <a:r>
              <a:rPr lang="en-US" altLang="ja-JP" sz="1200" dirty="0"/>
              <a:t>3m</a:t>
            </a:r>
            <a:r>
              <a:rPr lang="ja-JP" altLang="en-US" sz="1200" dirty="0"/>
              <a:t>集音 マイク</a:t>
            </a:r>
            <a:r>
              <a:rPr lang="en-US" altLang="ja-JP" sz="1200" dirty="0"/>
              <a:t>3</a:t>
            </a:r>
            <a:r>
              <a:rPr lang="ja-JP" altLang="en-US" sz="1200" dirty="0"/>
              <a:t>基搭載 </a:t>
            </a:r>
            <a:r>
              <a:rPr lang="en-US" altLang="ja-JP" sz="1200" dirty="0"/>
              <a:t>400-MC003</a:t>
            </a:r>
            <a:r>
              <a:rPr lang="ja-JP" altLang="en-US" sz="1200" dirty="0"/>
              <a:t>　市販</a:t>
            </a:r>
            <a:r>
              <a:rPr lang="en-US" altLang="ja-JP" sz="1200" dirty="0"/>
              <a:t>16,000</a:t>
            </a:r>
            <a:r>
              <a:rPr lang="ja-JP" altLang="en-US" sz="1200" dirty="0"/>
              <a:t>円弱</a:t>
            </a:r>
            <a:endParaRPr lang="en-US" altLang="ja-JP" sz="1200" dirty="0"/>
          </a:p>
        </p:txBody>
      </p:sp>
      <p:pic>
        <p:nvPicPr>
          <p:cNvPr id="471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531" y="1653676"/>
            <a:ext cx="1808038" cy="18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4788024" y="3540953"/>
            <a:ext cx="1699545" cy="830997"/>
          </a:xfrm>
          <a:prstGeom prst="rect">
            <a:avLst/>
          </a:prstGeom>
        </p:spPr>
        <p:txBody>
          <a:bodyPr wrap="square">
            <a:spAutoFit/>
          </a:bodyPr>
          <a:lstStyle/>
          <a:p>
            <a:r>
              <a:rPr lang="ja-JP" altLang="en-US" sz="1200" dirty="0"/>
              <a:t>サンワサプライ </a:t>
            </a:r>
            <a:r>
              <a:rPr lang="en-US" altLang="ja-JP" sz="1200" dirty="0"/>
              <a:t>Web</a:t>
            </a:r>
            <a:r>
              <a:rPr lang="ja-JP" altLang="en-US" sz="1200" dirty="0"/>
              <a:t>会議スピーカーフォン </a:t>
            </a:r>
            <a:r>
              <a:rPr lang="en-US" altLang="ja-JP" sz="1200" dirty="0"/>
              <a:t>MM-MC14</a:t>
            </a:r>
          </a:p>
          <a:p>
            <a:r>
              <a:rPr lang="ja-JP" altLang="en-US" sz="1200" dirty="0"/>
              <a:t>市販</a:t>
            </a:r>
            <a:r>
              <a:rPr lang="en-US" altLang="ja-JP" sz="1200" dirty="0"/>
              <a:t>18,000</a:t>
            </a:r>
            <a:r>
              <a:rPr lang="ja-JP" altLang="en-US" sz="1200" dirty="0"/>
              <a:t>円弱</a:t>
            </a:r>
            <a:endParaRPr lang="en-US" altLang="ja-JP" sz="1200" dirty="0"/>
          </a:p>
        </p:txBody>
      </p:sp>
      <p:pic>
        <p:nvPicPr>
          <p:cNvPr id="471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3371" y="165657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6804249" y="3587119"/>
            <a:ext cx="2137622" cy="738664"/>
          </a:xfrm>
          <a:prstGeom prst="rect">
            <a:avLst/>
          </a:prstGeom>
        </p:spPr>
        <p:txBody>
          <a:bodyPr wrap="square">
            <a:spAutoFit/>
          </a:bodyPr>
          <a:lstStyle/>
          <a:p>
            <a:r>
              <a:rPr lang="en-US" altLang="ja-JP" sz="1400" dirty="0"/>
              <a:t>NTT-AT</a:t>
            </a:r>
            <a:r>
              <a:rPr lang="ja-JP" altLang="en-US" sz="1400" dirty="0"/>
              <a:t>音声会議用マイク・スピーカー </a:t>
            </a:r>
            <a:r>
              <a:rPr lang="en-US" altLang="ja-JP" sz="1400" dirty="0"/>
              <a:t>RT800-PC</a:t>
            </a:r>
          </a:p>
          <a:p>
            <a:r>
              <a:rPr lang="ja-JP" altLang="en-US" sz="1400" dirty="0"/>
              <a:t>超高性能市販</a:t>
            </a:r>
            <a:r>
              <a:rPr lang="en-US" altLang="ja-JP" sz="1400" dirty="0"/>
              <a:t>40,000</a:t>
            </a:r>
            <a:r>
              <a:rPr lang="ja-JP" altLang="en-US" sz="1400" dirty="0"/>
              <a:t>円弱</a:t>
            </a:r>
            <a:endParaRPr lang="en-US" altLang="ja-JP" sz="1400" dirty="0"/>
          </a:p>
        </p:txBody>
      </p:sp>
      <p:sp>
        <p:nvSpPr>
          <p:cNvPr id="10" name="テキスト ボックス 9"/>
          <p:cNvSpPr txBox="1"/>
          <p:nvPr/>
        </p:nvSpPr>
        <p:spPr>
          <a:xfrm>
            <a:off x="35496" y="1482338"/>
            <a:ext cx="5256584" cy="369332"/>
          </a:xfrm>
          <a:prstGeom prst="rect">
            <a:avLst/>
          </a:prstGeom>
          <a:noFill/>
        </p:spPr>
        <p:txBody>
          <a:bodyPr wrap="square" rtlCol="0">
            <a:spAutoFit/>
          </a:bodyPr>
          <a:lstStyle/>
          <a:p>
            <a:r>
              <a:rPr kumimoji="1" lang="en-US" altLang="ja-JP" dirty="0"/>
              <a:t>USB</a:t>
            </a:r>
            <a:r>
              <a:rPr kumimoji="1" lang="ja-JP" altLang="en-US" dirty="0"/>
              <a:t>オーディオ　マイクスピーカー内蔵</a:t>
            </a:r>
          </a:p>
        </p:txBody>
      </p:sp>
    </p:spTree>
    <p:extLst>
      <p:ext uri="{BB962C8B-B14F-4D97-AF65-F5344CB8AC3E}">
        <p14:creationId xmlns:p14="http://schemas.microsoft.com/office/powerpoint/2010/main" val="2411967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8B0B5C59-6978-4076-B0C8-ABDEF5742C07}"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57</a:t>
            </a:fld>
            <a:endParaRPr kumimoji="1" lang="ja-JP" altLang="en-US" dirty="0"/>
          </a:p>
        </p:txBody>
      </p:sp>
      <p:pic>
        <p:nvPicPr>
          <p:cNvPr id="481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854680"/>
            <a:ext cx="1880047" cy="188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51520" y="3579862"/>
            <a:ext cx="2258593" cy="954107"/>
          </a:xfrm>
          <a:prstGeom prst="rect">
            <a:avLst/>
          </a:prstGeom>
        </p:spPr>
        <p:txBody>
          <a:bodyPr wrap="square">
            <a:spAutoFit/>
          </a:bodyPr>
          <a:lstStyle/>
          <a:p>
            <a:r>
              <a:rPr lang="ja-JP" altLang="en-US" sz="1400" dirty="0"/>
              <a:t>ヤマハ </a:t>
            </a:r>
            <a:r>
              <a:rPr lang="ja-JP" altLang="en-US" sz="1400" dirty="0" err="1"/>
              <a:t>ユニファ</a:t>
            </a:r>
            <a:r>
              <a:rPr lang="ja-JP" altLang="en-US" sz="1400" dirty="0"/>
              <a:t>イドコミュニケーションマイクスピーカーシステム </a:t>
            </a:r>
            <a:r>
              <a:rPr lang="en-US" altLang="ja-JP" sz="1400" dirty="0"/>
              <a:t>YVC-300</a:t>
            </a:r>
          </a:p>
          <a:p>
            <a:r>
              <a:rPr lang="ja-JP" altLang="en-US" sz="1400" dirty="0"/>
              <a:t>市販価格</a:t>
            </a:r>
            <a:r>
              <a:rPr lang="en-US" altLang="ja-JP" sz="1400" dirty="0"/>
              <a:t>45,000</a:t>
            </a:r>
            <a:r>
              <a:rPr lang="ja-JP" altLang="en-US" sz="1400" dirty="0"/>
              <a:t>円弱</a:t>
            </a:r>
            <a:endParaRPr lang="en-US" altLang="ja-JP" sz="1400" dirty="0"/>
          </a:p>
        </p:txBody>
      </p:sp>
      <p:sp>
        <p:nvSpPr>
          <p:cNvPr id="23" name="テキスト ボックス 22"/>
          <p:cNvSpPr txBox="1"/>
          <p:nvPr/>
        </p:nvSpPr>
        <p:spPr>
          <a:xfrm>
            <a:off x="35496" y="1482338"/>
            <a:ext cx="5256584" cy="369332"/>
          </a:xfrm>
          <a:prstGeom prst="rect">
            <a:avLst/>
          </a:prstGeom>
          <a:noFill/>
        </p:spPr>
        <p:txBody>
          <a:bodyPr wrap="square" rtlCol="0">
            <a:spAutoFit/>
          </a:bodyPr>
          <a:lstStyle/>
          <a:p>
            <a:r>
              <a:rPr kumimoji="1" lang="en-US" altLang="ja-JP" dirty="0"/>
              <a:t>USB</a:t>
            </a:r>
            <a:r>
              <a:rPr kumimoji="1" lang="ja-JP" altLang="en-US" dirty="0"/>
              <a:t>オーディオ　マイクスピーカー内蔵</a:t>
            </a:r>
          </a:p>
        </p:txBody>
      </p:sp>
      <p:sp>
        <p:nvSpPr>
          <p:cNvPr id="15" name="テキスト ボックス 14"/>
          <p:cNvSpPr txBox="1"/>
          <p:nvPr/>
        </p:nvSpPr>
        <p:spPr>
          <a:xfrm>
            <a:off x="4531763" y="1854680"/>
            <a:ext cx="4320480" cy="2062103"/>
          </a:xfrm>
          <a:prstGeom prst="rect">
            <a:avLst/>
          </a:prstGeom>
          <a:noFill/>
        </p:spPr>
        <p:txBody>
          <a:bodyPr wrap="square" rtlCol="0">
            <a:spAutoFit/>
          </a:bodyPr>
          <a:lstStyle/>
          <a:p>
            <a:r>
              <a:rPr kumimoji="1" lang="ja-JP" altLang="en-US" sz="3200" dirty="0"/>
              <a:t>あれこれなやむより、会議用の</a:t>
            </a:r>
            <a:r>
              <a:rPr lang="en-US" altLang="ja-JP" sz="3200" dirty="0"/>
              <a:t>USB</a:t>
            </a:r>
            <a:r>
              <a:rPr lang="ja-JP" altLang="en-US" sz="3200" dirty="0"/>
              <a:t>オーディオ　マイクスピーカー内蔵モデルが良いでしょう。</a:t>
            </a:r>
          </a:p>
        </p:txBody>
      </p:sp>
    </p:spTree>
    <p:extLst>
      <p:ext uri="{BB962C8B-B14F-4D97-AF65-F5344CB8AC3E}">
        <p14:creationId xmlns:p14="http://schemas.microsoft.com/office/powerpoint/2010/main" val="1388634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17.</a:t>
            </a:r>
            <a:r>
              <a:rPr lang="ja-JP" altLang="en-US" sz="1600" dirty="0"/>
              <a:t> 会議に適した、推奨の</a:t>
            </a:r>
            <a:r>
              <a:rPr lang="en-US" altLang="ja-JP" sz="1600" dirty="0"/>
              <a:t>USB</a:t>
            </a:r>
            <a:r>
              <a:rPr lang="ja-JP" altLang="en-US" sz="1600" dirty="0"/>
              <a:t>オーディオ、マイク、スピーカー、カメラを知りたい</a:t>
            </a:r>
          </a:p>
        </p:txBody>
      </p:sp>
      <p:sp>
        <p:nvSpPr>
          <p:cNvPr id="3" name="日付プレースホルダー 2"/>
          <p:cNvSpPr>
            <a:spLocks noGrp="1"/>
          </p:cNvSpPr>
          <p:nvPr>
            <p:ph type="dt" sz="half" idx="10"/>
          </p:nvPr>
        </p:nvSpPr>
        <p:spPr/>
        <p:txBody>
          <a:bodyPr/>
          <a:lstStyle/>
          <a:p>
            <a:fld id="{425CB22E-018E-4856-A3B3-0DDC231B7F3C}"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58</a:t>
            </a:fld>
            <a:endParaRPr kumimoji="1" lang="ja-JP" altLang="en-US" dirty="0"/>
          </a:p>
        </p:txBody>
      </p:sp>
      <p:sp>
        <p:nvSpPr>
          <p:cNvPr id="23" name="テキスト ボックス 22"/>
          <p:cNvSpPr txBox="1"/>
          <p:nvPr/>
        </p:nvSpPr>
        <p:spPr>
          <a:xfrm>
            <a:off x="35496" y="1482338"/>
            <a:ext cx="2376264" cy="369332"/>
          </a:xfrm>
          <a:prstGeom prst="rect">
            <a:avLst/>
          </a:prstGeom>
          <a:noFill/>
        </p:spPr>
        <p:txBody>
          <a:bodyPr wrap="square" rtlCol="0">
            <a:spAutoFit/>
          </a:bodyPr>
          <a:lstStyle/>
          <a:p>
            <a:r>
              <a:rPr kumimoji="1" lang="ja-JP" altLang="en-US" dirty="0"/>
              <a:t>ネットワークカメラ</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851670"/>
            <a:ext cx="1443037"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79512" y="3795886"/>
            <a:ext cx="2502024" cy="830997"/>
          </a:xfrm>
          <a:prstGeom prst="rect">
            <a:avLst/>
          </a:prstGeom>
        </p:spPr>
        <p:txBody>
          <a:bodyPr wrap="square">
            <a:spAutoFit/>
          </a:bodyPr>
          <a:lstStyle/>
          <a:p>
            <a:r>
              <a:rPr lang="en-US" altLang="ja-JP" sz="1200" dirty="0"/>
              <a:t>I-O DATA </a:t>
            </a:r>
            <a:r>
              <a:rPr lang="ja-JP" altLang="en-US" sz="1200" dirty="0"/>
              <a:t>暗視機能・マイク・スピーカー付無線</a:t>
            </a:r>
            <a:r>
              <a:rPr lang="en-US" altLang="ja-JP" sz="1200" dirty="0"/>
              <a:t>LAN</a:t>
            </a:r>
            <a:r>
              <a:rPr lang="ja-JP" altLang="en-US" sz="1200" dirty="0"/>
              <a:t>対応ネットワークカメラ「</a:t>
            </a:r>
            <a:r>
              <a:rPr lang="en-US" altLang="ja-JP" sz="1200" dirty="0" err="1"/>
              <a:t>Qwatch</a:t>
            </a:r>
            <a:r>
              <a:rPr lang="ja-JP" altLang="en-US" sz="1200" dirty="0"/>
              <a:t>」 </a:t>
            </a:r>
            <a:r>
              <a:rPr lang="en-US" altLang="ja-JP" sz="1200" dirty="0"/>
              <a:t>TS-WLC2</a:t>
            </a:r>
            <a:endParaRPr lang="ja-JP" altLang="en-US" sz="1200" dirty="0"/>
          </a:p>
          <a:p>
            <a:r>
              <a:rPr lang="ja-JP" altLang="en-US" sz="1200" dirty="0"/>
              <a:t>市販価格</a:t>
            </a:r>
            <a:r>
              <a:rPr lang="en-US" altLang="ja-JP" sz="1200" dirty="0"/>
              <a:t>8,500</a:t>
            </a:r>
            <a:r>
              <a:rPr lang="ja-JP" altLang="en-US" sz="1200" dirty="0"/>
              <a:t>円弱</a:t>
            </a:r>
            <a:endParaRPr lang="en-US" altLang="ja-JP" sz="1200" dirty="0"/>
          </a:p>
        </p:txBody>
      </p:sp>
      <p:sp>
        <p:nvSpPr>
          <p:cNvPr id="10" name="正方形/長方形 9"/>
          <p:cNvSpPr/>
          <p:nvPr/>
        </p:nvSpPr>
        <p:spPr>
          <a:xfrm>
            <a:off x="2627784" y="3795886"/>
            <a:ext cx="1763624" cy="738664"/>
          </a:xfrm>
          <a:prstGeom prst="rect">
            <a:avLst/>
          </a:prstGeom>
        </p:spPr>
        <p:txBody>
          <a:bodyPr wrap="none">
            <a:spAutoFit/>
          </a:bodyPr>
          <a:lstStyle/>
          <a:p>
            <a:r>
              <a:rPr lang="en-US" altLang="ja-JP" sz="1400" dirty="0"/>
              <a:t>SONY</a:t>
            </a:r>
            <a:endParaRPr lang="ja-JP" altLang="en-US" sz="1400" dirty="0"/>
          </a:p>
          <a:p>
            <a:r>
              <a:rPr lang="en-US" altLang="ja-JP" sz="1400" dirty="0"/>
              <a:t>SNC-CX600W</a:t>
            </a:r>
          </a:p>
          <a:p>
            <a:r>
              <a:rPr lang="ja-JP" altLang="en-US" sz="1400" dirty="0"/>
              <a:t>市販価格</a:t>
            </a:r>
            <a:r>
              <a:rPr lang="en-US" altLang="ja-JP" sz="1400" dirty="0"/>
              <a:t>35,000</a:t>
            </a:r>
            <a:r>
              <a:rPr lang="ja-JP" altLang="en-US" sz="1400" dirty="0"/>
              <a:t>円弱</a:t>
            </a:r>
            <a:endParaRPr lang="en-US" altLang="ja-JP" sz="1400" dirty="0"/>
          </a:p>
        </p:txBody>
      </p:sp>
      <p:pic>
        <p:nvPicPr>
          <p:cNvPr id="501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860721"/>
            <a:ext cx="1004699" cy="168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499992" y="3795886"/>
            <a:ext cx="1730564" cy="646331"/>
          </a:xfrm>
          <a:prstGeom prst="rect">
            <a:avLst/>
          </a:prstGeom>
        </p:spPr>
        <p:txBody>
          <a:bodyPr wrap="square">
            <a:spAutoFit/>
          </a:bodyPr>
          <a:lstStyle/>
          <a:p>
            <a:r>
              <a:rPr lang="ja-JP" altLang="en-US" sz="1200" dirty="0"/>
              <a:t>パナソニック ネットワークカメラ </a:t>
            </a:r>
            <a:r>
              <a:rPr lang="en-US" altLang="ja-JP" sz="1200" dirty="0"/>
              <a:t>BB-SP104W</a:t>
            </a:r>
          </a:p>
          <a:p>
            <a:r>
              <a:rPr lang="ja-JP" altLang="en-US" sz="1200" dirty="0"/>
              <a:t>市販価格</a:t>
            </a:r>
            <a:r>
              <a:rPr lang="en-US" altLang="ja-JP" sz="1200" dirty="0"/>
              <a:t>25,000</a:t>
            </a:r>
            <a:r>
              <a:rPr lang="ja-JP" altLang="en-US" sz="1200" dirty="0"/>
              <a:t>円弱</a:t>
            </a:r>
            <a:endParaRPr lang="en-US" altLang="ja-JP" sz="1200" dirty="0"/>
          </a:p>
        </p:txBody>
      </p:sp>
      <p:pic>
        <p:nvPicPr>
          <p:cNvPr id="501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6033" y="2139702"/>
            <a:ext cx="1290103" cy="127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21171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297820" y="3797627"/>
            <a:ext cx="1730564" cy="646331"/>
          </a:xfrm>
          <a:prstGeom prst="rect">
            <a:avLst/>
          </a:prstGeom>
        </p:spPr>
        <p:txBody>
          <a:bodyPr wrap="square">
            <a:spAutoFit/>
          </a:bodyPr>
          <a:lstStyle/>
          <a:p>
            <a:r>
              <a:rPr lang="en-US" altLang="ja-JP" sz="1200" dirty="0"/>
              <a:t>AXIS</a:t>
            </a:r>
            <a:r>
              <a:rPr lang="ja-JP" altLang="en-US" sz="1200" dirty="0"/>
              <a:t> ネットワークカメラ </a:t>
            </a:r>
            <a:r>
              <a:rPr lang="en-US" altLang="ja-JP" sz="1200" dirty="0"/>
              <a:t>M1004-W</a:t>
            </a:r>
          </a:p>
          <a:p>
            <a:r>
              <a:rPr lang="ja-JP" altLang="en-US" sz="1200" dirty="0"/>
              <a:t>市販価格</a:t>
            </a:r>
            <a:r>
              <a:rPr lang="en-US" altLang="ja-JP" sz="1200" dirty="0"/>
              <a:t>25,000</a:t>
            </a:r>
            <a:r>
              <a:rPr lang="ja-JP" altLang="en-US" sz="1200" dirty="0"/>
              <a:t>円弱</a:t>
            </a:r>
            <a:endParaRPr lang="en-US" altLang="ja-JP" sz="1200" dirty="0"/>
          </a:p>
        </p:txBody>
      </p:sp>
      <p:sp>
        <p:nvSpPr>
          <p:cNvPr id="17" name="テキスト ボックス 16"/>
          <p:cNvSpPr txBox="1"/>
          <p:nvPr/>
        </p:nvSpPr>
        <p:spPr>
          <a:xfrm>
            <a:off x="4211960" y="1563638"/>
            <a:ext cx="2682044" cy="369332"/>
          </a:xfrm>
          <a:prstGeom prst="rect">
            <a:avLst/>
          </a:prstGeom>
          <a:noFill/>
        </p:spPr>
        <p:txBody>
          <a:bodyPr wrap="square" rtlCol="0">
            <a:spAutoFit/>
          </a:bodyPr>
          <a:lstStyle/>
          <a:p>
            <a:r>
              <a:rPr kumimoji="1" lang="ja-JP" altLang="en-US" dirty="0"/>
              <a:t>全て</a:t>
            </a:r>
            <a:r>
              <a:rPr kumimoji="1" lang="en-US" altLang="ja-JP" dirty="0" err="1"/>
              <a:t>WiFi</a:t>
            </a:r>
            <a:r>
              <a:rPr kumimoji="1" lang="ja-JP" altLang="en-US" dirty="0"/>
              <a:t>対応モデル</a:t>
            </a:r>
          </a:p>
        </p:txBody>
      </p:sp>
    </p:spTree>
    <p:extLst>
      <p:ext uri="{BB962C8B-B14F-4D97-AF65-F5344CB8AC3E}">
        <p14:creationId xmlns:p14="http://schemas.microsoft.com/office/powerpoint/2010/main" val="979422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18.</a:t>
            </a:r>
            <a:r>
              <a:rPr lang="ja-JP" altLang="en-US" sz="1600" dirty="0"/>
              <a:t> ケーススタディ </a:t>
            </a:r>
            <a:r>
              <a:rPr lang="en-US" altLang="ja-JP" sz="1600" dirty="0"/>
              <a:t>2</a:t>
            </a:r>
            <a:r>
              <a:rPr lang="ja-JP" altLang="en-US" sz="1600" dirty="0"/>
              <a:t>に関して、グローバルで固定</a:t>
            </a:r>
            <a:r>
              <a:rPr lang="en-US" altLang="ja-JP" sz="1600" dirty="0"/>
              <a:t>ip</a:t>
            </a:r>
            <a:r>
              <a:rPr lang="ja-JP" altLang="en-US" sz="1600" dirty="0"/>
              <a:t>を使用しないで繋ぐ方法はありますか</a:t>
            </a:r>
            <a:r>
              <a:rPr lang="en-US" altLang="ja-JP" sz="1600" dirty="0"/>
              <a:t>?</a:t>
            </a:r>
          </a:p>
        </p:txBody>
      </p:sp>
      <p:sp>
        <p:nvSpPr>
          <p:cNvPr id="3" name="日付プレースホルダー 2"/>
          <p:cNvSpPr>
            <a:spLocks noGrp="1"/>
          </p:cNvSpPr>
          <p:nvPr>
            <p:ph type="dt" sz="half" idx="10"/>
          </p:nvPr>
        </p:nvSpPr>
        <p:spPr/>
        <p:txBody>
          <a:bodyPr/>
          <a:lstStyle/>
          <a:p>
            <a:fld id="{5E0AA269-F5E5-4046-8EFE-221177CA78B6}"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59</a:t>
            </a:fld>
            <a:endParaRPr kumimoji="1" lang="ja-JP" altLang="en-US" dirty="0"/>
          </a:p>
        </p:txBody>
      </p:sp>
      <p:sp>
        <p:nvSpPr>
          <p:cNvPr id="2" name="テキスト ボックス 1"/>
          <p:cNvSpPr txBox="1"/>
          <p:nvPr/>
        </p:nvSpPr>
        <p:spPr>
          <a:xfrm>
            <a:off x="309280" y="1563638"/>
            <a:ext cx="4248473" cy="2893100"/>
          </a:xfrm>
          <a:prstGeom prst="rect">
            <a:avLst/>
          </a:prstGeom>
          <a:noFill/>
        </p:spPr>
        <p:txBody>
          <a:bodyPr wrap="square" rtlCol="0">
            <a:spAutoFit/>
          </a:bodyPr>
          <a:lstStyle/>
          <a:p>
            <a:r>
              <a:rPr kumimoji="1" lang="ja-JP" altLang="en-US" sz="1400" dirty="0"/>
              <a:t>ネットワークカメラのプロトコルは</a:t>
            </a:r>
            <a:r>
              <a:rPr kumimoji="1" lang="en-US" altLang="ja-JP" sz="1400" dirty="0" err="1"/>
              <a:t>rtsp</a:t>
            </a:r>
            <a:r>
              <a:rPr kumimoji="1" lang="ja-JP" altLang="en-US" sz="1400" dirty="0"/>
              <a:t>です。　これはサーバーからカメラに問いかけて配信を開始しますので、固定である事がこのましい。</a:t>
            </a:r>
          </a:p>
          <a:p>
            <a:r>
              <a:rPr lang="ja-JP" altLang="en-US" sz="1400" dirty="0"/>
              <a:t>固定でなくても、ドメイン指定が出来ますのでダイナミック</a:t>
            </a:r>
            <a:r>
              <a:rPr lang="en-US" altLang="ja-JP" sz="1400" dirty="0"/>
              <a:t>DDNS</a:t>
            </a:r>
            <a:r>
              <a:rPr lang="ja-JP" altLang="en-US" sz="1400" dirty="0"/>
              <a:t>で対応可能です。</a:t>
            </a:r>
          </a:p>
          <a:p>
            <a:endParaRPr lang="ja-JP" altLang="en-US" sz="1400" dirty="0"/>
          </a:p>
          <a:p>
            <a:r>
              <a:rPr kumimoji="1" lang="ja-JP" altLang="en-US" sz="1400" b="1" dirty="0"/>
              <a:t>ポートマッピング</a:t>
            </a:r>
          </a:p>
          <a:p>
            <a:r>
              <a:rPr lang="ja-JP" altLang="en-US" sz="1400" dirty="0"/>
              <a:t>カメラはローカルネットワークに接続していますので、外からアクセスは出来ません。何らかの方法でアクセスできるようにする必要があります。</a:t>
            </a:r>
          </a:p>
          <a:p>
            <a:endParaRPr kumimoji="1" lang="ja-JP" altLang="en-US" sz="1400" dirty="0"/>
          </a:p>
          <a:p>
            <a:r>
              <a:rPr lang="en-US" altLang="ja-JP" sz="1400" dirty="0" err="1"/>
              <a:t>rtsp</a:t>
            </a:r>
            <a:r>
              <a:rPr lang="ja-JP" altLang="en-US" sz="1400" dirty="0"/>
              <a:t>で使用するポートは</a:t>
            </a:r>
            <a:r>
              <a:rPr lang="en-US" altLang="ja-JP" sz="1400" dirty="0"/>
              <a:t>554</a:t>
            </a:r>
            <a:r>
              <a:rPr lang="ja-JP" altLang="en-US" sz="1400" dirty="0"/>
              <a:t>が基本ですが、殆どの場合任意のポートを指定可能です。</a:t>
            </a:r>
            <a:endParaRPr kumimoji="1" lang="ja-JP" altLang="en-US" sz="1400" dirty="0"/>
          </a:p>
        </p:txBody>
      </p:sp>
      <p:pic>
        <p:nvPicPr>
          <p:cNvPr id="51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519238"/>
            <a:ext cx="4597885" cy="134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860032" y="3010188"/>
            <a:ext cx="3672408" cy="1200329"/>
          </a:xfrm>
          <a:prstGeom prst="rect">
            <a:avLst/>
          </a:prstGeom>
          <a:noFill/>
        </p:spPr>
        <p:txBody>
          <a:bodyPr wrap="square" rtlCol="0">
            <a:spAutoFit/>
          </a:bodyPr>
          <a:lstStyle/>
          <a:p>
            <a:r>
              <a:rPr kumimoji="1" lang="ja-JP" altLang="en-US" dirty="0"/>
              <a:t>この例では</a:t>
            </a:r>
            <a:r>
              <a:rPr kumimoji="1" lang="en-US" altLang="ja-JP" dirty="0"/>
              <a:t>5554</a:t>
            </a:r>
            <a:r>
              <a:rPr kumimoji="1" lang="ja-JP" altLang="en-US" dirty="0"/>
              <a:t>をマッピングしています。</a:t>
            </a:r>
          </a:p>
          <a:p>
            <a:r>
              <a:rPr lang="ja-JP" altLang="en-US" dirty="0"/>
              <a:t>もう一台ある場合は</a:t>
            </a:r>
            <a:r>
              <a:rPr lang="en-US" altLang="ja-JP" dirty="0"/>
              <a:t>5558</a:t>
            </a:r>
            <a:r>
              <a:rPr lang="ja-JP" altLang="en-US" dirty="0"/>
              <a:t>をマッピングします。</a:t>
            </a:r>
            <a:endParaRPr kumimoji="1" lang="ja-JP" altLang="en-US" dirty="0"/>
          </a:p>
        </p:txBody>
      </p:sp>
    </p:spTree>
    <p:extLst>
      <p:ext uri="{BB962C8B-B14F-4D97-AF65-F5344CB8AC3E}">
        <p14:creationId xmlns:p14="http://schemas.microsoft.com/office/powerpoint/2010/main" val="110287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115616" y="699542"/>
            <a:ext cx="2736304" cy="400110"/>
          </a:xfrm>
          <a:prstGeom prst="rect">
            <a:avLst/>
          </a:prstGeom>
          <a:noFill/>
        </p:spPr>
        <p:txBody>
          <a:bodyPr wrap="square" rtlCol="0">
            <a:spAutoFit/>
          </a:bodyPr>
          <a:lstStyle/>
          <a:p>
            <a:r>
              <a:rPr lang="ja-JP" altLang="en-US" sz="2000" dirty="0">
                <a:solidFill>
                  <a:srgbClr val="FFFF00"/>
                </a:solidFill>
              </a:rPr>
              <a:t>オンデマンド配信</a:t>
            </a:r>
            <a:endParaRPr kumimoji="1" lang="ja-JP" altLang="en-US" sz="2000" dirty="0">
              <a:solidFill>
                <a:srgbClr val="FFFF00"/>
              </a:solidFill>
            </a:endParaRPr>
          </a:p>
        </p:txBody>
      </p:sp>
      <p:sp>
        <p:nvSpPr>
          <p:cNvPr id="8" name="円/楕円 7"/>
          <p:cNvSpPr/>
          <p:nvPr/>
        </p:nvSpPr>
        <p:spPr>
          <a:xfrm>
            <a:off x="714806" y="1131000"/>
            <a:ext cx="2165006"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00192" y="1491630"/>
            <a:ext cx="2448272" cy="1569660"/>
          </a:xfrm>
          <a:prstGeom prst="rect">
            <a:avLst/>
          </a:prstGeom>
          <a:noFill/>
        </p:spPr>
        <p:txBody>
          <a:bodyPr wrap="square" rtlCol="0">
            <a:spAutoFit/>
          </a:bodyPr>
          <a:lstStyle/>
          <a:p>
            <a:r>
              <a:rPr kumimoji="1" lang="ja-JP" altLang="en-US" sz="2400" dirty="0"/>
              <a:t>学校、企業でのオンデマンド、動画管理に最適です。</a:t>
            </a:r>
          </a:p>
        </p:txBody>
      </p:sp>
      <p:sp>
        <p:nvSpPr>
          <p:cNvPr id="12" name="日付プレースホルダー 11"/>
          <p:cNvSpPr>
            <a:spLocks noGrp="1"/>
          </p:cNvSpPr>
          <p:nvPr>
            <p:ph type="dt" sz="half" idx="10"/>
          </p:nvPr>
        </p:nvSpPr>
        <p:spPr/>
        <p:txBody>
          <a:bodyPr/>
          <a:lstStyle/>
          <a:p>
            <a:fld id="{B54BE51B-F8E4-4922-A596-A45AD00FFAB1}" type="datetime1">
              <a:rPr kumimoji="1" lang="ja-JP" altLang="en-US" smtClean="0"/>
              <a:t>2017/3/29</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6</a:t>
            </a:fld>
            <a:endParaRPr kumimoji="1" lang="ja-JP" altLang="en-US"/>
          </a:p>
        </p:txBody>
      </p:sp>
    </p:spTree>
    <p:extLst>
      <p:ext uri="{BB962C8B-B14F-4D97-AF65-F5344CB8AC3E}">
        <p14:creationId xmlns:p14="http://schemas.microsoft.com/office/powerpoint/2010/main" val="2642119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19.</a:t>
            </a:r>
            <a:r>
              <a:rPr lang="ja-JP" altLang="en-US" sz="1600" dirty="0"/>
              <a:t>社内規定でポートマッピングが使用できません回避する方法は</a:t>
            </a:r>
            <a:r>
              <a:rPr lang="en-US" altLang="ja-JP" sz="1600" dirty="0"/>
              <a:t>?</a:t>
            </a:r>
          </a:p>
        </p:txBody>
      </p:sp>
      <p:sp>
        <p:nvSpPr>
          <p:cNvPr id="3" name="日付プレースホルダー 2"/>
          <p:cNvSpPr>
            <a:spLocks noGrp="1"/>
          </p:cNvSpPr>
          <p:nvPr>
            <p:ph type="dt" sz="half" idx="10"/>
          </p:nvPr>
        </p:nvSpPr>
        <p:spPr/>
        <p:txBody>
          <a:bodyPr/>
          <a:lstStyle/>
          <a:p>
            <a:fld id="{C8502ECA-C7AE-41AC-B818-24CA0CC471EA}"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60</a:t>
            </a:fld>
            <a:endParaRPr kumimoji="1" lang="ja-JP" altLang="en-US" dirty="0"/>
          </a:p>
        </p:txBody>
      </p:sp>
      <p:sp>
        <p:nvSpPr>
          <p:cNvPr id="2" name="テキスト ボックス 1"/>
          <p:cNvSpPr txBox="1"/>
          <p:nvPr/>
        </p:nvSpPr>
        <p:spPr>
          <a:xfrm>
            <a:off x="309280" y="1563638"/>
            <a:ext cx="4248473" cy="2677656"/>
          </a:xfrm>
          <a:prstGeom prst="rect">
            <a:avLst/>
          </a:prstGeom>
          <a:noFill/>
        </p:spPr>
        <p:txBody>
          <a:bodyPr wrap="square" rtlCol="0">
            <a:spAutoFit/>
          </a:bodyPr>
          <a:lstStyle/>
          <a:p>
            <a:r>
              <a:rPr lang="en-US" altLang="ja-JP" sz="1400" dirty="0" err="1"/>
              <a:t>r</a:t>
            </a:r>
            <a:r>
              <a:rPr kumimoji="1" lang="en-US" altLang="ja-JP" sz="1400" dirty="0" err="1"/>
              <a:t>tsp</a:t>
            </a:r>
            <a:r>
              <a:rPr kumimoji="1" lang="ja-JP" altLang="en-US" sz="1400" dirty="0"/>
              <a:t>で使用する事は断念しなければなりません。</a:t>
            </a:r>
          </a:p>
          <a:p>
            <a:endParaRPr lang="ja-JP" altLang="en-US" sz="1400" dirty="0"/>
          </a:p>
          <a:p>
            <a:r>
              <a:rPr kumimoji="1" lang="ja-JP" altLang="en-US" sz="1400" dirty="0"/>
              <a:t>しかし、</a:t>
            </a:r>
            <a:r>
              <a:rPr kumimoji="1" lang="en-US" altLang="ja-JP" sz="1400" dirty="0" err="1"/>
              <a:t>rtsp</a:t>
            </a:r>
            <a:r>
              <a:rPr kumimoji="1" lang="ja-JP" altLang="en-US" sz="1400" dirty="0"/>
              <a:t>を</a:t>
            </a:r>
            <a:r>
              <a:rPr kumimoji="1" lang="en-US" altLang="ja-JP" sz="1400" dirty="0" err="1"/>
              <a:t>rtmp</a:t>
            </a:r>
            <a:r>
              <a:rPr kumimoji="1" lang="ja-JP" altLang="en-US" sz="1400" dirty="0"/>
              <a:t>に変換してあげれば解決します。</a:t>
            </a:r>
          </a:p>
          <a:p>
            <a:endParaRPr lang="ja-JP" altLang="en-US" sz="1400" dirty="0"/>
          </a:p>
          <a:p>
            <a:r>
              <a:rPr lang="en-US" altLang="ja-JP" sz="1400" dirty="0" err="1"/>
              <a:t>ffmpeg</a:t>
            </a:r>
            <a:r>
              <a:rPr lang="ja-JP" altLang="en-US" sz="1400" dirty="0"/>
              <a:t>で殆ど</a:t>
            </a:r>
            <a:r>
              <a:rPr lang="en-US" altLang="ja-JP" sz="1400" dirty="0"/>
              <a:t>CPU</a:t>
            </a:r>
            <a:r>
              <a:rPr lang="ja-JP" altLang="en-US" sz="1400" dirty="0"/>
              <a:t>負荷も発生せず、遅延加算も殆ど無く、利用可能です。</a:t>
            </a:r>
          </a:p>
          <a:p>
            <a:endParaRPr lang="en-US" altLang="ja-JP" sz="1400" dirty="0"/>
          </a:p>
          <a:p>
            <a:r>
              <a:rPr lang="en-US" altLang="ja-JP" sz="1400" dirty="0" err="1"/>
              <a:t>ffmpeg</a:t>
            </a:r>
            <a:r>
              <a:rPr lang="en-US" altLang="ja-JP" sz="1400" dirty="0"/>
              <a:t> -</a:t>
            </a:r>
            <a:r>
              <a:rPr lang="en-US" altLang="ja-JP" sz="1400" dirty="0" err="1"/>
              <a:t>rtsp_transport</a:t>
            </a:r>
            <a:r>
              <a:rPr lang="en-US" altLang="ja-JP" sz="1400" dirty="0"/>
              <a:t> </a:t>
            </a:r>
            <a:r>
              <a:rPr lang="en-US" altLang="ja-JP" sz="1400" dirty="0" err="1"/>
              <a:t>udp</a:t>
            </a:r>
            <a:r>
              <a:rPr lang="en-US" altLang="ja-JP" sz="1400" dirty="0"/>
              <a:t> -</a:t>
            </a:r>
            <a:r>
              <a:rPr lang="en-US" altLang="ja-JP" sz="1400" dirty="0" err="1"/>
              <a:t>i</a:t>
            </a:r>
            <a:r>
              <a:rPr lang="en-US" altLang="ja-JP" sz="1400" dirty="0"/>
              <a:t> rtsp://192.168.0.21:5554 -</a:t>
            </a:r>
            <a:r>
              <a:rPr lang="en-US" altLang="ja-JP" sz="1400" dirty="0" err="1"/>
              <a:t>vcodec</a:t>
            </a:r>
            <a:r>
              <a:rPr lang="en-US" altLang="ja-JP" sz="1400" dirty="0"/>
              <a:t> copy -f </a:t>
            </a:r>
            <a:r>
              <a:rPr lang="en-US" altLang="ja-JP" sz="1400" dirty="0" err="1"/>
              <a:t>flv</a:t>
            </a:r>
            <a:r>
              <a:rPr lang="en-US" altLang="ja-JP" sz="1400" dirty="0"/>
              <a:t> -an "</a:t>
            </a:r>
            <a:r>
              <a:rPr lang="en-US" altLang="ja-JP" sz="1400" dirty="0" err="1"/>
              <a:t>rtmp</a:t>
            </a:r>
            <a:r>
              <a:rPr lang="en-US" altLang="ja-JP" sz="1400" dirty="0"/>
              <a:t>://docokame-vms1.sun.ddns.vc:5130/live/uVMS_aff63a313c20d34748b3/smartphone1"</a:t>
            </a:r>
            <a:endParaRPr kumimoji="1" lang="ja-JP" altLang="en-US" sz="1400" dirty="0"/>
          </a:p>
          <a:p>
            <a:endParaRPr kumimoji="1" lang="ja-JP" altLang="en-US" sz="1400" dirty="0"/>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793264"/>
            <a:ext cx="578941" cy="89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図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2685559"/>
            <a:ext cx="1230773" cy="8074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矢印コネクタ 9"/>
          <p:cNvCxnSpPr>
            <a:endCxn id="16" idx="1"/>
          </p:cNvCxnSpPr>
          <p:nvPr/>
        </p:nvCxnSpPr>
        <p:spPr>
          <a:xfrm>
            <a:off x="5366965" y="2643758"/>
            <a:ext cx="645195" cy="44552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rot="1846336">
            <a:off x="5405686" y="2361842"/>
            <a:ext cx="792088" cy="369332"/>
          </a:xfrm>
          <a:prstGeom prst="rect">
            <a:avLst/>
          </a:prstGeom>
          <a:noFill/>
        </p:spPr>
        <p:txBody>
          <a:bodyPr wrap="square" rtlCol="0">
            <a:spAutoFit/>
          </a:bodyPr>
          <a:lstStyle/>
          <a:p>
            <a:r>
              <a:rPr kumimoji="1" lang="en-US" altLang="ja-JP" dirty="0" err="1">
                <a:solidFill>
                  <a:srgbClr val="FF0000"/>
                </a:solidFill>
              </a:rPr>
              <a:t>rtsp</a:t>
            </a:r>
            <a:endParaRPr kumimoji="1" lang="ja-JP" altLang="en-US" dirty="0">
              <a:solidFill>
                <a:srgbClr val="FF0000"/>
              </a:solidFill>
            </a:endParaRPr>
          </a:p>
        </p:txBody>
      </p:sp>
      <p:cxnSp>
        <p:nvCxnSpPr>
          <p:cNvPr id="18" name="直線矢印コネクタ 17"/>
          <p:cNvCxnSpPr/>
          <p:nvPr/>
        </p:nvCxnSpPr>
        <p:spPr>
          <a:xfrm>
            <a:off x="5366965" y="2427734"/>
            <a:ext cx="645195" cy="43878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テキスト ボックス 18"/>
          <p:cNvSpPr txBox="1"/>
          <p:nvPr/>
        </p:nvSpPr>
        <p:spPr>
          <a:xfrm rot="2181789">
            <a:off x="5268191" y="2771597"/>
            <a:ext cx="630324" cy="369332"/>
          </a:xfrm>
          <a:prstGeom prst="rect">
            <a:avLst/>
          </a:prstGeom>
          <a:noFill/>
        </p:spPr>
        <p:txBody>
          <a:bodyPr wrap="square" rtlCol="0">
            <a:spAutoFit/>
          </a:bodyPr>
          <a:lstStyle/>
          <a:p>
            <a:r>
              <a:rPr kumimoji="1" lang="en-US" altLang="ja-JP" dirty="0">
                <a:solidFill>
                  <a:srgbClr val="0070C0"/>
                </a:solidFill>
              </a:rPr>
              <a:t>RTP</a:t>
            </a:r>
            <a:endParaRPr kumimoji="1" lang="ja-JP" altLang="en-US" dirty="0">
              <a:solidFill>
                <a:srgbClr val="0070C0"/>
              </a:solidFill>
            </a:endParaRPr>
          </a:p>
        </p:txBody>
      </p:sp>
      <p:cxnSp>
        <p:nvCxnSpPr>
          <p:cNvPr id="21" name="直線矢印コネクタ 20"/>
          <p:cNvCxnSpPr>
            <a:stCxn id="16" idx="3"/>
          </p:cNvCxnSpPr>
          <p:nvPr/>
        </p:nvCxnSpPr>
        <p:spPr>
          <a:xfrm flipV="1">
            <a:off x="7242933" y="1635646"/>
            <a:ext cx="1145491" cy="14536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テキスト ボックス 22"/>
          <p:cNvSpPr txBox="1"/>
          <p:nvPr/>
        </p:nvSpPr>
        <p:spPr>
          <a:xfrm rot="18604857">
            <a:off x="7094124" y="2103005"/>
            <a:ext cx="864096" cy="369332"/>
          </a:xfrm>
          <a:prstGeom prst="rect">
            <a:avLst/>
          </a:prstGeom>
          <a:noFill/>
        </p:spPr>
        <p:txBody>
          <a:bodyPr wrap="square" rtlCol="0">
            <a:spAutoFit/>
          </a:bodyPr>
          <a:lstStyle/>
          <a:p>
            <a:r>
              <a:rPr kumimoji="1" lang="en-US" altLang="ja-JP" dirty="0"/>
              <a:t>RTMP</a:t>
            </a:r>
            <a:endParaRPr kumimoji="1" lang="ja-JP" altLang="en-US" dirty="0"/>
          </a:p>
        </p:txBody>
      </p:sp>
    </p:spTree>
    <p:extLst>
      <p:ext uri="{BB962C8B-B14F-4D97-AF65-F5344CB8AC3E}">
        <p14:creationId xmlns:p14="http://schemas.microsoft.com/office/powerpoint/2010/main" val="3268748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584775"/>
          </a:xfrm>
          <a:prstGeom prst="rect">
            <a:avLst/>
          </a:prstGeom>
        </p:spPr>
        <p:txBody>
          <a:bodyPr wrap="square">
            <a:spAutoFit/>
          </a:bodyPr>
          <a:lstStyle/>
          <a:p>
            <a:r>
              <a:rPr lang="ja-JP" altLang="en-US" sz="1600" dirty="0"/>
              <a:t>質問 </a:t>
            </a:r>
            <a:r>
              <a:rPr lang="en-US" altLang="ja-JP" sz="1600" dirty="0"/>
              <a:t>20.</a:t>
            </a:r>
            <a:r>
              <a:rPr lang="ja-JP" altLang="en-US" sz="1600" dirty="0"/>
              <a:t>パソコンのスクリーンをライブ配信しながら、数十人に対して双方向の会話も可能な仮想教室を作りたい</a:t>
            </a:r>
            <a:r>
              <a:rPr lang="en-US" altLang="ja-JP" sz="1600" dirty="0"/>
              <a:t>?</a:t>
            </a:r>
          </a:p>
        </p:txBody>
      </p:sp>
      <p:sp>
        <p:nvSpPr>
          <p:cNvPr id="3" name="日付プレースホルダー 2"/>
          <p:cNvSpPr>
            <a:spLocks noGrp="1"/>
          </p:cNvSpPr>
          <p:nvPr>
            <p:ph type="dt" sz="half" idx="10"/>
          </p:nvPr>
        </p:nvSpPr>
        <p:spPr/>
        <p:txBody>
          <a:bodyPr/>
          <a:lstStyle/>
          <a:p>
            <a:fld id="{C6E94C16-B68F-4FD3-81A3-EAA68394AF40}"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61</a:t>
            </a:fld>
            <a:endParaRPr kumimoji="1" lang="ja-JP" altLang="en-US" dirty="0"/>
          </a:p>
        </p:txBody>
      </p:sp>
      <p:sp>
        <p:nvSpPr>
          <p:cNvPr id="4" name="テキスト ボックス 3"/>
          <p:cNvSpPr txBox="1"/>
          <p:nvPr/>
        </p:nvSpPr>
        <p:spPr>
          <a:xfrm>
            <a:off x="467544" y="1923678"/>
            <a:ext cx="1872208" cy="1754326"/>
          </a:xfrm>
          <a:prstGeom prst="rect">
            <a:avLst/>
          </a:prstGeom>
          <a:noFill/>
        </p:spPr>
        <p:txBody>
          <a:bodyPr wrap="square" rtlCol="0">
            <a:spAutoFit/>
          </a:bodyPr>
          <a:lstStyle/>
          <a:p>
            <a:r>
              <a:rPr kumimoji="1" lang="ja-JP" altLang="en-US" dirty="0"/>
              <a:t>視聴者を</a:t>
            </a:r>
            <a:r>
              <a:rPr kumimoji="1" lang="en-US" altLang="ja-JP" dirty="0"/>
              <a:t>PC</a:t>
            </a:r>
            <a:r>
              <a:rPr kumimoji="1" lang="ja-JP" altLang="en-US" dirty="0"/>
              <a:t>に限定するか、タブレット、スマホまでサポートするかでサービス品質が変わります。</a:t>
            </a:r>
          </a:p>
        </p:txBody>
      </p:sp>
      <p:sp>
        <p:nvSpPr>
          <p:cNvPr id="17" name="テキスト ボックス 16"/>
          <p:cNvSpPr txBox="1"/>
          <p:nvPr/>
        </p:nvSpPr>
        <p:spPr>
          <a:xfrm>
            <a:off x="2771800" y="1930643"/>
            <a:ext cx="2232248" cy="2585323"/>
          </a:xfrm>
          <a:prstGeom prst="rect">
            <a:avLst/>
          </a:prstGeom>
          <a:noFill/>
        </p:spPr>
        <p:txBody>
          <a:bodyPr wrap="square" rtlCol="0">
            <a:spAutoFit/>
          </a:bodyPr>
          <a:lstStyle/>
          <a:p>
            <a:r>
              <a:rPr kumimoji="1" lang="ja-JP" altLang="en-US" dirty="0"/>
              <a:t>コンテンツ</a:t>
            </a:r>
          </a:p>
          <a:p>
            <a:endParaRPr lang="ja-JP" altLang="en-US" dirty="0"/>
          </a:p>
          <a:p>
            <a:r>
              <a:rPr kumimoji="1" lang="ja-JP" altLang="en-US" dirty="0"/>
              <a:t>コンピュータースクリーンの映像</a:t>
            </a:r>
          </a:p>
          <a:p>
            <a:r>
              <a:rPr lang="en-US" altLang="ja-JP" dirty="0"/>
              <a:t>+</a:t>
            </a:r>
          </a:p>
          <a:p>
            <a:r>
              <a:rPr kumimoji="1" lang="ja-JP" altLang="en-US" dirty="0"/>
              <a:t>先生の映像</a:t>
            </a:r>
          </a:p>
          <a:p>
            <a:endParaRPr lang="ja-JP" altLang="en-US" dirty="0"/>
          </a:p>
          <a:p>
            <a:r>
              <a:rPr kumimoji="1" lang="ja-JP" altLang="en-US" dirty="0"/>
              <a:t>先生はブルートゥースヘッドセット</a:t>
            </a:r>
          </a:p>
        </p:txBody>
      </p:sp>
    </p:spTree>
    <p:extLst>
      <p:ext uri="{BB962C8B-B14F-4D97-AF65-F5344CB8AC3E}">
        <p14:creationId xmlns:p14="http://schemas.microsoft.com/office/powerpoint/2010/main" val="2459991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21.</a:t>
            </a:r>
            <a:r>
              <a:rPr lang="ja-JP" altLang="en-US" sz="1600" dirty="0"/>
              <a:t>どこカメがサポートしている、①</a:t>
            </a:r>
            <a:r>
              <a:rPr lang="en-US" altLang="ja-JP" sz="1600" dirty="0"/>
              <a:t>IP</a:t>
            </a:r>
            <a:r>
              <a:rPr lang="ja-JP" altLang="en-US" sz="1600" dirty="0"/>
              <a:t>カメラ、②ウェアラブルカメラのリストがほしい。</a:t>
            </a:r>
            <a:r>
              <a:rPr lang="en-US" altLang="ja-JP" sz="1600" dirty="0"/>
              <a:t> </a:t>
            </a:r>
          </a:p>
        </p:txBody>
      </p:sp>
      <p:sp>
        <p:nvSpPr>
          <p:cNvPr id="3" name="日付プレースホルダー 2"/>
          <p:cNvSpPr>
            <a:spLocks noGrp="1"/>
          </p:cNvSpPr>
          <p:nvPr>
            <p:ph type="dt" sz="half" idx="10"/>
          </p:nvPr>
        </p:nvSpPr>
        <p:spPr/>
        <p:txBody>
          <a:bodyPr/>
          <a:lstStyle/>
          <a:p>
            <a:fld id="{FA3ADCFE-ED8C-419F-A06C-518060CF81AC}"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62</a:t>
            </a:fld>
            <a:endParaRPr kumimoji="1" lang="ja-JP" altLang="en-US" dirty="0"/>
          </a:p>
        </p:txBody>
      </p:sp>
      <p:sp>
        <p:nvSpPr>
          <p:cNvPr id="2" name="テキスト ボックス 1"/>
          <p:cNvSpPr txBox="1"/>
          <p:nvPr/>
        </p:nvSpPr>
        <p:spPr>
          <a:xfrm>
            <a:off x="244160" y="1398136"/>
            <a:ext cx="4032448" cy="276999"/>
          </a:xfrm>
          <a:prstGeom prst="rect">
            <a:avLst/>
          </a:prstGeom>
          <a:noFill/>
        </p:spPr>
        <p:txBody>
          <a:bodyPr wrap="square" rtlCol="0">
            <a:spAutoFit/>
          </a:bodyPr>
          <a:lstStyle/>
          <a:p>
            <a:r>
              <a:rPr kumimoji="1" lang="ja-JP" altLang="en-US" sz="1200" dirty="0">
                <a:solidFill>
                  <a:srgbClr val="FF0000"/>
                </a:solidFill>
              </a:rPr>
              <a:t>前提、</a:t>
            </a:r>
            <a:r>
              <a:rPr kumimoji="1" lang="en-US" altLang="ja-JP" sz="1200" dirty="0">
                <a:solidFill>
                  <a:srgbClr val="FF0000"/>
                </a:solidFill>
              </a:rPr>
              <a:t>PTZ</a:t>
            </a:r>
            <a:r>
              <a:rPr kumimoji="1" lang="ja-JP" altLang="en-US" sz="1200" dirty="0">
                <a:solidFill>
                  <a:srgbClr val="FF0000"/>
                </a:solidFill>
              </a:rPr>
              <a:t>カメラの</a:t>
            </a:r>
            <a:r>
              <a:rPr kumimoji="1" lang="en-US" altLang="ja-JP" sz="1200" dirty="0">
                <a:solidFill>
                  <a:srgbClr val="FF0000"/>
                </a:solidFill>
              </a:rPr>
              <a:t>PTZ</a:t>
            </a:r>
            <a:r>
              <a:rPr kumimoji="1" lang="ja-JP" altLang="en-US" sz="1200" dirty="0">
                <a:solidFill>
                  <a:srgbClr val="FF0000"/>
                </a:solidFill>
              </a:rPr>
              <a:t>制御はサポートしていません。</a:t>
            </a:r>
          </a:p>
        </p:txBody>
      </p:sp>
      <p:sp>
        <p:nvSpPr>
          <p:cNvPr id="10" name="テキスト ボックス 9"/>
          <p:cNvSpPr txBox="1"/>
          <p:nvPr/>
        </p:nvSpPr>
        <p:spPr>
          <a:xfrm>
            <a:off x="604200" y="1816536"/>
            <a:ext cx="3175712" cy="2031325"/>
          </a:xfrm>
          <a:prstGeom prst="rect">
            <a:avLst/>
          </a:prstGeom>
          <a:noFill/>
        </p:spPr>
        <p:txBody>
          <a:bodyPr wrap="square" rtlCol="0">
            <a:spAutoFit/>
          </a:bodyPr>
          <a:lstStyle/>
          <a:p>
            <a:r>
              <a:rPr lang="en-US" altLang="ja-JP" sz="1400" b="1" dirty="0"/>
              <a:t>ip</a:t>
            </a:r>
            <a:r>
              <a:rPr kumimoji="1" lang="ja-JP" altLang="en-US" sz="1400" b="1" dirty="0"/>
              <a:t>カメラ</a:t>
            </a:r>
          </a:p>
          <a:p>
            <a:r>
              <a:rPr kumimoji="1" lang="ja-JP" altLang="en-US" sz="1400" dirty="0"/>
              <a:t>音声も同時に使用する場合。</a:t>
            </a:r>
          </a:p>
          <a:p>
            <a:r>
              <a:rPr lang="en-US" altLang="ja-JP" sz="1400" dirty="0"/>
              <a:t>AXIS BOSCH SONY VIVOTEK</a:t>
            </a:r>
          </a:p>
          <a:p>
            <a:r>
              <a:rPr kumimoji="1" lang="ja-JP" altLang="en-US" sz="1400" dirty="0"/>
              <a:t>上記の音声</a:t>
            </a:r>
            <a:r>
              <a:rPr kumimoji="1" lang="en-US" altLang="ja-JP" sz="1400" dirty="0"/>
              <a:t>AAC</a:t>
            </a:r>
            <a:r>
              <a:rPr kumimoji="1" lang="ja-JP" altLang="en-US" sz="1400" dirty="0"/>
              <a:t>コーデック対応モデル。</a:t>
            </a:r>
          </a:p>
          <a:p>
            <a:endParaRPr lang="ja-JP" altLang="en-US" sz="1400" dirty="0"/>
          </a:p>
          <a:p>
            <a:r>
              <a:rPr kumimoji="1" lang="ja-JP" altLang="en-US" sz="1400" b="1" dirty="0"/>
              <a:t>映像のみ</a:t>
            </a:r>
          </a:p>
          <a:p>
            <a:r>
              <a:rPr lang="en-US" altLang="ja-JP" sz="1400" dirty="0"/>
              <a:t>AXIS BOSCH SONY VIVOTEK Hikvision Panasonic Canon </a:t>
            </a:r>
            <a:r>
              <a:rPr kumimoji="1" lang="en-US" altLang="ja-JP" sz="1400" dirty="0"/>
              <a:t>JVC</a:t>
            </a:r>
          </a:p>
          <a:p>
            <a:r>
              <a:rPr lang="ja-JP" altLang="en-US" sz="1400" dirty="0"/>
              <a:t>殆どの</a:t>
            </a:r>
            <a:r>
              <a:rPr lang="en-US" altLang="ja-JP" sz="1400" dirty="0"/>
              <a:t>h.264</a:t>
            </a:r>
            <a:r>
              <a:rPr lang="ja-JP" altLang="en-US" sz="1400" dirty="0"/>
              <a:t>サポートのカメラ</a:t>
            </a:r>
            <a:endParaRPr kumimoji="1" lang="ja-JP" altLang="en-US" sz="1400" dirty="0"/>
          </a:p>
        </p:txBody>
      </p:sp>
      <p:sp>
        <p:nvSpPr>
          <p:cNvPr id="11" name="テキスト ボックス 10"/>
          <p:cNvSpPr txBox="1"/>
          <p:nvPr/>
        </p:nvSpPr>
        <p:spPr>
          <a:xfrm>
            <a:off x="4427984" y="1697898"/>
            <a:ext cx="3960440" cy="3023905"/>
          </a:xfrm>
          <a:prstGeom prst="rect">
            <a:avLst/>
          </a:prstGeom>
          <a:noFill/>
        </p:spPr>
        <p:txBody>
          <a:bodyPr wrap="square" rtlCol="0">
            <a:spAutoFit/>
          </a:bodyPr>
          <a:lstStyle/>
          <a:p>
            <a:r>
              <a:rPr kumimoji="1" lang="ja-JP" altLang="en-US" sz="1400" dirty="0"/>
              <a:t>スマートフォン</a:t>
            </a:r>
          </a:p>
          <a:p>
            <a:endParaRPr kumimoji="1" lang="en-US" altLang="ja-JP" sz="1400" dirty="0"/>
          </a:p>
          <a:p>
            <a:r>
              <a:rPr kumimoji="1" lang="ja-JP" altLang="en-US" sz="1400" dirty="0"/>
              <a:t>新規購入で強く推奨するのは</a:t>
            </a:r>
            <a:r>
              <a:rPr kumimoji="1" lang="en-US" altLang="ja-JP" sz="1400" dirty="0"/>
              <a:t>Android </a:t>
            </a:r>
            <a:r>
              <a:rPr kumimoji="1" lang="ja-JP" altLang="en-US" sz="1400" dirty="0"/>
              <a:t>推奨は</a:t>
            </a:r>
            <a:endParaRPr kumimoji="1" lang="en-US" altLang="ja-JP" sz="1400" dirty="0"/>
          </a:p>
          <a:p>
            <a:r>
              <a:rPr kumimoji="1" lang="en-US" altLang="ja-JP" sz="1100" dirty="0"/>
              <a:t>SONY </a:t>
            </a:r>
            <a:r>
              <a:rPr lang="en-US" altLang="ja-JP" sz="900" dirty="0"/>
              <a:t>XPERIA J1 Compact D5788 SIM</a:t>
            </a:r>
            <a:r>
              <a:rPr lang="ja-JP" altLang="en-US" sz="900" dirty="0"/>
              <a:t>フリー　市販 </a:t>
            </a:r>
            <a:r>
              <a:rPr lang="en-US" altLang="ja-JP" sz="900" dirty="0"/>
              <a:t>\45,000-</a:t>
            </a:r>
            <a:r>
              <a:rPr lang="ja-JP" altLang="en-US" sz="900" dirty="0"/>
              <a:t>弱</a:t>
            </a:r>
          </a:p>
          <a:p>
            <a:r>
              <a:rPr lang="ja-JP" altLang="en-US" sz="900" dirty="0"/>
              <a:t>他モデルはテストしていないが、問題ないと思う。事前検証実施推奨。</a:t>
            </a:r>
            <a:endParaRPr lang="en-US" altLang="ja-JP" sz="900" dirty="0"/>
          </a:p>
          <a:p>
            <a:endParaRPr lang="en-US" altLang="ja-JP" sz="1050" dirty="0"/>
          </a:p>
          <a:p>
            <a:r>
              <a:rPr lang="en-US" altLang="ja-JP" sz="1050" dirty="0"/>
              <a:t>ASUS SHARP Fujitsu Kyocera Google</a:t>
            </a:r>
            <a:endParaRPr lang="ja-JP" altLang="en-US" sz="1050" dirty="0"/>
          </a:p>
          <a:p>
            <a:r>
              <a:rPr lang="en-US" altLang="ja-JP" sz="1050" dirty="0"/>
              <a:t>Android Version4.4</a:t>
            </a:r>
            <a:r>
              <a:rPr lang="ja-JP" altLang="en-US" sz="1050" dirty="0"/>
              <a:t>以上事前検証実施推奨。</a:t>
            </a:r>
          </a:p>
          <a:p>
            <a:r>
              <a:rPr lang="en-US" altLang="ja-JP" sz="1050" dirty="0"/>
              <a:t>5.0/5.1</a:t>
            </a:r>
            <a:r>
              <a:rPr lang="ja-JP" altLang="en-US" sz="1050" dirty="0"/>
              <a:t>はバックグランドアプリ </a:t>
            </a:r>
            <a:r>
              <a:rPr lang="en-US" altLang="ja-JP" sz="1050" dirty="0"/>
              <a:t>RTMP Camera</a:t>
            </a:r>
            <a:r>
              <a:rPr lang="ja-JP" altLang="en-US" sz="1050" dirty="0"/>
              <a:t>が動作しない。</a:t>
            </a:r>
            <a:endParaRPr lang="en-US" altLang="ja-JP" sz="1050" dirty="0"/>
          </a:p>
          <a:p>
            <a:endParaRPr lang="ja-JP" altLang="en-US" sz="1050" dirty="0"/>
          </a:p>
          <a:p>
            <a:r>
              <a:rPr lang="ja-JP" altLang="en-US" sz="1050" dirty="0"/>
              <a:t>現状推奨していないメーカー</a:t>
            </a:r>
            <a:r>
              <a:rPr lang="en-US" altLang="ja-JP" sz="1050" dirty="0"/>
              <a:t>/</a:t>
            </a:r>
            <a:r>
              <a:rPr lang="ja-JP" altLang="en-US" sz="1050" dirty="0"/>
              <a:t>品番</a:t>
            </a:r>
          </a:p>
          <a:p>
            <a:r>
              <a:rPr lang="en-US" altLang="ja-JP" sz="1050" dirty="0"/>
              <a:t>FREETEL(Priori3) HTC(Desire Eye)</a:t>
            </a:r>
            <a:endParaRPr lang="ja-JP" altLang="en-US" sz="1050" dirty="0"/>
          </a:p>
          <a:p>
            <a:endParaRPr lang="ja-JP" altLang="en-US" sz="1400" dirty="0"/>
          </a:p>
          <a:p>
            <a:endParaRPr kumimoji="1" lang="en-US" altLang="ja-JP" sz="1400" dirty="0"/>
          </a:p>
          <a:p>
            <a:endParaRPr lang="ja-JP" altLang="en-US" sz="1600" dirty="0"/>
          </a:p>
          <a:p>
            <a:r>
              <a:rPr lang="ja-JP" altLang="en-US" sz="1100" dirty="0"/>
              <a:t>モバイルルーターを別途にした場合、ＳＩＭフリーでなくても</a:t>
            </a:r>
            <a:r>
              <a:rPr lang="en-US" altLang="ja-JP" sz="1100" dirty="0"/>
              <a:t>OK</a:t>
            </a:r>
            <a:endParaRPr kumimoji="1" lang="ja-JP" altLang="en-US" sz="1600" dirty="0"/>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3791359"/>
            <a:ext cx="873646" cy="54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626260" y="4061500"/>
            <a:ext cx="1296144" cy="276999"/>
          </a:xfrm>
          <a:prstGeom prst="rect">
            <a:avLst/>
          </a:prstGeom>
          <a:noFill/>
        </p:spPr>
        <p:txBody>
          <a:bodyPr wrap="square" rtlCol="0">
            <a:spAutoFit/>
          </a:bodyPr>
          <a:lstStyle/>
          <a:p>
            <a:r>
              <a:rPr kumimoji="1" lang="en-US" altLang="ja-JP" sz="1200" dirty="0" err="1"/>
              <a:t>Netgear</a:t>
            </a:r>
            <a:r>
              <a:rPr kumimoji="1" lang="en-US" altLang="ja-JP" sz="1200" dirty="0"/>
              <a:t> AC785</a:t>
            </a:r>
            <a:endParaRPr kumimoji="1" lang="ja-JP" altLang="en-US" sz="1200" dirty="0"/>
          </a:p>
        </p:txBody>
      </p:sp>
    </p:spTree>
    <p:extLst>
      <p:ext uri="{BB962C8B-B14F-4D97-AF65-F5344CB8AC3E}">
        <p14:creationId xmlns:p14="http://schemas.microsoft.com/office/powerpoint/2010/main" val="569217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22.</a:t>
            </a:r>
            <a:r>
              <a:rPr lang="ja-JP" altLang="en-US" sz="1600" dirty="0"/>
              <a:t>巡回警備、イベント警備にフィットするコーディネートを知りたい。</a:t>
            </a:r>
            <a:endParaRPr lang="en-US" altLang="ja-JP" sz="1600" dirty="0"/>
          </a:p>
        </p:txBody>
      </p:sp>
      <p:sp>
        <p:nvSpPr>
          <p:cNvPr id="3" name="日付プレースホルダー 2"/>
          <p:cNvSpPr>
            <a:spLocks noGrp="1"/>
          </p:cNvSpPr>
          <p:nvPr>
            <p:ph type="dt" sz="half" idx="10"/>
          </p:nvPr>
        </p:nvSpPr>
        <p:spPr/>
        <p:txBody>
          <a:bodyPr/>
          <a:lstStyle/>
          <a:p>
            <a:fld id="{FFAF6513-3CCF-4601-8C80-8B700BD84652}"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63</a:t>
            </a:fld>
            <a:endParaRPr kumimoji="1" lang="ja-JP" altLang="en-US" dirty="0"/>
          </a:p>
        </p:txBody>
      </p:sp>
      <p:sp>
        <p:nvSpPr>
          <p:cNvPr id="4" name="テキスト ボックス 3"/>
          <p:cNvSpPr txBox="1"/>
          <p:nvPr/>
        </p:nvSpPr>
        <p:spPr>
          <a:xfrm>
            <a:off x="179512" y="1707654"/>
            <a:ext cx="1728192" cy="1015663"/>
          </a:xfrm>
          <a:prstGeom prst="rect">
            <a:avLst/>
          </a:prstGeom>
          <a:noFill/>
        </p:spPr>
        <p:txBody>
          <a:bodyPr wrap="square" rtlCol="0">
            <a:spAutoFit/>
          </a:bodyPr>
          <a:lstStyle/>
          <a:p>
            <a:r>
              <a:rPr kumimoji="1" lang="ja-JP" altLang="en-US" dirty="0"/>
              <a:t>必須のポイント</a:t>
            </a:r>
          </a:p>
          <a:p>
            <a:endParaRPr kumimoji="1" lang="ja-JP" altLang="en-US" sz="1400" dirty="0"/>
          </a:p>
          <a:p>
            <a:r>
              <a:rPr kumimoji="1" lang="ja-JP" altLang="en-US" sz="1400" dirty="0"/>
              <a:t>長時間稼働</a:t>
            </a:r>
          </a:p>
          <a:p>
            <a:r>
              <a:rPr lang="ja-JP" altLang="en-US" sz="1400" dirty="0"/>
              <a:t>稼働中誤操作無</a:t>
            </a:r>
            <a:endParaRPr kumimoji="1" lang="ja-JP" altLang="en-US" sz="1400" dirty="0"/>
          </a:p>
        </p:txBody>
      </p:sp>
      <p:grpSp>
        <p:nvGrpSpPr>
          <p:cNvPr id="21" name="グループ化 20"/>
          <p:cNvGrpSpPr/>
          <p:nvPr/>
        </p:nvGrpSpPr>
        <p:grpSpPr>
          <a:xfrm>
            <a:off x="2018130" y="2067694"/>
            <a:ext cx="4426078" cy="2520280"/>
            <a:chOff x="2810218" y="1563638"/>
            <a:chExt cx="4426078" cy="2520280"/>
          </a:xfrm>
        </p:grpSpPr>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6511" y="1882602"/>
              <a:ext cx="6810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image.jimcdn.com/app/cms/image/transf/dimension=92x10000:format=png/path/s58a8c1f1bac47bbb/image/i2d512b7d1a3a8d2e/version/1453338202/im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5188" y="1563638"/>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商品の詳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1912689"/>
              <a:ext cx="1235124" cy="12351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810218" y="2447498"/>
              <a:ext cx="1329733" cy="646331"/>
            </a:xfrm>
            <a:prstGeom prst="rect">
              <a:avLst/>
            </a:prstGeom>
            <a:noFill/>
          </p:spPr>
          <p:txBody>
            <a:bodyPr wrap="square" rtlCol="0">
              <a:spAutoFit/>
            </a:bodyPr>
            <a:lstStyle/>
            <a:p>
              <a:r>
                <a:rPr lang="en-US" altLang="ja-JP" sz="1200" dirty="0"/>
                <a:t>RTMP Camera</a:t>
              </a:r>
            </a:p>
            <a:p>
              <a:r>
                <a:rPr kumimoji="1" lang="en-US" altLang="ja-JP" sz="1200" dirty="0"/>
                <a:t>Android 4.4</a:t>
              </a:r>
              <a:r>
                <a:rPr kumimoji="1" lang="ja-JP" altLang="en-US" sz="1200" dirty="0"/>
                <a:t>選定の事。</a:t>
              </a:r>
            </a:p>
          </p:txBody>
        </p:sp>
        <p:sp>
          <p:nvSpPr>
            <p:cNvPr id="17" name="テキスト ボックス 16"/>
            <p:cNvSpPr txBox="1"/>
            <p:nvPr/>
          </p:nvSpPr>
          <p:spPr>
            <a:xfrm>
              <a:off x="4067944" y="3003798"/>
              <a:ext cx="1512168" cy="1061829"/>
            </a:xfrm>
            <a:prstGeom prst="rect">
              <a:avLst/>
            </a:prstGeom>
            <a:noFill/>
          </p:spPr>
          <p:txBody>
            <a:bodyPr wrap="square" rtlCol="0">
              <a:spAutoFit/>
            </a:bodyPr>
            <a:lstStyle/>
            <a:p>
              <a:r>
                <a:rPr lang="en-US" altLang="ja-JP" sz="1050" dirty="0"/>
                <a:t>SONY</a:t>
              </a:r>
              <a:br>
                <a:rPr lang="en-US" altLang="ja-JP" sz="1050" dirty="0"/>
              </a:br>
              <a:r>
                <a:rPr lang="en-US" altLang="ja-JP" sz="1050" dirty="0"/>
                <a:t>XPERIA J1 Compact D5788 SIM</a:t>
              </a:r>
              <a:r>
                <a:rPr lang="ja-JP" altLang="en-US" sz="1050" dirty="0"/>
                <a:t>フリー</a:t>
              </a:r>
            </a:p>
            <a:p>
              <a:endParaRPr kumimoji="1" lang="ja-JP" altLang="en-US" sz="1050" dirty="0"/>
            </a:p>
            <a:p>
              <a:r>
                <a:rPr lang="en-US" altLang="ja-JP" sz="1050" dirty="0"/>
                <a:t>Android4.4</a:t>
              </a:r>
              <a:r>
                <a:rPr lang="ja-JP" altLang="en-US" sz="1050" dirty="0"/>
                <a:t>同等品</a:t>
              </a:r>
            </a:p>
            <a:p>
              <a:r>
                <a:rPr kumimoji="1" lang="ja-JP" altLang="en-US" sz="1050" dirty="0"/>
                <a:t>要事前検証</a:t>
              </a:r>
            </a:p>
          </p:txBody>
        </p:sp>
        <p:sp>
          <p:nvSpPr>
            <p:cNvPr id="23" name="テキスト ボックス 22"/>
            <p:cNvSpPr txBox="1"/>
            <p:nvPr/>
          </p:nvSpPr>
          <p:spPr>
            <a:xfrm>
              <a:off x="5724128" y="2931790"/>
              <a:ext cx="1512168" cy="646331"/>
            </a:xfrm>
            <a:prstGeom prst="rect">
              <a:avLst/>
            </a:prstGeom>
            <a:noFill/>
          </p:spPr>
          <p:txBody>
            <a:bodyPr wrap="square" rtlCol="0">
              <a:spAutoFit/>
            </a:bodyPr>
            <a:lstStyle/>
            <a:p>
              <a:r>
                <a:rPr lang="en-US" altLang="ja-JP" sz="900" dirty="0"/>
                <a:t>PLANTRONICS Bluetooth </a:t>
              </a:r>
              <a:r>
                <a:rPr lang="ja-JP" altLang="en-US" sz="900" dirty="0"/>
                <a:t>ワイヤレスヘッドセット </a:t>
              </a:r>
              <a:r>
                <a:rPr lang="en-US" altLang="ja-JP" sz="900" dirty="0"/>
                <a:t>(</a:t>
              </a:r>
              <a:r>
                <a:rPr lang="ja-JP" altLang="en-US" sz="900" dirty="0"/>
                <a:t>モノラルイヤホンタイプ</a:t>
              </a:r>
              <a:r>
                <a:rPr lang="en-US" altLang="ja-JP" sz="900" dirty="0"/>
                <a:t>) M70 Black-Red M70-BR</a:t>
              </a:r>
            </a:p>
          </p:txBody>
        </p:sp>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5775" y="3003798"/>
              <a:ext cx="874137" cy="874137"/>
            </a:xfrm>
            <a:prstGeom prst="rect">
              <a:avLst/>
            </a:prstGeom>
          </p:spPr>
        </p:pic>
        <p:sp>
          <p:nvSpPr>
            <p:cNvPr id="25" name="テキスト ボックス 24"/>
            <p:cNvSpPr txBox="1"/>
            <p:nvPr/>
          </p:nvSpPr>
          <p:spPr>
            <a:xfrm>
              <a:off x="3012176" y="3806919"/>
              <a:ext cx="854436" cy="276999"/>
            </a:xfrm>
            <a:prstGeom prst="rect">
              <a:avLst/>
            </a:prstGeom>
            <a:noFill/>
          </p:spPr>
          <p:txBody>
            <a:bodyPr wrap="square" rtlCol="0">
              <a:spAutoFit/>
            </a:bodyPr>
            <a:lstStyle/>
            <a:p>
              <a:r>
                <a:rPr kumimoji="1" lang="en-US" altLang="ja-JP" sz="1200" dirty="0" err="1"/>
                <a:t>Plumble</a:t>
              </a:r>
              <a:endParaRPr kumimoji="1" lang="ja-JP" altLang="en-US" sz="1200" dirty="0"/>
            </a:p>
          </p:txBody>
        </p:sp>
      </p:grpSp>
      <p:sp>
        <p:nvSpPr>
          <p:cNvPr id="27" name="テキスト ボックス 26"/>
          <p:cNvSpPr txBox="1"/>
          <p:nvPr/>
        </p:nvSpPr>
        <p:spPr>
          <a:xfrm>
            <a:off x="6732240" y="1860054"/>
            <a:ext cx="1728192" cy="2523768"/>
          </a:xfrm>
          <a:prstGeom prst="rect">
            <a:avLst/>
          </a:prstGeom>
          <a:noFill/>
        </p:spPr>
        <p:txBody>
          <a:bodyPr wrap="square" rtlCol="0">
            <a:spAutoFit/>
          </a:bodyPr>
          <a:lstStyle/>
          <a:p>
            <a:r>
              <a:rPr kumimoji="1" lang="ja-JP" altLang="en-US" dirty="0"/>
              <a:t>必須のポイント</a:t>
            </a:r>
          </a:p>
          <a:p>
            <a:endParaRPr kumimoji="1" lang="ja-JP" altLang="en-US" sz="1400" dirty="0"/>
          </a:p>
          <a:p>
            <a:r>
              <a:rPr kumimoji="1" lang="ja-JP" altLang="en-US" sz="1400" dirty="0"/>
              <a:t>二つのアプリはバックグラウンド動作なので誤操作を完全にシャットダウン</a:t>
            </a:r>
          </a:p>
          <a:p>
            <a:r>
              <a:rPr lang="ja-JP" altLang="en-US" sz="1400" dirty="0"/>
              <a:t>さらに、連続 </a:t>
            </a:r>
            <a:r>
              <a:rPr lang="en-US" altLang="ja-JP" sz="1400" dirty="0"/>
              <a:t>6</a:t>
            </a:r>
            <a:r>
              <a:rPr lang="ja-JP" altLang="en-US" sz="1400" dirty="0"/>
              <a:t>時間以上動作</a:t>
            </a:r>
          </a:p>
          <a:p>
            <a:endParaRPr lang="ja-JP" altLang="en-US" sz="1400" dirty="0"/>
          </a:p>
          <a:p>
            <a:r>
              <a:rPr lang="ja-JP" altLang="en-US" sz="1400" dirty="0"/>
              <a:t>但し </a:t>
            </a:r>
            <a:r>
              <a:rPr lang="en-US" altLang="ja-JP" sz="1400" dirty="0" err="1"/>
              <a:t>WiFi</a:t>
            </a:r>
            <a:r>
              <a:rPr lang="ja-JP" altLang="en-US" sz="1400" dirty="0"/>
              <a:t>経由、</a:t>
            </a:r>
            <a:r>
              <a:rPr lang="en-US" altLang="ja-JP" sz="1400" dirty="0"/>
              <a:t>LTE</a:t>
            </a:r>
            <a:r>
              <a:rPr lang="ja-JP" altLang="en-US" sz="1400" dirty="0"/>
              <a:t>直接は未実験</a:t>
            </a:r>
          </a:p>
        </p:txBody>
      </p:sp>
    </p:spTree>
    <p:extLst>
      <p:ext uri="{BB962C8B-B14F-4D97-AF65-F5344CB8AC3E}">
        <p14:creationId xmlns:p14="http://schemas.microsoft.com/office/powerpoint/2010/main" val="687297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246" y="196274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22.</a:t>
            </a:r>
            <a:r>
              <a:rPr lang="ja-JP" altLang="en-US" sz="1600" dirty="0"/>
              <a:t>巡回警備、イベント警備にフィットするコーディネートを知りたい。</a:t>
            </a:r>
            <a:endParaRPr lang="en-US" altLang="ja-JP" sz="1600" dirty="0"/>
          </a:p>
        </p:txBody>
      </p:sp>
      <p:sp>
        <p:nvSpPr>
          <p:cNvPr id="3" name="日付プレースホルダー 2"/>
          <p:cNvSpPr>
            <a:spLocks noGrp="1"/>
          </p:cNvSpPr>
          <p:nvPr>
            <p:ph type="dt" sz="half" idx="10"/>
          </p:nvPr>
        </p:nvSpPr>
        <p:spPr/>
        <p:txBody>
          <a:bodyPr/>
          <a:lstStyle/>
          <a:p>
            <a:fld id="{1BC8920C-FDC4-4B62-B484-DC5D33EFFC9F}"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64</a:t>
            </a:fld>
            <a:endParaRPr kumimoji="1" lang="ja-JP" altLang="en-US" dirty="0"/>
          </a:p>
        </p:txBody>
      </p:sp>
      <p:pic>
        <p:nvPicPr>
          <p:cNvPr id="1028" name="Picture 4" descr="商品の詳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2416745"/>
            <a:ext cx="1235124" cy="12351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018130" y="2951554"/>
            <a:ext cx="1329733" cy="276999"/>
          </a:xfrm>
          <a:prstGeom prst="rect">
            <a:avLst/>
          </a:prstGeom>
          <a:noFill/>
        </p:spPr>
        <p:txBody>
          <a:bodyPr wrap="square" rtlCol="0">
            <a:spAutoFit/>
          </a:bodyPr>
          <a:lstStyle/>
          <a:p>
            <a:r>
              <a:rPr lang="en-US" altLang="ja-JP" sz="1200" dirty="0" err="1"/>
              <a:t>Larix</a:t>
            </a:r>
            <a:r>
              <a:rPr lang="en-US" altLang="ja-JP" sz="1200" dirty="0"/>
              <a:t> Broadcaster</a:t>
            </a:r>
            <a:endParaRPr kumimoji="1" lang="ja-JP" altLang="en-US" sz="1200" dirty="0"/>
          </a:p>
        </p:txBody>
      </p:sp>
      <p:sp>
        <p:nvSpPr>
          <p:cNvPr id="23" name="テキスト ボックス 22"/>
          <p:cNvSpPr txBox="1"/>
          <p:nvPr/>
        </p:nvSpPr>
        <p:spPr>
          <a:xfrm>
            <a:off x="4932040" y="3435846"/>
            <a:ext cx="1512168" cy="646331"/>
          </a:xfrm>
          <a:prstGeom prst="rect">
            <a:avLst/>
          </a:prstGeom>
          <a:noFill/>
        </p:spPr>
        <p:txBody>
          <a:bodyPr wrap="square" rtlCol="0">
            <a:spAutoFit/>
          </a:bodyPr>
          <a:lstStyle/>
          <a:p>
            <a:r>
              <a:rPr lang="en-US" altLang="ja-JP" sz="900" dirty="0"/>
              <a:t>PLANTRONICS Bluetooth </a:t>
            </a:r>
            <a:r>
              <a:rPr lang="ja-JP" altLang="en-US" sz="900" dirty="0"/>
              <a:t>ワイヤレスヘッドセット </a:t>
            </a:r>
            <a:r>
              <a:rPr lang="en-US" altLang="ja-JP" sz="900" dirty="0"/>
              <a:t>(</a:t>
            </a:r>
            <a:r>
              <a:rPr lang="ja-JP" altLang="en-US" sz="900" dirty="0"/>
              <a:t>モノラルイヤホンタイプ</a:t>
            </a:r>
            <a:r>
              <a:rPr lang="en-US" altLang="ja-JP" sz="900" dirty="0"/>
              <a:t>) M70 Black-Red M70-BR</a:t>
            </a:r>
          </a:p>
        </p:txBody>
      </p:sp>
      <p:sp>
        <p:nvSpPr>
          <p:cNvPr id="25" name="テキスト ボックス 24"/>
          <p:cNvSpPr txBox="1"/>
          <p:nvPr/>
        </p:nvSpPr>
        <p:spPr>
          <a:xfrm>
            <a:off x="2220088" y="4310975"/>
            <a:ext cx="854436" cy="276999"/>
          </a:xfrm>
          <a:prstGeom prst="rect">
            <a:avLst/>
          </a:prstGeom>
          <a:noFill/>
        </p:spPr>
        <p:txBody>
          <a:bodyPr wrap="square" rtlCol="0">
            <a:spAutoFit/>
          </a:bodyPr>
          <a:lstStyle/>
          <a:p>
            <a:r>
              <a:rPr lang="en-US" altLang="ja-JP" sz="1200" dirty="0"/>
              <a:t>Mumble</a:t>
            </a:r>
            <a:endParaRPr kumimoji="1" lang="ja-JP" altLang="en-US" sz="1200" dirty="0"/>
          </a:p>
        </p:txBody>
      </p:sp>
      <p:sp>
        <p:nvSpPr>
          <p:cNvPr id="2" name="テキスト ボックス 1"/>
          <p:cNvSpPr txBox="1"/>
          <p:nvPr/>
        </p:nvSpPr>
        <p:spPr>
          <a:xfrm>
            <a:off x="251520" y="1412765"/>
            <a:ext cx="1968568" cy="369332"/>
          </a:xfrm>
          <a:prstGeom prst="rect">
            <a:avLst/>
          </a:prstGeom>
          <a:noFill/>
        </p:spPr>
        <p:txBody>
          <a:bodyPr wrap="square" rtlCol="0">
            <a:spAutoFit/>
          </a:bodyPr>
          <a:lstStyle/>
          <a:p>
            <a:r>
              <a:rPr kumimoji="1" lang="en-US" altLang="ja-JP" dirty="0"/>
              <a:t>iPhone</a:t>
            </a:r>
            <a:r>
              <a:rPr kumimoji="1" lang="ja-JP" altLang="en-US" dirty="0"/>
              <a:t>による構成</a:t>
            </a: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2139702"/>
            <a:ext cx="674276" cy="678022"/>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3728" y="3492826"/>
            <a:ext cx="735108" cy="735108"/>
          </a:xfrm>
          <a:prstGeom prst="rect">
            <a:avLst/>
          </a:prstGeom>
        </p:spPr>
      </p:pic>
    </p:spTree>
    <p:extLst>
      <p:ext uri="{BB962C8B-B14F-4D97-AF65-F5344CB8AC3E}">
        <p14:creationId xmlns:p14="http://schemas.microsoft.com/office/powerpoint/2010/main" val="760558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23.</a:t>
            </a:r>
            <a:r>
              <a:rPr lang="ja-JP" altLang="en-US" sz="1600" dirty="0"/>
              <a:t>高品質の映像を半固定で配信したい。</a:t>
            </a:r>
            <a:endParaRPr lang="en-US" altLang="ja-JP" sz="1600" dirty="0"/>
          </a:p>
        </p:txBody>
      </p:sp>
      <p:sp>
        <p:nvSpPr>
          <p:cNvPr id="3" name="日付プレースホルダー 2"/>
          <p:cNvSpPr>
            <a:spLocks noGrp="1"/>
          </p:cNvSpPr>
          <p:nvPr>
            <p:ph type="dt" sz="half" idx="10"/>
          </p:nvPr>
        </p:nvSpPr>
        <p:spPr/>
        <p:txBody>
          <a:bodyPr/>
          <a:lstStyle/>
          <a:p>
            <a:fld id="{2875A56B-FDDB-404E-91A1-7B53B096F1E8}"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65</a:t>
            </a:fld>
            <a:endParaRPr kumimoji="1" lang="ja-JP" altLang="en-US" dirty="0"/>
          </a:p>
        </p:txBody>
      </p:sp>
      <p:sp>
        <p:nvSpPr>
          <p:cNvPr id="20" name="テキスト ボックス 19"/>
          <p:cNvSpPr txBox="1"/>
          <p:nvPr/>
        </p:nvSpPr>
        <p:spPr>
          <a:xfrm>
            <a:off x="449609" y="1419622"/>
            <a:ext cx="3744416" cy="369332"/>
          </a:xfrm>
          <a:prstGeom prst="rect">
            <a:avLst/>
          </a:prstGeom>
          <a:noFill/>
        </p:spPr>
        <p:txBody>
          <a:bodyPr wrap="square" rtlCol="0">
            <a:spAutoFit/>
          </a:bodyPr>
          <a:lstStyle/>
          <a:p>
            <a:r>
              <a:rPr lang="en-US" altLang="ja-JP" dirty="0" err="1"/>
              <a:t>r</a:t>
            </a:r>
            <a:r>
              <a:rPr kumimoji="1" lang="en-US" altLang="ja-JP" dirty="0" err="1"/>
              <a:t>tmp</a:t>
            </a:r>
            <a:r>
              <a:rPr kumimoji="1" lang="ja-JP" altLang="en-US" dirty="0"/>
              <a:t>対応のカメラとエンコーダ</a:t>
            </a:r>
          </a:p>
        </p:txBody>
      </p:sp>
      <p:sp>
        <p:nvSpPr>
          <p:cNvPr id="21" name="正方形/長方形 20"/>
          <p:cNvSpPr/>
          <p:nvPr/>
        </p:nvSpPr>
        <p:spPr>
          <a:xfrm>
            <a:off x="827584" y="3939902"/>
            <a:ext cx="1171475" cy="646331"/>
          </a:xfrm>
          <a:prstGeom prst="rect">
            <a:avLst/>
          </a:prstGeom>
        </p:spPr>
        <p:txBody>
          <a:bodyPr wrap="none">
            <a:spAutoFit/>
          </a:bodyPr>
          <a:lstStyle/>
          <a:p>
            <a:r>
              <a:rPr lang="en-US" altLang="ja-JP" dirty="0" err="1"/>
              <a:t>Cerevo</a:t>
            </a:r>
            <a:endParaRPr lang="en-US" altLang="ja-JP" dirty="0"/>
          </a:p>
          <a:p>
            <a:r>
              <a:rPr lang="en-US" altLang="ja-JP" dirty="0" err="1"/>
              <a:t>LiveShell</a:t>
            </a:r>
            <a:r>
              <a:rPr lang="en-US" altLang="ja-JP" dirty="0"/>
              <a:t> 2</a:t>
            </a:r>
            <a:endParaRPr lang="ja-JP" altLang="en-US" dirty="0"/>
          </a:p>
        </p:txBody>
      </p:sp>
      <p:pic>
        <p:nvPicPr>
          <p:cNvPr id="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46" y="2098725"/>
            <a:ext cx="2006942" cy="184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5205" y="1420465"/>
            <a:ext cx="1378843" cy="13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右矢印 27"/>
          <p:cNvSpPr/>
          <p:nvPr/>
        </p:nvSpPr>
        <p:spPr>
          <a:xfrm rot="1157447">
            <a:off x="1977760" y="3436168"/>
            <a:ext cx="2292993" cy="655303"/>
          </a:xfrm>
          <a:prstGeom prst="rightArrow">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WiFi</a:t>
            </a:r>
            <a:endParaRPr kumimoji="1" lang="ja-JP" altLang="en-US" dirty="0"/>
          </a:p>
        </p:txBody>
      </p:sp>
      <p:sp>
        <p:nvSpPr>
          <p:cNvPr id="29" name="フリーフォーム 28"/>
          <p:cNvSpPr/>
          <p:nvPr/>
        </p:nvSpPr>
        <p:spPr>
          <a:xfrm>
            <a:off x="1353609" y="1797261"/>
            <a:ext cx="3641416" cy="1136462"/>
          </a:xfrm>
          <a:custGeom>
            <a:avLst/>
            <a:gdLst>
              <a:gd name="connsiteX0" fmla="*/ 3641416 w 3641416"/>
              <a:gd name="connsiteY0" fmla="*/ 861737 h 1136462"/>
              <a:gd name="connsiteX1" fmla="*/ 3487668 w 3641416"/>
              <a:gd name="connsiteY1" fmla="*/ 1031670 h 1136462"/>
              <a:gd name="connsiteX2" fmla="*/ 3034514 w 3641416"/>
              <a:gd name="connsiteY2" fmla="*/ 1096406 h 1136462"/>
              <a:gd name="connsiteX3" fmla="*/ 1755972 w 3641416"/>
              <a:gd name="connsiteY3" fmla="*/ 400491 h 1136462"/>
              <a:gd name="connsiteX4" fmla="*/ 1391831 w 3641416"/>
              <a:gd name="connsiteY4" fmla="*/ 101086 h 1136462"/>
              <a:gd name="connsiteX5" fmla="*/ 323682 w 3641416"/>
              <a:gd name="connsiteY5" fmla="*/ 20166 h 1136462"/>
              <a:gd name="connsiteX6" fmla="*/ 0 w 3641416"/>
              <a:gd name="connsiteY6" fmla="*/ 440952 h 11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16" h="1136462">
                <a:moveTo>
                  <a:pt x="3641416" y="861737"/>
                </a:moveTo>
                <a:cubicBezTo>
                  <a:pt x="3615117" y="927148"/>
                  <a:pt x="3588818" y="992559"/>
                  <a:pt x="3487668" y="1031670"/>
                </a:cubicBezTo>
                <a:cubicBezTo>
                  <a:pt x="3386518" y="1070781"/>
                  <a:pt x="3323130" y="1201602"/>
                  <a:pt x="3034514" y="1096406"/>
                </a:cubicBezTo>
                <a:cubicBezTo>
                  <a:pt x="2745898" y="991210"/>
                  <a:pt x="2029752" y="566378"/>
                  <a:pt x="1755972" y="400491"/>
                </a:cubicBezTo>
                <a:cubicBezTo>
                  <a:pt x="1482191" y="234604"/>
                  <a:pt x="1630546" y="164473"/>
                  <a:pt x="1391831" y="101086"/>
                </a:cubicBezTo>
                <a:cubicBezTo>
                  <a:pt x="1153116" y="37699"/>
                  <a:pt x="555654" y="-36478"/>
                  <a:pt x="323682" y="20166"/>
                </a:cubicBezTo>
                <a:cubicBezTo>
                  <a:pt x="91710" y="76810"/>
                  <a:pt x="45855" y="258881"/>
                  <a:pt x="0" y="4409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1457721" y="1851670"/>
            <a:ext cx="934424" cy="369332"/>
          </a:xfrm>
          <a:prstGeom prst="rect">
            <a:avLst/>
          </a:prstGeom>
          <a:noFill/>
        </p:spPr>
        <p:txBody>
          <a:bodyPr wrap="square" rtlCol="0">
            <a:spAutoFit/>
          </a:bodyPr>
          <a:lstStyle/>
          <a:p>
            <a:r>
              <a:rPr kumimoji="1" lang="en-US" altLang="ja-JP" dirty="0"/>
              <a:t>HDMI</a:t>
            </a:r>
            <a:endParaRPr kumimoji="1" lang="ja-JP" altLang="en-US" dirty="0"/>
          </a:p>
        </p:txBody>
      </p:sp>
    </p:spTree>
    <p:extLst>
      <p:ext uri="{BB962C8B-B14F-4D97-AF65-F5344CB8AC3E}">
        <p14:creationId xmlns:p14="http://schemas.microsoft.com/office/powerpoint/2010/main" val="1529108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24.</a:t>
            </a:r>
            <a:r>
              <a:rPr lang="ja-JP" altLang="en-US" sz="1600" dirty="0"/>
              <a:t>高品質の映像を半固定で配信したい。</a:t>
            </a:r>
            <a:r>
              <a:rPr lang="en-US" altLang="ja-JP" sz="1600" dirty="0"/>
              <a:t>+</a:t>
            </a:r>
            <a:r>
              <a:rPr lang="ja-JP" altLang="en-US" sz="1600" dirty="0"/>
              <a:t>堅牢、ネットワーク工事が不要であること。</a:t>
            </a:r>
            <a:endParaRPr lang="en-US" altLang="ja-JP" sz="1600" dirty="0"/>
          </a:p>
        </p:txBody>
      </p:sp>
      <p:sp>
        <p:nvSpPr>
          <p:cNvPr id="3" name="日付プレースホルダー 2"/>
          <p:cNvSpPr>
            <a:spLocks noGrp="1"/>
          </p:cNvSpPr>
          <p:nvPr>
            <p:ph type="dt" sz="half" idx="10"/>
          </p:nvPr>
        </p:nvSpPr>
        <p:spPr/>
        <p:txBody>
          <a:bodyPr/>
          <a:lstStyle/>
          <a:p>
            <a:fld id="{20200F30-F7BB-4AC0-89BA-0E1AD78C4C64}"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66</a:t>
            </a:fld>
            <a:endParaRPr kumimoji="1" lang="ja-JP" altLang="en-US" dirty="0"/>
          </a:p>
        </p:txBody>
      </p:sp>
      <p:pic>
        <p:nvPicPr>
          <p:cNvPr id="1029" name="Picture 5" descr="http://www.kawamura.co.jp/catalog/FILE/IMAGE-L/p_spn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505" y="2499742"/>
            <a:ext cx="1455415" cy="13986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35496" y="1842761"/>
            <a:ext cx="2016224" cy="1619775"/>
            <a:chOff x="1475656" y="1842761"/>
            <a:chExt cx="2016224" cy="1619775"/>
          </a:xfrm>
        </p:grpSpPr>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276967"/>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1842761"/>
              <a:ext cx="1872208" cy="1619775"/>
            </a:xfrm>
            <a:prstGeom prst="rect">
              <a:avLst/>
            </a:prstGeom>
            <a:noFill/>
            <a:ln>
              <a:noFill/>
            </a:ln>
            <a:scene3d>
              <a:camera prst="orthographicFront">
                <a:rot lat="0" lon="299996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フリーフォーム 15"/>
          <p:cNvSpPr/>
          <p:nvPr/>
        </p:nvSpPr>
        <p:spPr>
          <a:xfrm>
            <a:off x="605822" y="3225338"/>
            <a:ext cx="2290027" cy="1013524"/>
          </a:xfrm>
          <a:custGeom>
            <a:avLst/>
            <a:gdLst>
              <a:gd name="connsiteX0" fmla="*/ 20653 w 2290027"/>
              <a:gd name="connsiteY0" fmla="*/ 0 h 1013524"/>
              <a:gd name="connsiteX1" fmla="*/ 4027 w 2290027"/>
              <a:gd name="connsiteY1" fmla="*/ 365760 h 1013524"/>
              <a:gd name="connsiteX2" fmla="*/ 87155 w 2290027"/>
              <a:gd name="connsiteY2" fmla="*/ 681644 h 1013524"/>
              <a:gd name="connsiteX3" fmla="*/ 303286 w 2290027"/>
              <a:gd name="connsiteY3" fmla="*/ 831273 h 1013524"/>
              <a:gd name="connsiteX4" fmla="*/ 785424 w 2290027"/>
              <a:gd name="connsiteY4" fmla="*/ 997527 h 1013524"/>
              <a:gd name="connsiteX5" fmla="*/ 1450442 w 2290027"/>
              <a:gd name="connsiteY5" fmla="*/ 997527 h 1013524"/>
              <a:gd name="connsiteX6" fmla="*/ 2140398 w 2290027"/>
              <a:gd name="connsiteY6" fmla="*/ 914400 h 1013524"/>
              <a:gd name="connsiteX7" fmla="*/ 2290027 w 2290027"/>
              <a:gd name="connsiteY7" fmla="*/ 590204 h 101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0027" h="1013524">
                <a:moveTo>
                  <a:pt x="20653" y="0"/>
                </a:moveTo>
                <a:cubicBezTo>
                  <a:pt x="6798" y="126076"/>
                  <a:pt x="-7057" y="252153"/>
                  <a:pt x="4027" y="365760"/>
                </a:cubicBezTo>
                <a:cubicBezTo>
                  <a:pt x="15111" y="479367"/>
                  <a:pt x="37279" y="604059"/>
                  <a:pt x="87155" y="681644"/>
                </a:cubicBezTo>
                <a:cubicBezTo>
                  <a:pt x="137032" y="759230"/>
                  <a:pt x="186908" y="778626"/>
                  <a:pt x="303286" y="831273"/>
                </a:cubicBezTo>
                <a:cubicBezTo>
                  <a:pt x="419664" y="883920"/>
                  <a:pt x="594231" y="969818"/>
                  <a:pt x="785424" y="997527"/>
                </a:cubicBezTo>
                <a:cubicBezTo>
                  <a:pt x="976617" y="1025236"/>
                  <a:pt x="1224613" y="1011381"/>
                  <a:pt x="1450442" y="997527"/>
                </a:cubicBezTo>
                <a:cubicBezTo>
                  <a:pt x="1676271" y="983673"/>
                  <a:pt x="2000467" y="982287"/>
                  <a:pt x="2140398" y="914400"/>
                </a:cubicBezTo>
                <a:cubicBezTo>
                  <a:pt x="2280329" y="846513"/>
                  <a:pt x="2285178" y="718358"/>
                  <a:pt x="2290027" y="59020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3491880" y="4408747"/>
            <a:ext cx="792088" cy="307777"/>
          </a:xfrm>
          <a:prstGeom prst="rect">
            <a:avLst/>
          </a:prstGeom>
          <a:noFill/>
        </p:spPr>
        <p:txBody>
          <a:bodyPr wrap="square" rtlCol="0">
            <a:spAutoFit/>
          </a:bodyPr>
          <a:lstStyle/>
          <a:p>
            <a:r>
              <a:rPr kumimoji="1" lang="en-US" altLang="ja-JP" sz="1400" dirty="0">
                <a:solidFill>
                  <a:srgbClr val="FF0000"/>
                </a:solidFill>
              </a:rPr>
              <a:t>AC100V</a:t>
            </a:r>
            <a:endParaRPr kumimoji="1" lang="ja-JP" altLang="en-US" sz="1400" dirty="0">
              <a:solidFill>
                <a:srgbClr val="FF0000"/>
              </a:solidFill>
            </a:endParaRPr>
          </a:p>
        </p:txBody>
      </p:sp>
      <p:sp>
        <p:nvSpPr>
          <p:cNvPr id="31" name="フリーフォーム 30"/>
          <p:cNvSpPr/>
          <p:nvPr/>
        </p:nvSpPr>
        <p:spPr>
          <a:xfrm>
            <a:off x="2599171" y="3823855"/>
            <a:ext cx="388653" cy="581890"/>
          </a:xfrm>
          <a:custGeom>
            <a:avLst/>
            <a:gdLst>
              <a:gd name="connsiteX0" fmla="*/ 365760 w 388653"/>
              <a:gd name="connsiteY0" fmla="*/ 0 h 581890"/>
              <a:gd name="connsiteX1" fmla="*/ 349134 w 388653"/>
              <a:gd name="connsiteY1" fmla="*/ 374072 h 581890"/>
              <a:gd name="connsiteX2" fmla="*/ 0 w 388653"/>
              <a:gd name="connsiteY2" fmla="*/ 581890 h 581890"/>
            </a:gdLst>
            <a:ahLst/>
            <a:cxnLst>
              <a:cxn ang="0">
                <a:pos x="connsiteX0" y="connsiteY0"/>
              </a:cxn>
              <a:cxn ang="0">
                <a:pos x="connsiteX1" y="connsiteY1"/>
              </a:cxn>
              <a:cxn ang="0">
                <a:pos x="connsiteX2" y="connsiteY2"/>
              </a:cxn>
            </a:cxnLst>
            <a:rect l="l" t="t" r="r" b="b"/>
            <a:pathLst>
              <a:path w="388653" h="581890">
                <a:moveTo>
                  <a:pt x="365760" y="0"/>
                </a:moveTo>
                <a:cubicBezTo>
                  <a:pt x="387927" y="138545"/>
                  <a:pt x="410094" y="277090"/>
                  <a:pt x="349134" y="374072"/>
                </a:cubicBezTo>
                <a:cubicBezTo>
                  <a:pt x="288174" y="471054"/>
                  <a:pt x="144087" y="526472"/>
                  <a:pt x="0" y="58189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024" name="フリーフォーム 1023"/>
          <p:cNvSpPr/>
          <p:nvPr/>
        </p:nvSpPr>
        <p:spPr>
          <a:xfrm>
            <a:off x="2721168" y="3815542"/>
            <a:ext cx="338664" cy="756458"/>
          </a:xfrm>
          <a:custGeom>
            <a:avLst/>
            <a:gdLst>
              <a:gd name="connsiteX0" fmla="*/ 315884 w 338664"/>
              <a:gd name="connsiteY0" fmla="*/ 0 h 756458"/>
              <a:gd name="connsiteX1" fmla="*/ 332509 w 338664"/>
              <a:gd name="connsiteY1" fmla="*/ 382385 h 756458"/>
              <a:gd name="connsiteX2" fmla="*/ 224444 w 338664"/>
              <a:gd name="connsiteY2" fmla="*/ 540327 h 756458"/>
              <a:gd name="connsiteX3" fmla="*/ 0 w 338664"/>
              <a:gd name="connsiteY3" fmla="*/ 756458 h 756458"/>
            </a:gdLst>
            <a:ahLst/>
            <a:cxnLst>
              <a:cxn ang="0">
                <a:pos x="connsiteX0" y="connsiteY0"/>
              </a:cxn>
              <a:cxn ang="0">
                <a:pos x="connsiteX1" y="connsiteY1"/>
              </a:cxn>
              <a:cxn ang="0">
                <a:pos x="connsiteX2" y="connsiteY2"/>
              </a:cxn>
              <a:cxn ang="0">
                <a:pos x="connsiteX3" y="connsiteY3"/>
              </a:cxn>
            </a:cxnLst>
            <a:rect l="l" t="t" r="r" b="b"/>
            <a:pathLst>
              <a:path w="338664" h="756458">
                <a:moveTo>
                  <a:pt x="315884" y="0"/>
                </a:moveTo>
                <a:cubicBezTo>
                  <a:pt x="331816" y="146165"/>
                  <a:pt x="347749" y="292331"/>
                  <a:pt x="332509" y="382385"/>
                </a:cubicBezTo>
                <a:cubicBezTo>
                  <a:pt x="317269" y="472439"/>
                  <a:pt x="279862" y="477982"/>
                  <a:pt x="224444" y="540327"/>
                </a:cubicBezTo>
                <a:cubicBezTo>
                  <a:pt x="169026" y="602672"/>
                  <a:pt x="0" y="756458"/>
                  <a:pt x="0" y="75645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025" name="フリーフォーム 1024"/>
          <p:cNvSpPr/>
          <p:nvPr/>
        </p:nvSpPr>
        <p:spPr>
          <a:xfrm>
            <a:off x="2870911" y="3795886"/>
            <a:ext cx="319232" cy="864523"/>
          </a:xfrm>
          <a:custGeom>
            <a:avLst/>
            <a:gdLst>
              <a:gd name="connsiteX0" fmla="*/ 299258 w 319232"/>
              <a:gd name="connsiteY0" fmla="*/ 0 h 864523"/>
              <a:gd name="connsiteX1" fmla="*/ 315884 w 319232"/>
              <a:gd name="connsiteY1" fmla="*/ 374072 h 864523"/>
              <a:gd name="connsiteX2" fmla="*/ 241069 w 319232"/>
              <a:gd name="connsiteY2" fmla="*/ 598516 h 864523"/>
              <a:gd name="connsiteX3" fmla="*/ 0 w 319232"/>
              <a:gd name="connsiteY3" fmla="*/ 864523 h 864523"/>
            </a:gdLst>
            <a:ahLst/>
            <a:cxnLst>
              <a:cxn ang="0">
                <a:pos x="connsiteX0" y="connsiteY0"/>
              </a:cxn>
              <a:cxn ang="0">
                <a:pos x="connsiteX1" y="connsiteY1"/>
              </a:cxn>
              <a:cxn ang="0">
                <a:pos x="connsiteX2" y="connsiteY2"/>
              </a:cxn>
              <a:cxn ang="0">
                <a:pos x="connsiteX3" y="connsiteY3"/>
              </a:cxn>
            </a:cxnLst>
            <a:rect l="l" t="t" r="r" b="b"/>
            <a:pathLst>
              <a:path w="319232" h="864523">
                <a:moveTo>
                  <a:pt x="299258" y="0"/>
                </a:moveTo>
                <a:cubicBezTo>
                  <a:pt x="312420" y="137159"/>
                  <a:pt x="325582" y="274319"/>
                  <a:pt x="315884" y="374072"/>
                </a:cubicBezTo>
                <a:cubicBezTo>
                  <a:pt x="306186" y="473825"/>
                  <a:pt x="293716" y="516774"/>
                  <a:pt x="241069" y="598516"/>
                </a:cubicBezTo>
                <a:cubicBezTo>
                  <a:pt x="188422" y="680258"/>
                  <a:pt x="94211" y="772390"/>
                  <a:pt x="0" y="86452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5531" y="2217625"/>
            <a:ext cx="504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フリーフォーム 1027"/>
          <p:cNvSpPr/>
          <p:nvPr/>
        </p:nvSpPr>
        <p:spPr>
          <a:xfrm>
            <a:off x="3264306" y="3183917"/>
            <a:ext cx="637383" cy="967644"/>
          </a:xfrm>
          <a:custGeom>
            <a:avLst/>
            <a:gdLst>
              <a:gd name="connsiteX0" fmla="*/ 637383 w 637383"/>
              <a:gd name="connsiteY0" fmla="*/ 24796 h 967644"/>
              <a:gd name="connsiteX1" fmla="*/ 512693 w 637383"/>
              <a:gd name="connsiteY1" fmla="*/ 24796 h 967644"/>
              <a:gd name="connsiteX2" fmla="*/ 379689 w 637383"/>
              <a:gd name="connsiteY2" fmla="*/ 282490 h 967644"/>
              <a:gd name="connsiteX3" fmla="*/ 421253 w 637383"/>
              <a:gd name="connsiteY3" fmla="*/ 689814 h 967644"/>
              <a:gd name="connsiteX4" fmla="*/ 296562 w 637383"/>
              <a:gd name="connsiteY4" fmla="*/ 864381 h 967644"/>
              <a:gd name="connsiteX5" fmla="*/ 38867 w 637383"/>
              <a:gd name="connsiteY5" fmla="*/ 955821 h 967644"/>
              <a:gd name="connsiteX6" fmla="*/ 5616 w 637383"/>
              <a:gd name="connsiteY6" fmla="*/ 598374 h 9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383" h="967644">
                <a:moveTo>
                  <a:pt x="637383" y="24796"/>
                </a:moveTo>
                <a:cubicBezTo>
                  <a:pt x="596512" y="3321"/>
                  <a:pt x="555642" y="-18153"/>
                  <a:pt x="512693" y="24796"/>
                </a:cubicBezTo>
                <a:cubicBezTo>
                  <a:pt x="469744" y="67745"/>
                  <a:pt x="394929" y="171654"/>
                  <a:pt x="379689" y="282490"/>
                </a:cubicBezTo>
                <a:cubicBezTo>
                  <a:pt x="364449" y="393326"/>
                  <a:pt x="435107" y="592832"/>
                  <a:pt x="421253" y="689814"/>
                </a:cubicBezTo>
                <a:cubicBezTo>
                  <a:pt x="407399" y="786796"/>
                  <a:pt x="360293" y="820047"/>
                  <a:pt x="296562" y="864381"/>
                </a:cubicBezTo>
                <a:cubicBezTo>
                  <a:pt x="232831" y="908716"/>
                  <a:pt x="87358" y="1000155"/>
                  <a:pt x="38867" y="955821"/>
                </a:cubicBezTo>
                <a:cubicBezTo>
                  <a:pt x="-9624" y="911487"/>
                  <a:pt x="-2004" y="754930"/>
                  <a:pt x="5616" y="59837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a:off x="3419872" y="3732100"/>
            <a:ext cx="0" cy="927882"/>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035" name="テキスト ボックス 1034"/>
          <p:cNvSpPr txBox="1"/>
          <p:nvPr/>
        </p:nvSpPr>
        <p:spPr>
          <a:xfrm>
            <a:off x="5220072" y="1563638"/>
            <a:ext cx="3744416" cy="2246769"/>
          </a:xfrm>
          <a:prstGeom prst="rect">
            <a:avLst/>
          </a:prstGeom>
          <a:noFill/>
        </p:spPr>
        <p:txBody>
          <a:bodyPr wrap="square" rtlCol="0">
            <a:spAutoFit/>
          </a:bodyPr>
          <a:lstStyle/>
          <a:p>
            <a:pPr marL="342900" indent="-342900">
              <a:buAutoNum type="arabicParenR"/>
            </a:pPr>
            <a:r>
              <a:rPr kumimoji="1" lang="ja-JP" altLang="en-US" sz="1400" dirty="0"/>
              <a:t>足場用の単管パイプに簡単に取り付け可能。</a:t>
            </a:r>
          </a:p>
          <a:p>
            <a:pPr marL="342900" indent="-342900">
              <a:buAutoNum type="arabicParenR"/>
            </a:pPr>
            <a:r>
              <a:rPr lang="ja-JP" altLang="en-US" sz="1400" dirty="0"/>
              <a:t>最大</a:t>
            </a:r>
            <a:r>
              <a:rPr lang="en-US" altLang="ja-JP" sz="1400" dirty="0"/>
              <a:t>4</a:t>
            </a:r>
            <a:r>
              <a:rPr lang="ja-JP" altLang="en-US" sz="1400" dirty="0"/>
              <a:t>カメラまで接続可能。</a:t>
            </a:r>
          </a:p>
          <a:p>
            <a:pPr marL="342900" indent="-342900">
              <a:buAutoNum type="arabicParenR"/>
            </a:pPr>
            <a:r>
              <a:rPr kumimoji="1" lang="ja-JP" altLang="en-US" sz="1400" dirty="0"/>
              <a:t>固定</a:t>
            </a:r>
            <a:r>
              <a:rPr kumimoji="1" lang="en-US" altLang="ja-JP" sz="1400" dirty="0"/>
              <a:t>IP</a:t>
            </a:r>
            <a:r>
              <a:rPr kumimoji="1" lang="ja-JP" altLang="en-US" sz="1400" dirty="0"/>
              <a:t>不要、特別なネットワーク設定も不要。</a:t>
            </a:r>
          </a:p>
          <a:p>
            <a:pPr marL="342900" indent="-342900">
              <a:buAutoNum type="arabicParenR"/>
            </a:pPr>
            <a:r>
              <a:rPr lang="ja-JP" altLang="en-US" sz="1400" dirty="0"/>
              <a:t>毎月のランニングコスト</a:t>
            </a:r>
            <a:r>
              <a:rPr lang="en-US" altLang="ja-JP" sz="1400" dirty="0"/>
              <a:t>2000</a:t>
            </a:r>
            <a:r>
              <a:rPr lang="ja-JP" altLang="en-US" sz="1400" dirty="0"/>
              <a:t>円から</a:t>
            </a:r>
            <a:r>
              <a:rPr lang="en-US" altLang="ja-JP" sz="1400" dirty="0"/>
              <a:t>6000</a:t>
            </a:r>
            <a:r>
              <a:rPr lang="ja-JP" altLang="en-US" sz="1400" dirty="0"/>
              <a:t>円弱の通信費で使い放題</a:t>
            </a:r>
          </a:p>
          <a:p>
            <a:pPr marL="342900" indent="-342900">
              <a:buAutoNum type="arabicParenR"/>
            </a:pPr>
            <a:r>
              <a:rPr kumimoji="1" lang="ja-JP" altLang="en-US" sz="1400" dirty="0"/>
              <a:t>カメラコスト　バリフォーカル</a:t>
            </a:r>
            <a:r>
              <a:rPr kumimoji="1" lang="en-US" altLang="ja-JP" sz="1400" dirty="0"/>
              <a:t>3M</a:t>
            </a:r>
            <a:r>
              <a:rPr kumimoji="1" lang="ja-JP" altLang="en-US" sz="1400" dirty="0"/>
              <a:t>ピクセル 約</a:t>
            </a:r>
            <a:r>
              <a:rPr lang="en-US" altLang="ja-JP" sz="1400" dirty="0"/>
              <a:t>60000</a:t>
            </a:r>
            <a:r>
              <a:rPr lang="ja-JP" altLang="en-US" sz="1400" dirty="0"/>
              <a:t>円から、 単管クランプ</a:t>
            </a:r>
            <a:r>
              <a:rPr lang="en-US" altLang="ja-JP" sz="1400" dirty="0"/>
              <a:t>10000</a:t>
            </a:r>
            <a:r>
              <a:rPr lang="ja-JP" altLang="en-US" sz="1400" dirty="0"/>
              <a:t>円、 通信装置 </a:t>
            </a:r>
            <a:r>
              <a:rPr lang="en-US" altLang="ja-JP" sz="1400" dirty="0"/>
              <a:t>100000</a:t>
            </a:r>
            <a:r>
              <a:rPr lang="ja-JP" altLang="en-US" sz="1400" dirty="0"/>
              <a:t>円から</a:t>
            </a:r>
            <a:endParaRPr kumimoji="1" lang="ja-JP" altLang="en-US" sz="1400" dirty="0"/>
          </a:p>
        </p:txBody>
      </p:sp>
      <p:sp>
        <p:nvSpPr>
          <p:cNvPr id="1036" name="テキスト ボックス 1035"/>
          <p:cNvSpPr txBox="1"/>
          <p:nvPr/>
        </p:nvSpPr>
        <p:spPr>
          <a:xfrm>
            <a:off x="1130872" y="3920157"/>
            <a:ext cx="1496912" cy="261610"/>
          </a:xfrm>
          <a:prstGeom prst="rect">
            <a:avLst/>
          </a:prstGeom>
          <a:noFill/>
        </p:spPr>
        <p:txBody>
          <a:bodyPr wrap="square" rtlCol="0">
            <a:spAutoFit/>
          </a:bodyPr>
          <a:lstStyle/>
          <a:p>
            <a:r>
              <a:rPr kumimoji="1" lang="ja-JP" altLang="en-US" sz="1100" dirty="0"/>
              <a:t>最大</a:t>
            </a:r>
            <a:r>
              <a:rPr kumimoji="1" lang="en-US" altLang="ja-JP" sz="1100" dirty="0"/>
              <a:t>4</a:t>
            </a:r>
            <a:r>
              <a:rPr kumimoji="1" lang="ja-JP" altLang="en-US" sz="1100" dirty="0"/>
              <a:t>カメラ </a:t>
            </a:r>
            <a:r>
              <a:rPr kumimoji="1" lang="en-US" altLang="ja-JP" sz="1100" dirty="0"/>
              <a:t>PoE</a:t>
            </a:r>
            <a:endParaRPr kumimoji="1" lang="ja-JP" altLang="en-US" sz="1100" dirty="0"/>
          </a:p>
        </p:txBody>
      </p:sp>
      <p:sp>
        <p:nvSpPr>
          <p:cNvPr id="1037" name="テキスト ボックス 1036"/>
          <p:cNvSpPr txBox="1"/>
          <p:nvPr/>
        </p:nvSpPr>
        <p:spPr>
          <a:xfrm>
            <a:off x="44229" y="4282634"/>
            <a:ext cx="1016521" cy="246221"/>
          </a:xfrm>
          <a:prstGeom prst="rect">
            <a:avLst/>
          </a:prstGeom>
          <a:noFill/>
        </p:spPr>
        <p:txBody>
          <a:bodyPr wrap="square" rtlCol="0">
            <a:spAutoFit/>
          </a:bodyPr>
          <a:lstStyle/>
          <a:p>
            <a:r>
              <a:rPr kumimoji="1" lang="ja-JP" altLang="en-US" sz="1000" dirty="0"/>
              <a:t>単管クランプ</a:t>
            </a:r>
          </a:p>
        </p:txBody>
      </p:sp>
      <p:cxnSp>
        <p:nvCxnSpPr>
          <p:cNvPr id="1039" name="直線矢印コネクタ 1038"/>
          <p:cNvCxnSpPr/>
          <p:nvPr/>
        </p:nvCxnSpPr>
        <p:spPr>
          <a:xfrm flipV="1">
            <a:off x="179512" y="3363838"/>
            <a:ext cx="72008" cy="918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907407" y="3102227"/>
            <a:ext cx="1016521" cy="400110"/>
          </a:xfrm>
          <a:prstGeom prst="rect">
            <a:avLst/>
          </a:prstGeom>
          <a:noFill/>
        </p:spPr>
        <p:txBody>
          <a:bodyPr wrap="square" rtlCol="0">
            <a:spAutoFit/>
          </a:bodyPr>
          <a:lstStyle/>
          <a:p>
            <a:r>
              <a:rPr lang="en-US" altLang="ja-JP" sz="1000" dirty="0"/>
              <a:t>LTE</a:t>
            </a:r>
            <a:br>
              <a:rPr lang="ja-JP" altLang="en-US" sz="1000" dirty="0"/>
            </a:br>
            <a:r>
              <a:rPr lang="ja-JP" altLang="en-US" sz="1000" dirty="0"/>
              <a:t>送信装置</a:t>
            </a:r>
            <a:endParaRPr kumimoji="1" lang="ja-JP" altLang="en-US" sz="1000" dirty="0"/>
          </a:p>
        </p:txBody>
      </p:sp>
      <p:sp>
        <p:nvSpPr>
          <p:cNvPr id="49" name="テキスト ボックス 48"/>
          <p:cNvSpPr txBox="1"/>
          <p:nvPr/>
        </p:nvSpPr>
        <p:spPr>
          <a:xfrm>
            <a:off x="3851920" y="2037497"/>
            <a:ext cx="1016521" cy="246221"/>
          </a:xfrm>
          <a:prstGeom prst="rect">
            <a:avLst/>
          </a:prstGeom>
          <a:noFill/>
        </p:spPr>
        <p:txBody>
          <a:bodyPr wrap="square" rtlCol="0">
            <a:spAutoFit/>
          </a:bodyPr>
          <a:lstStyle/>
          <a:p>
            <a:r>
              <a:rPr lang="en-US" altLang="ja-JP" sz="1000" dirty="0"/>
              <a:t>LTE</a:t>
            </a:r>
            <a:r>
              <a:rPr lang="ja-JP" altLang="en-US" sz="1000" dirty="0"/>
              <a:t>アンテナ</a:t>
            </a:r>
            <a:endParaRPr kumimoji="1" lang="ja-JP" altLang="en-US" sz="1000" dirty="0"/>
          </a:p>
        </p:txBody>
      </p:sp>
      <p:sp>
        <p:nvSpPr>
          <p:cNvPr id="50" name="テキスト ボックス 49"/>
          <p:cNvSpPr txBox="1"/>
          <p:nvPr/>
        </p:nvSpPr>
        <p:spPr>
          <a:xfrm>
            <a:off x="1138196" y="1855424"/>
            <a:ext cx="1016521" cy="400110"/>
          </a:xfrm>
          <a:prstGeom prst="rect">
            <a:avLst/>
          </a:prstGeom>
          <a:noFill/>
        </p:spPr>
        <p:txBody>
          <a:bodyPr wrap="square" rtlCol="0">
            <a:spAutoFit/>
          </a:bodyPr>
          <a:lstStyle/>
          <a:p>
            <a:r>
              <a:rPr lang="ja-JP" altLang="en-US" sz="1000" dirty="0"/>
              <a:t>バリフォーカル</a:t>
            </a:r>
          </a:p>
          <a:p>
            <a:r>
              <a:rPr kumimoji="1" lang="ja-JP" altLang="en-US" sz="1000" dirty="0"/>
              <a:t>バレットカメラ</a:t>
            </a:r>
          </a:p>
        </p:txBody>
      </p:sp>
    </p:spTree>
    <p:extLst>
      <p:ext uri="{BB962C8B-B14F-4D97-AF65-F5344CB8AC3E}">
        <p14:creationId xmlns:p14="http://schemas.microsoft.com/office/powerpoint/2010/main" val="4208004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a:solidFill>
                  <a:srgbClr val="7030A0"/>
                </a:solidFill>
              </a:rPr>
              <a:t>FAQ</a:t>
            </a:r>
            <a:r>
              <a:rPr lang="en-US" altLang="ja-JP" sz="2000" dirty="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a:t>質問 </a:t>
            </a:r>
            <a:r>
              <a:rPr lang="en-US" altLang="ja-JP" sz="1600" dirty="0"/>
              <a:t>24.</a:t>
            </a:r>
            <a:r>
              <a:rPr lang="ja-JP" altLang="en-US" sz="1600" dirty="0"/>
              <a:t>高品質の映像を半固定で配信したい。</a:t>
            </a:r>
            <a:r>
              <a:rPr lang="en-US" altLang="ja-JP" sz="1600" dirty="0"/>
              <a:t>+</a:t>
            </a:r>
            <a:r>
              <a:rPr lang="ja-JP" altLang="en-US" sz="1600" dirty="0"/>
              <a:t>堅牢、ネットワーク工事が不要であること。</a:t>
            </a:r>
            <a:endParaRPr lang="en-US" altLang="ja-JP" sz="1600" dirty="0"/>
          </a:p>
        </p:txBody>
      </p:sp>
      <p:sp>
        <p:nvSpPr>
          <p:cNvPr id="3" name="日付プレースホルダー 2"/>
          <p:cNvSpPr>
            <a:spLocks noGrp="1"/>
          </p:cNvSpPr>
          <p:nvPr>
            <p:ph type="dt" sz="half" idx="10"/>
          </p:nvPr>
        </p:nvSpPr>
        <p:spPr/>
        <p:txBody>
          <a:bodyPr/>
          <a:lstStyle/>
          <a:p>
            <a:fld id="{804D8B3A-5FDA-44BE-B0F8-5B6109928333}" type="datetime1">
              <a:rPr kumimoji="1" lang="ja-JP" altLang="en-US" smtClean="0"/>
              <a:t>2017/3/29</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67</a:t>
            </a:fld>
            <a:endParaRPr kumimoji="1" lang="ja-JP" altLang="en-US" dirty="0"/>
          </a:p>
        </p:txBody>
      </p:sp>
      <p:pic>
        <p:nvPicPr>
          <p:cNvPr id="1029" name="Picture 5" descr="http://www.kawamura.co.jp/catalog/FILE/IMAGE-L/p_spn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505" y="2499742"/>
            <a:ext cx="1455415" cy="13986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35496" y="1347614"/>
            <a:ext cx="2016224" cy="1619775"/>
            <a:chOff x="1475656" y="1842761"/>
            <a:chExt cx="2016224" cy="1619775"/>
          </a:xfrm>
        </p:grpSpPr>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276967"/>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1842761"/>
              <a:ext cx="1872208" cy="1619775"/>
            </a:xfrm>
            <a:prstGeom prst="rect">
              <a:avLst/>
            </a:prstGeom>
            <a:noFill/>
            <a:ln>
              <a:noFill/>
            </a:ln>
            <a:scene3d>
              <a:camera prst="orthographicFront">
                <a:rot lat="0" lon="299996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テキスト ボックス 26"/>
          <p:cNvSpPr txBox="1"/>
          <p:nvPr/>
        </p:nvSpPr>
        <p:spPr>
          <a:xfrm>
            <a:off x="3491880" y="4408747"/>
            <a:ext cx="792088" cy="307777"/>
          </a:xfrm>
          <a:prstGeom prst="rect">
            <a:avLst/>
          </a:prstGeom>
          <a:noFill/>
        </p:spPr>
        <p:txBody>
          <a:bodyPr wrap="square" rtlCol="0">
            <a:spAutoFit/>
          </a:bodyPr>
          <a:lstStyle/>
          <a:p>
            <a:r>
              <a:rPr kumimoji="1" lang="en-US" altLang="ja-JP" sz="1400" dirty="0">
                <a:solidFill>
                  <a:srgbClr val="FF0000"/>
                </a:solidFill>
              </a:rPr>
              <a:t>AC100V</a:t>
            </a:r>
            <a:endParaRPr kumimoji="1" lang="ja-JP" altLang="en-US" sz="1400" dirty="0">
              <a:solidFill>
                <a:srgbClr val="FF0000"/>
              </a:solidFill>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5531" y="2217625"/>
            <a:ext cx="504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フリーフォーム 1027"/>
          <p:cNvSpPr/>
          <p:nvPr/>
        </p:nvSpPr>
        <p:spPr>
          <a:xfrm>
            <a:off x="3264306" y="3183917"/>
            <a:ext cx="637383" cy="967644"/>
          </a:xfrm>
          <a:custGeom>
            <a:avLst/>
            <a:gdLst>
              <a:gd name="connsiteX0" fmla="*/ 637383 w 637383"/>
              <a:gd name="connsiteY0" fmla="*/ 24796 h 967644"/>
              <a:gd name="connsiteX1" fmla="*/ 512693 w 637383"/>
              <a:gd name="connsiteY1" fmla="*/ 24796 h 967644"/>
              <a:gd name="connsiteX2" fmla="*/ 379689 w 637383"/>
              <a:gd name="connsiteY2" fmla="*/ 282490 h 967644"/>
              <a:gd name="connsiteX3" fmla="*/ 421253 w 637383"/>
              <a:gd name="connsiteY3" fmla="*/ 689814 h 967644"/>
              <a:gd name="connsiteX4" fmla="*/ 296562 w 637383"/>
              <a:gd name="connsiteY4" fmla="*/ 864381 h 967644"/>
              <a:gd name="connsiteX5" fmla="*/ 38867 w 637383"/>
              <a:gd name="connsiteY5" fmla="*/ 955821 h 967644"/>
              <a:gd name="connsiteX6" fmla="*/ 5616 w 637383"/>
              <a:gd name="connsiteY6" fmla="*/ 598374 h 9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383" h="967644">
                <a:moveTo>
                  <a:pt x="637383" y="24796"/>
                </a:moveTo>
                <a:cubicBezTo>
                  <a:pt x="596512" y="3321"/>
                  <a:pt x="555642" y="-18153"/>
                  <a:pt x="512693" y="24796"/>
                </a:cubicBezTo>
                <a:cubicBezTo>
                  <a:pt x="469744" y="67745"/>
                  <a:pt x="394929" y="171654"/>
                  <a:pt x="379689" y="282490"/>
                </a:cubicBezTo>
                <a:cubicBezTo>
                  <a:pt x="364449" y="393326"/>
                  <a:pt x="435107" y="592832"/>
                  <a:pt x="421253" y="689814"/>
                </a:cubicBezTo>
                <a:cubicBezTo>
                  <a:pt x="407399" y="786796"/>
                  <a:pt x="360293" y="820047"/>
                  <a:pt x="296562" y="864381"/>
                </a:cubicBezTo>
                <a:cubicBezTo>
                  <a:pt x="232831" y="908716"/>
                  <a:pt x="87358" y="1000155"/>
                  <a:pt x="38867" y="955821"/>
                </a:cubicBezTo>
                <a:cubicBezTo>
                  <a:pt x="-9624" y="911487"/>
                  <a:pt x="-2004" y="754930"/>
                  <a:pt x="5616" y="59837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a:off x="3419872" y="3732100"/>
            <a:ext cx="0" cy="927882"/>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035" name="テキスト ボックス 1034"/>
          <p:cNvSpPr txBox="1"/>
          <p:nvPr/>
        </p:nvSpPr>
        <p:spPr>
          <a:xfrm>
            <a:off x="5220072" y="1563638"/>
            <a:ext cx="3744416" cy="2246769"/>
          </a:xfrm>
          <a:prstGeom prst="rect">
            <a:avLst/>
          </a:prstGeom>
          <a:noFill/>
        </p:spPr>
        <p:txBody>
          <a:bodyPr wrap="square" rtlCol="0">
            <a:spAutoFit/>
          </a:bodyPr>
          <a:lstStyle/>
          <a:p>
            <a:pPr marL="342900" indent="-342900">
              <a:buAutoNum type="arabicParenR"/>
            </a:pPr>
            <a:r>
              <a:rPr kumimoji="1" lang="ja-JP" altLang="en-US" sz="1400" dirty="0"/>
              <a:t>足場用の単管パイプに簡単に取り付け可能。</a:t>
            </a:r>
          </a:p>
          <a:p>
            <a:pPr marL="342900" indent="-342900">
              <a:buAutoNum type="arabicParenR"/>
            </a:pPr>
            <a:r>
              <a:rPr lang="ja-JP" altLang="en-US" sz="1400" dirty="0"/>
              <a:t>最大</a:t>
            </a:r>
            <a:r>
              <a:rPr lang="en-US" altLang="ja-JP" sz="1400" dirty="0"/>
              <a:t>4</a:t>
            </a:r>
            <a:r>
              <a:rPr lang="ja-JP" altLang="en-US" sz="1400" dirty="0"/>
              <a:t>カメラまで接続可能。</a:t>
            </a:r>
          </a:p>
          <a:p>
            <a:pPr marL="342900" indent="-342900">
              <a:buAutoNum type="arabicParenR"/>
            </a:pPr>
            <a:r>
              <a:rPr kumimoji="1" lang="ja-JP" altLang="en-US" sz="1400" dirty="0"/>
              <a:t>固定</a:t>
            </a:r>
            <a:r>
              <a:rPr kumimoji="1" lang="en-US" altLang="ja-JP" sz="1400" dirty="0"/>
              <a:t>IP</a:t>
            </a:r>
            <a:r>
              <a:rPr kumimoji="1" lang="ja-JP" altLang="en-US" sz="1400" dirty="0"/>
              <a:t>不要、特別なネットワーク設定も不要。</a:t>
            </a:r>
          </a:p>
          <a:p>
            <a:pPr marL="342900" indent="-342900">
              <a:buAutoNum type="arabicParenR"/>
            </a:pPr>
            <a:r>
              <a:rPr lang="ja-JP" altLang="en-US" sz="1400" dirty="0"/>
              <a:t>毎月のランニングコスト</a:t>
            </a:r>
            <a:r>
              <a:rPr lang="en-US" altLang="ja-JP" sz="1400" dirty="0"/>
              <a:t>2000</a:t>
            </a:r>
            <a:r>
              <a:rPr lang="ja-JP" altLang="en-US" sz="1400" dirty="0"/>
              <a:t>円から</a:t>
            </a:r>
            <a:r>
              <a:rPr lang="en-US" altLang="ja-JP" sz="1400" dirty="0"/>
              <a:t>6000</a:t>
            </a:r>
            <a:r>
              <a:rPr lang="ja-JP" altLang="en-US" sz="1400" dirty="0"/>
              <a:t>円弱の通信費で使い放題</a:t>
            </a:r>
          </a:p>
          <a:p>
            <a:pPr marL="342900" indent="-342900">
              <a:buAutoNum type="arabicParenR"/>
            </a:pPr>
            <a:r>
              <a:rPr kumimoji="1" lang="ja-JP" altLang="en-US" sz="1400" dirty="0"/>
              <a:t>カメラコスト　バリフォーカル</a:t>
            </a:r>
            <a:r>
              <a:rPr kumimoji="1" lang="en-US" altLang="ja-JP" sz="1400" dirty="0"/>
              <a:t>3M</a:t>
            </a:r>
            <a:r>
              <a:rPr kumimoji="1" lang="ja-JP" altLang="en-US" sz="1400" dirty="0"/>
              <a:t>ピクセル 約</a:t>
            </a:r>
            <a:r>
              <a:rPr lang="en-US" altLang="ja-JP" sz="1400" dirty="0"/>
              <a:t>60000</a:t>
            </a:r>
            <a:r>
              <a:rPr lang="ja-JP" altLang="en-US" sz="1400" dirty="0"/>
              <a:t>円から、 単管クランプ</a:t>
            </a:r>
            <a:r>
              <a:rPr lang="en-US" altLang="ja-JP" sz="1400" dirty="0"/>
              <a:t>10000</a:t>
            </a:r>
            <a:r>
              <a:rPr lang="ja-JP" altLang="en-US" sz="1400" dirty="0"/>
              <a:t>円、 通信装置 </a:t>
            </a:r>
            <a:r>
              <a:rPr lang="en-US" altLang="ja-JP" sz="1400" dirty="0"/>
              <a:t>100000</a:t>
            </a:r>
            <a:r>
              <a:rPr lang="ja-JP" altLang="en-US" sz="1400" dirty="0"/>
              <a:t>円から</a:t>
            </a:r>
            <a:endParaRPr kumimoji="1" lang="ja-JP" altLang="en-US" sz="1400" dirty="0"/>
          </a:p>
        </p:txBody>
      </p:sp>
      <p:sp>
        <p:nvSpPr>
          <p:cNvPr id="1037" name="テキスト ボックス 1036"/>
          <p:cNvSpPr txBox="1"/>
          <p:nvPr/>
        </p:nvSpPr>
        <p:spPr>
          <a:xfrm>
            <a:off x="44229" y="4282634"/>
            <a:ext cx="1016521" cy="246221"/>
          </a:xfrm>
          <a:prstGeom prst="rect">
            <a:avLst/>
          </a:prstGeom>
          <a:noFill/>
        </p:spPr>
        <p:txBody>
          <a:bodyPr wrap="square" rtlCol="0">
            <a:spAutoFit/>
          </a:bodyPr>
          <a:lstStyle/>
          <a:p>
            <a:r>
              <a:rPr kumimoji="1" lang="ja-JP" altLang="en-US" sz="1000" dirty="0"/>
              <a:t>単管クランプ</a:t>
            </a:r>
          </a:p>
        </p:txBody>
      </p:sp>
      <p:cxnSp>
        <p:nvCxnSpPr>
          <p:cNvPr id="1039" name="直線矢印コネクタ 1038"/>
          <p:cNvCxnSpPr/>
          <p:nvPr/>
        </p:nvCxnSpPr>
        <p:spPr>
          <a:xfrm flipV="1">
            <a:off x="179512" y="2868691"/>
            <a:ext cx="144016" cy="1413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907407" y="3102227"/>
            <a:ext cx="1016521" cy="400110"/>
          </a:xfrm>
          <a:prstGeom prst="rect">
            <a:avLst/>
          </a:prstGeom>
          <a:noFill/>
        </p:spPr>
        <p:txBody>
          <a:bodyPr wrap="square" rtlCol="0">
            <a:spAutoFit/>
          </a:bodyPr>
          <a:lstStyle/>
          <a:p>
            <a:r>
              <a:rPr lang="en-US" altLang="ja-JP" sz="1000" dirty="0"/>
              <a:t>LTE</a:t>
            </a:r>
            <a:br>
              <a:rPr lang="ja-JP" altLang="en-US" sz="1000" dirty="0"/>
            </a:br>
            <a:r>
              <a:rPr lang="ja-JP" altLang="en-US" sz="1000" dirty="0"/>
              <a:t>送信装置</a:t>
            </a:r>
            <a:endParaRPr kumimoji="1" lang="ja-JP" altLang="en-US" sz="1000" dirty="0"/>
          </a:p>
        </p:txBody>
      </p:sp>
      <p:sp>
        <p:nvSpPr>
          <p:cNvPr id="49" name="テキスト ボックス 48"/>
          <p:cNvSpPr txBox="1"/>
          <p:nvPr/>
        </p:nvSpPr>
        <p:spPr>
          <a:xfrm>
            <a:off x="3851920" y="2037497"/>
            <a:ext cx="1016521" cy="246221"/>
          </a:xfrm>
          <a:prstGeom prst="rect">
            <a:avLst/>
          </a:prstGeom>
          <a:noFill/>
        </p:spPr>
        <p:txBody>
          <a:bodyPr wrap="square" rtlCol="0">
            <a:spAutoFit/>
          </a:bodyPr>
          <a:lstStyle/>
          <a:p>
            <a:r>
              <a:rPr lang="en-US" altLang="ja-JP" sz="1000" dirty="0"/>
              <a:t>LTE</a:t>
            </a:r>
            <a:r>
              <a:rPr lang="ja-JP" altLang="en-US" sz="1000" dirty="0"/>
              <a:t>アンテナ</a:t>
            </a:r>
            <a:endParaRPr kumimoji="1" lang="ja-JP" altLang="en-US" sz="1000" dirty="0"/>
          </a:p>
        </p:txBody>
      </p:sp>
      <p:sp>
        <p:nvSpPr>
          <p:cNvPr id="50" name="テキスト ボックス 49"/>
          <p:cNvSpPr txBox="1"/>
          <p:nvPr/>
        </p:nvSpPr>
        <p:spPr>
          <a:xfrm>
            <a:off x="1138196" y="1360277"/>
            <a:ext cx="1016521" cy="400110"/>
          </a:xfrm>
          <a:prstGeom prst="rect">
            <a:avLst/>
          </a:prstGeom>
          <a:noFill/>
        </p:spPr>
        <p:txBody>
          <a:bodyPr wrap="square" rtlCol="0">
            <a:spAutoFit/>
          </a:bodyPr>
          <a:lstStyle/>
          <a:p>
            <a:r>
              <a:rPr lang="ja-JP" altLang="en-US" sz="1000" dirty="0"/>
              <a:t>バリフォーカル</a:t>
            </a:r>
          </a:p>
          <a:p>
            <a:r>
              <a:rPr kumimoji="1" lang="ja-JP" altLang="en-US" sz="1000" dirty="0"/>
              <a:t>バレットカメラ</a:t>
            </a:r>
          </a:p>
        </p:txBody>
      </p:sp>
      <p:grpSp>
        <p:nvGrpSpPr>
          <p:cNvPr id="4" name="グループ化 3"/>
          <p:cNvGrpSpPr/>
          <p:nvPr/>
        </p:nvGrpSpPr>
        <p:grpSpPr>
          <a:xfrm>
            <a:off x="704899" y="3079429"/>
            <a:ext cx="1029841" cy="1086871"/>
            <a:chOff x="899592" y="3321876"/>
            <a:chExt cx="1029841" cy="1086871"/>
          </a:xfrm>
        </p:grpSpPr>
        <p:pic>
          <p:nvPicPr>
            <p:cNvPr id="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321876"/>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3529897"/>
              <a:ext cx="597793" cy="842053"/>
            </a:xfrm>
            <a:prstGeom prst="rect">
              <a:avLst/>
            </a:prstGeom>
            <a:noFill/>
            <a:ln>
              <a:noFill/>
            </a:ln>
            <a:scene3d>
              <a:camera prst="orthographicFront">
                <a:rot lat="0" lon="27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フリーフォーム 9"/>
          <p:cNvSpPr/>
          <p:nvPr/>
        </p:nvSpPr>
        <p:spPr>
          <a:xfrm>
            <a:off x="571711" y="2718262"/>
            <a:ext cx="783824" cy="1582757"/>
          </a:xfrm>
          <a:custGeom>
            <a:avLst/>
            <a:gdLst>
              <a:gd name="connsiteX0" fmla="*/ 783264 w 783824"/>
              <a:gd name="connsiteY0" fmla="*/ 1413163 h 1582757"/>
              <a:gd name="connsiteX1" fmla="*/ 675198 w 783824"/>
              <a:gd name="connsiteY1" fmla="*/ 1579418 h 1582757"/>
              <a:gd name="connsiteX2" fmla="*/ 109933 w 783824"/>
              <a:gd name="connsiteY2" fmla="*/ 1479665 h 1582757"/>
              <a:gd name="connsiteX3" fmla="*/ 1867 w 783824"/>
              <a:gd name="connsiteY3" fmla="*/ 989214 h 1582757"/>
              <a:gd name="connsiteX4" fmla="*/ 51744 w 783824"/>
              <a:gd name="connsiteY4" fmla="*/ 0 h 158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824" h="1582757">
                <a:moveTo>
                  <a:pt x="783264" y="1413163"/>
                </a:moveTo>
                <a:cubicBezTo>
                  <a:pt x="785342" y="1490748"/>
                  <a:pt x="787420" y="1568334"/>
                  <a:pt x="675198" y="1579418"/>
                </a:cubicBezTo>
                <a:cubicBezTo>
                  <a:pt x="562976" y="1590502"/>
                  <a:pt x="222155" y="1578032"/>
                  <a:pt x="109933" y="1479665"/>
                </a:cubicBezTo>
                <a:cubicBezTo>
                  <a:pt x="-2289" y="1381298"/>
                  <a:pt x="11565" y="1235825"/>
                  <a:pt x="1867" y="989214"/>
                </a:cubicBezTo>
                <a:cubicBezTo>
                  <a:pt x="-7831" y="742603"/>
                  <a:pt x="21956" y="371301"/>
                  <a:pt x="51744"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37" name="直線矢印コネクタ 36"/>
          <p:cNvCxnSpPr>
            <a:endCxn id="3" idx="0"/>
          </p:cNvCxnSpPr>
          <p:nvPr/>
        </p:nvCxnSpPr>
        <p:spPr>
          <a:xfrm flipH="1">
            <a:off x="1524000" y="4083918"/>
            <a:ext cx="23664" cy="683345"/>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9" name="テキスト ボックス 38"/>
          <p:cNvSpPr txBox="1"/>
          <p:nvPr/>
        </p:nvSpPr>
        <p:spPr>
          <a:xfrm>
            <a:off x="1475656" y="4299942"/>
            <a:ext cx="792088" cy="307777"/>
          </a:xfrm>
          <a:prstGeom prst="rect">
            <a:avLst/>
          </a:prstGeom>
          <a:noFill/>
        </p:spPr>
        <p:txBody>
          <a:bodyPr wrap="square" rtlCol="0">
            <a:spAutoFit/>
          </a:bodyPr>
          <a:lstStyle/>
          <a:p>
            <a:r>
              <a:rPr kumimoji="1" lang="en-US" altLang="ja-JP" sz="1400" dirty="0">
                <a:solidFill>
                  <a:srgbClr val="FF0000"/>
                </a:solidFill>
              </a:rPr>
              <a:t>AC100V</a:t>
            </a:r>
            <a:endParaRPr kumimoji="1" lang="ja-JP" altLang="en-US" sz="1400" dirty="0">
              <a:solidFill>
                <a:srgbClr val="FF0000"/>
              </a:solidFill>
            </a:endParaRPr>
          </a:p>
        </p:txBody>
      </p:sp>
      <p:sp>
        <p:nvSpPr>
          <p:cNvPr id="40" name="テキスト ボックス 39"/>
          <p:cNvSpPr txBox="1"/>
          <p:nvPr/>
        </p:nvSpPr>
        <p:spPr>
          <a:xfrm>
            <a:off x="1179215" y="3539792"/>
            <a:ext cx="656481" cy="400110"/>
          </a:xfrm>
          <a:prstGeom prst="rect">
            <a:avLst/>
          </a:prstGeom>
          <a:noFill/>
        </p:spPr>
        <p:txBody>
          <a:bodyPr wrap="square" rtlCol="0">
            <a:spAutoFit/>
          </a:bodyPr>
          <a:lstStyle/>
          <a:p>
            <a:r>
              <a:rPr lang="en-US" altLang="ja-JP" sz="1000" dirty="0" err="1"/>
              <a:t>WiFi</a:t>
            </a:r>
            <a:r>
              <a:rPr lang="en-US" altLang="ja-JP" sz="1000" dirty="0"/>
              <a:t> + </a:t>
            </a:r>
            <a:endParaRPr lang="ja-JP" altLang="en-US" sz="1000" dirty="0"/>
          </a:p>
          <a:p>
            <a:r>
              <a:rPr lang="en-US" altLang="ja-JP" sz="1000" dirty="0"/>
              <a:t>PoE</a:t>
            </a:r>
            <a:r>
              <a:rPr lang="ja-JP" altLang="en-US" sz="1000" dirty="0"/>
              <a:t>装置</a:t>
            </a:r>
            <a:endParaRPr kumimoji="1" lang="ja-JP" altLang="en-US" sz="1000" dirty="0"/>
          </a:p>
        </p:txBody>
      </p:sp>
      <p:cxnSp>
        <p:nvCxnSpPr>
          <p:cNvPr id="20" name="カギ線コネクタ 19"/>
          <p:cNvCxnSpPr/>
          <p:nvPr/>
        </p:nvCxnSpPr>
        <p:spPr>
          <a:xfrm flipV="1">
            <a:off x="1734740" y="3199073"/>
            <a:ext cx="821036" cy="423791"/>
          </a:xfrm>
          <a:prstGeom prst="bentConnector3">
            <a:avLst/>
          </a:prstGeom>
          <a:ln>
            <a:tailEnd type="arrow"/>
          </a:ln>
        </p:spPr>
        <p:style>
          <a:lnRef idx="1">
            <a:schemeClr val="accent4"/>
          </a:lnRef>
          <a:fillRef idx="0">
            <a:schemeClr val="accent4"/>
          </a:fillRef>
          <a:effectRef idx="0">
            <a:schemeClr val="accent4"/>
          </a:effectRef>
          <a:fontRef idx="minor">
            <a:schemeClr val="tx1"/>
          </a:fontRef>
        </p:style>
      </p:cxnSp>
      <p:sp>
        <p:nvSpPr>
          <p:cNvPr id="45" name="テキスト ボックス 44"/>
          <p:cNvSpPr txBox="1"/>
          <p:nvPr/>
        </p:nvSpPr>
        <p:spPr>
          <a:xfrm>
            <a:off x="1763688" y="3256116"/>
            <a:ext cx="632817" cy="246221"/>
          </a:xfrm>
          <a:prstGeom prst="rect">
            <a:avLst/>
          </a:prstGeom>
          <a:noFill/>
        </p:spPr>
        <p:txBody>
          <a:bodyPr wrap="square" rtlCol="0">
            <a:spAutoFit/>
          </a:bodyPr>
          <a:lstStyle/>
          <a:p>
            <a:r>
              <a:rPr kumimoji="1" lang="en-US" altLang="ja-JP" sz="1000" b="1" dirty="0" err="1">
                <a:solidFill>
                  <a:schemeClr val="accent4"/>
                </a:solidFill>
              </a:rPr>
              <a:t>WiFi</a:t>
            </a:r>
            <a:endParaRPr kumimoji="1" lang="ja-JP" altLang="en-US" sz="1000" b="1" dirty="0">
              <a:solidFill>
                <a:schemeClr val="accent4"/>
              </a:solidFill>
            </a:endParaRPr>
          </a:p>
        </p:txBody>
      </p:sp>
    </p:spTree>
    <p:extLst>
      <p:ext uri="{BB962C8B-B14F-4D97-AF65-F5344CB8AC3E}">
        <p14:creationId xmlns:p14="http://schemas.microsoft.com/office/powerpoint/2010/main" val="214762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115616" y="699542"/>
            <a:ext cx="2736304" cy="400110"/>
          </a:xfrm>
          <a:prstGeom prst="rect">
            <a:avLst/>
          </a:prstGeom>
          <a:noFill/>
        </p:spPr>
        <p:txBody>
          <a:bodyPr wrap="square" rtlCol="0">
            <a:spAutoFit/>
          </a:bodyPr>
          <a:lstStyle/>
          <a:p>
            <a:r>
              <a:rPr kumimoji="1" lang="ja-JP" altLang="en-US" sz="2000" dirty="0">
                <a:solidFill>
                  <a:srgbClr val="FFFF00"/>
                </a:solidFill>
              </a:rPr>
              <a:t>各種監視カメラの取込</a:t>
            </a:r>
          </a:p>
        </p:txBody>
      </p:sp>
      <p:sp>
        <p:nvSpPr>
          <p:cNvPr id="8" name="円/楕円 7"/>
          <p:cNvSpPr/>
          <p:nvPr/>
        </p:nvSpPr>
        <p:spPr>
          <a:xfrm>
            <a:off x="-41278" y="1854654"/>
            <a:ext cx="2165006"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a:t>殆どのネットワーク方式の監視カメラに対応します。</a:t>
            </a:r>
          </a:p>
          <a:p>
            <a:endParaRPr lang="ja-JP" altLang="en-US" sz="2400" dirty="0"/>
          </a:p>
          <a:p>
            <a:r>
              <a:rPr kumimoji="1" lang="ja-JP" altLang="en-US" sz="2400" dirty="0"/>
              <a:t>従来のアナログカメラもエンコーダー経由で取り込めます。</a:t>
            </a:r>
          </a:p>
          <a:p>
            <a:endParaRPr lang="ja-JP" altLang="en-US" sz="2400" dirty="0"/>
          </a:p>
          <a:p>
            <a:r>
              <a:rPr kumimoji="1" lang="ja-JP" altLang="en-US" sz="2400" dirty="0"/>
              <a:t>音声品質は</a:t>
            </a:r>
            <a:r>
              <a:rPr kumimoji="1" lang="en-US" altLang="ja-JP" sz="2400" dirty="0"/>
              <a:t>CD</a:t>
            </a:r>
            <a:r>
              <a:rPr kumimoji="1" lang="ja-JP" altLang="en-US" sz="2400" dirty="0"/>
              <a:t>クオリティ </a:t>
            </a:r>
            <a:r>
              <a:rPr kumimoji="1" lang="en-US" altLang="ja-JP" sz="2400" dirty="0"/>
              <a:t>AAC44.1K</a:t>
            </a:r>
            <a:endParaRPr kumimoji="1" lang="ja-JP" altLang="en-US" sz="2400" dirty="0"/>
          </a:p>
        </p:txBody>
      </p:sp>
      <p:sp>
        <p:nvSpPr>
          <p:cNvPr id="3" name="日付プレースホルダー 2"/>
          <p:cNvSpPr>
            <a:spLocks noGrp="1"/>
          </p:cNvSpPr>
          <p:nvPr>
            <p:ph type="dt" sz="half" idx="10"/>
          </p:nvPr>
        </p:nvSpPr>
        <p:spPr/>
        <p:txBody>
          <a:bodyPr/>
          <a:lstStyle/>
          <a:p>
            <a:fld id="{C4AE9CF8-1AFF-465E-A897-A98BB6F57C2B}"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7</a:t>
            </a:fld>
            <a:endParaRPr kumimoji="1" lang="ja-JP" altLang="en-US"/>
          </a:p>
        </p:txBody>
      </p:sp>
    </p:spTree>
    <p:extLst>
      <p:ext uri="{BB962C8B-B14F-4D97-AF65-F5344CB8AC3E}">
        <p14:creationId xmlns:p14="http://schemas.microsoft.com/office/powerpoint/2010/main" val="268143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ウエアラブル、スポーツカムの利用</a:t>
            </a:r>
            <a:endParaRPr kumimoji="1" lang="ja-JP" altLang="en-US" sz="2000" dirty="0">
              <a:solidFill>
                <a:srgbClr val="FFFF00"/>
              </a:solidFill>
            </a:endParaRPr>
          </a:p>
        </p:txBody>
      </p:sp>
      <p:sp>
        <p:nvSpPr>
          <p:cNvPr id="8" name="円/楕円 7"/>
          <p:cNvSpPr/>
          <p:nvPr/>
        </p:nvSpPr>
        <p:spPr>
          <a:xfrm>
            <a:off x="0" y="2859782"/>
            <a:ext cx="2344518"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a:t>残念ながら限定的な対応しか現状は出来ません。</a:t>
            </a:r>
          </a:p>
          <a:p>
            <a:endParaRPr lang="ja-JP" altLang="en-US" sz="2400" dirty="0"/>
          </a:p>
          <a:p>
            <a:r>
              <a:rPr kumimoji="1" lang="ja-JP" altLang="en-US" sz="2400" dirty="0"/>
              <a:t>理由は用途外に対しての柔軟性が大変低い。</a:t>
            </a:r>
          </a:p>
          <a:p>
            <a:endParaRPr lang="ja-JP" altLang="en-US" sz="2400" dirty="0"/>
          </a:p>
          <a:p>
            <a:r>
              <a:rPr kumimoji="1" lang="ja-JP" altLang="en-US" sz="2400" dirty="0"/>
              <a:t>代替案はあるのか</a:t>
            </a:r>
            <a:r>
              <a:rPr kumimoji="1" lang="en-US" altLang="ja-JP" sz="2400" dirty="0"/>
              <a:t>?</a:t>
            </a:r>
          </a:p>
          <a:p>
            <a:r>
              <a:rPr lang="ja-JP" altLang="en-US" sz="2400" dirty="0">
                <a:solidFill>
                  <a:srgbClr val="FF0000"/>
                </a:solidFill>
              </a:rPr>
              <a:t>あります。</a:t>
            </a:r>
            <a:endParaRPr kumimoji="1" lang="ja-JP" altLang="en-US" sz="2400" dirty="0">
              <a:solidFill>
                <a:srgbClr val="FF0000"/>
              </a:solidFill>
            </a:endParaRPr>
          </a:p>
        </p:txBody>
      </p:sp>
      <p:sp>
        <p:nvSpPr>
          <p:cNvPr id="3" name="日付プレースホルダー 2"/>
          <p:cNvSpPr>
            <a:spLocks noGrp="1"/>
          </p:cNvSpPr>
          <p:nvPr>
            <p:ph type="dt" sz="half" idx="10"/>
          </p:nvPr>
        </p:nvSpPr>
        <p:spPr/>
        <p:txBody>
          <a:bodyPr/>
          <a:lstStyle/>
          <a:p>
            <a:fld id="{868CA809-3495-43B6-9C75-038F70CAF3A0}" type="datetime1">
              <a:rPr kumimoji="1" lang="ja-JP" altLang="en-US" smtClean="0"/>
              <a:t>2017/3/29</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8</a:t>
            </a:fld>
            <a:endParaRPr kumimoji="1" lang="ja-JP" altLang="en-US"/>
          </a:p>
        </p:txBody>
      </p:sp>
    </p:spTree>
    <p:extLst>
      <p:ext uri="{BB962C8B-B14F-4D97-AF65-F5344CB8AC3E}">
        <p14:creationId xmlns:p14="http://schemas.microsoft.com/office/powerpoint/2010/main" val="384000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a:solidFill>
                  <a:srgbClr val="FF0000"/>
                </a:solidFill>
              </a:rPr>
              <a:t>コスト面、実用面でも</a:t>
            </a:r>
          </a:p>
          <a:p>
            <a:r>
              <a:rPr lang="en-US" altLang="ja-JP" sz="2400" dirty="0">
                <a:solidFill>
                  <a:srgbClr val="FF0000"/>
                </a:solidFill>
              </a:rPr>
              <a:t>UVC</a:t>
            </a:r>
            <a:r>
              <a:rPr lang="ja-JP" altLang="en-US" sz="2400" dirty="0">
                <a:solidFill>
                  <a:srgbClr val="FF0000"/>
                </a:solidFill>
              </a:rPr>
              <a:t>仕様の</a:t>
            </a:r>
            <a:r>
              <a:rPr lang="en-US" altLang="ja-JP" sz="2400" dirty="0">
                <a:solidFill>
                  <a:srgbClr val="FF0000"/>
                </a:solidFill>
              </a:rPr>
              <a:t>USB</a:t>
            </a:r>
            <a:r>
              <a:rPr lang="ja-JP" altLang="en-US" sz="2400" dirty="0">
                <a:solidFill>
                  <a:srgbClr val="FF0000"/>
                </a:solidFill>
              </a:rPr>
              <a:t>カメラをスマホに接続して、</a:t>
            </a:r>
          </a:p>
          <a:p>
            <a:r>
              <a:rPr kumimoji="1" lang="ja-JP" altLang="en-US" sz="2400" dirty="0">
                <a:solidFill>
                  <a:srgbClr val="FF0000"/>
                </a:solidFill>
              </a:rPr>
              <a:t>使用します。</a:t>
            </a:r>
          </a:p>
          <a:p>
            <a:endParaRPr lang="ja-JP" altLang="en-US" sz="2400" dirty="0">
              <a:solidFill>
                <a:srgbClr val="FF0000"/>
              </a:solidFill>
            </a:endParaRPr>
          </a:p>
          <a:p>
            <a:endParaRPr kumimoji="1" lang="ja-JP" altLang="en-US" sz="2400" dirty="0">
              <a:solidFill>
                <a:srgbClr val="FF0000"/>
              </a:solidFill>
            </a:endParaRPr>
          </a:p>
          <a:p>
            <a:r>
              <a:rPr lang="ja-JP" altLang="en-US" sz="2400" dirty="0">
                <a:solidFill>
                  <a:srgbClr val="FF0000"/>
                </a:solidFill>
              </a:rPr>
              <a:t>さらに、大胆にスマホをカメラにしてしまう事がもっともシンプルです。</a:t>
            </a:r>
            <a:endParaRPr kumimoji="1" lang="ja-JP" altLang="en-US" sz="2400"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a:solidFill>
                  <a:schemeClr val="bg1"/>
                </a:solidFill>
              </a:rPr>
              <a:t>仕事効率化と</a:t>
            </a:r>
          </a:p>
          <a:p>
            <a:r>
              <a:rPr lang="ja-JP" altLang="en-US" sz="1600" dirty="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707886"/>
          </a:xfrm>
          <a:prstGeom prst="rect">
            <a:avLst/>
          </a:prstGeom>
          <a:noFill/>
        </p:spPr>
        <p:txBody>
          <a:bodyPr wrap="square" rtlCol="0">
            <a:spAutoFit/>
          </a:bodyPr>
          <a:lstStyle/>
          <a:p>
            <a:r>
              <a:rPr lang="ja-JP" altLang="en-US" sz="2000" dirty="0">
                <a:solidFill>
                  <a:srgbClr val="FFFF00"/>
                </a:solidFill>
              </a:rPr>
              <a:t>ウエアラブル、スポーツカムの利用</a:t>
            </a:r>
          </a:p>
          <a:p>
            <a:pPr algn="r"/>
            <a:r>
              <a:rPr lang="ja-JP" altLang="en-US" sz="2000" dirty="0">
                <a:solidFill>
                  <a:srgbClr val="FF0000"/>
                </a:solidFill>
              </a:rPr>
              <a:t>代替案</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096" y="1995686"/>
            <a:ext cx="3552056"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p:nvPr/>
        </p:nvCxnSpPr>
        <p:spPr>
          <a:xfrm flipH="1">
            <a:off x="5024941" y="1574329"/>
            <a:ext cx="288032"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テキスト ボックス 10"/>
          <p:cNvSpPr txBox="1"/>
          <p:nvPr/>
        </p:nvSpPr>
        <p:spPr>
          <a:xfrm>
            <a:off x="4860032" y="1059582"/>
            <a:ext cx="1296144" cy="646331"/>
          </a:xfrm>
          <a:prstGeom prst="rect">
            <a:avLst/>
          </a:prstGeom>
          <a:noFill/>
        </p:spPr>
        <p:txBody>
          <a:bodyPr wrap="square" rtlCol="0">
            <a:spAutoFit/>
          </a:bodyPr>
          <a:lstStyle/>
          <a:p>
            <a:r>
              <a:rPr kumimoji="1" lang="en-US" altLang="ja-JP" dirty="0"/>
              <a:t>UVC USB</a:t>
            </a:r>
            <a:br>
              <a:rPr kumimoji="1" lang="en-US" altLang="ja-JP" dirty="0"/>
            </a:br>
            <a:r>
              <a:rPr kumimoji="1" lang="ja-JP" altLang="en-US" dirty="0"/>
              <a:t>カメラ</a:t>
            </a:r>
          </a:p>
        </p:txBody>
      </p:sp>
      <p:sp>
        <p:nvSpPr>
          <p:cNvPr id="12" name="円/楕円 11"/>
          <p:cNvSpPr/>
          <p:nvPr/>
        </p:nvSpPr>
        <p:spPr>
          <a:xfrm>
            <a:off x="4644008" y="1862361"/>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267744" y="3939902"/>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331640" y="4013651"/>
            <a:ext cx="1296144" cy="646331"/>
          </a:xfrm>
          <a:prstGeom prst="rect">
            <a:avLst/>
          </a:prstGeom>
          <a:noFill/>
        </p:spPr>
        <p:txBody>
          <a:bodyPr wrap="square" rtlCol="0">
            <a:spAutoFit/>
          </a:bodyPr>
          <a:lstStyle/>
          <a:p>
            <a:r>
              <a:rPr kumimoji="1" lang="en-US" altLang="ja-JP" dirty="0"/>
              <a:t>OGT USB</a:t>
            </a:r>
            <a:br>
              <a:rPr kumimoji="1" lang="en-US" altLang="ja-JP" dirty="0"/>
            </a:br>
            <a:r>
              <a:rPr lang="ja-JP" altLang="en-US" dirty="0"/>
              <a:t>接続</a:t>
            </a:r>
            <a:endParaRPr kumimoji="1" lang="ja-JP" alt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20" y="2710888"/>
            <a:ext cx="1525141" cy="91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107504" y="3560117"/>
            <a:ext cx="1282179" cy="1169551"/>
          </a:xfrm>
          <a:prstGeom prst="rect">
            <a:avLst/>
          </a:prstGeom>
          <a:noFill/>
        </p:spPr>
        <p:txBody>
          <a:bodyPr wrap="square" rtlCol="0">
            <a:spAutoFit/>
          </a:bodyPr>
          <a:lstStyle/>
          <a:p>
            <a:r>
              <a:rPr kumimoji="1" lang="ja-JP" altLang="en-US" sz="1400" dirty="0"/>
              <a:t>エンドスコープ</a:t>
            </a:r>
          </a:p>
          <a:p>
            <a:r>
              <a:rPr lang="ja-JP" altLang="en-US" sz="1400" dirty="0"/>
              <a:t>など各種、</a:t>
            </a:r>
          </a:p>
          <a:p>
            <a:r>
              <a:rPr lang="ja-JP" altLang="en-US" sz="1400" dirty="0"/>
              <a:t>ヘルメットなど何処にでも取り付け可能。</a:t>
            </a:r>
            <a:endParaRPr kumimoji="1" lang="ja-JP" altLang="en-US" sz="1400" dirty="0"/>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2017/3/29</a:t>
            </a:fld>
            <a:endParaRPr kumimoji="1" lang="ja-JP" altLang="en-US"/>
          </a:p>
        </p:txBody>
      </p:sp>
      <p:sp>
        <p:nvSpPr>
          <p:cNvPr id="18" name="フッター プレースホルダー 17"/>
          <p:cNvSpPr>
            <a:spLocks noGrp="1"/>
          </p:cNvSpPr>
          <p:nvPr>
            <p:ph type="ftr" sz="quarter" idx="11"/>
          </p:nvPr>
        </p:nvSpPr>
        <p:spPr/>
        <p:txBody>
          <a:bodyPr/>
          <a:lstStyle/>
          <a:p>
            <a:r>
              <a:rPr kumimoji="1" lang="en-US" altLang="ja-JP"/>
              <a:t>Copyright ©2016 Javatel Inc</a:t>
            </a:r>
            <a:r>
              <a:rPr kumimoji="1" lang="ja-JP" altLang="en-US"/>
              <a:t>　</a:t>
            </a:r>
            <a:r>
              <a:rPr kumimoji="1" lang="en-US" altLang="ja-JP"/>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9</a:t>
            </a:fld>
            <a:endParaRPr kumimoji="1" lang="ja-JP" altLang="en-US"/>
          </a:p>
        </p:txBody>
      </p:sp>
    </p:spTree>
    <p:extLst>
      <p:ext uri="{BB962C8B-B14F-4D97-AF65-F5344CB8AC3E}">
        <p14:creationId xmlns:p14="http://schemas.microsoft.com/office/powerpoint/2010/main" val="5006702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25032</TotalTime>
  <Words>4247</Words>
  <Application>Microsoft Office PowerPoint</Application>
  <PresentationFormat>画面に合わせる (16:9)</PresentationFormat>
  <Paragraphs>1415</Paragraphs>
  <Slides>67</Slides>
  <Notes>67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67</vt:i4>
      </vt:variant>
    </vt:vector>
  </HeadingPairs>
  <TitlesOfParts>
    <vt:vector size="74" baseType="lpstr">
      <vt:lpstr>HGP創英角ｺﾞｼｯｸUB</vt:lpstr>
      <vt:lpstr>HGS創英角ｺﾞｼｯｸUB</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javatel</dc:creator>
  <cp:lastModifiedBy>javatel</cp:lastModifiedBy>
  <cp:revision>137</cp:revision>
  <cp:lastPrinted>2016-02-03T08:07:52Z</cp:lastPrinted>
  <dcterms:created xsi:type="dcterms:W3CDTF">2016-01-27T04:28:10Z</dcterms:created>
  <dcterms:modified xsi:type="dcterms:W3CDTF">2017-03-29T05:00:27Z</dcterms:modified>
</cp:coreProperties>
</file>