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5" r:id="rId2"/>
    <p:sldId id="267" r:id="rId3"/>
    <p:sldId id="268" r:id="rId4"/>
    <p:sldId id="257" r:id="rId5"/>
    <p:sldId id="263" r:id="rId6"/>
    <p:sldId id="258" r:id="rId7"/>
    <p:sldId id="259" r:id="rId8"/>
    <p:sldId id="260" r:id="rId9"/>
    <p:sldId id="264" r:id="rId10"/>
    <p:sldId id="261" r:id="rId11"/>
    <p:sldId id="262" r:id="rId12"/>
    <p:sldId id="266" r:id="rId13"/>
  </p:sldIdLst>
  <p:sldSz cx="9144000" cy="5143500" type="screen16x9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4" d="100"/>
          <a:sy n="114" d="100"/>
        </p:scale>
        <p:origin x="312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49BC5A-7A49-4DE2-80B5-518F2BE10F47}" type="datetimeFigureOut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48C8E-C424-4B7A-A103-A179C98B8C7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961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E963-E2B7-41CE-9750-1C1191B1D19B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777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E963-E2B7-41CE-9750-1C1191B1D19B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77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E963-E2B7-41CE-9750-1C1191B1D19B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36106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E963-E2B7-41CE-9750-1C1191B1D19B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77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E963-E2B7-41CE-9750-1C1191B1D19B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77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E963-E2B7-41CE-9750-1C1191B1D19B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77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E963-E2B7-41CE-9750-1C1191B1D19B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77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E963-E2B7-41CE-9750-1C1191B1D19B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7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10E963-E2B7-41CE-9750-1C1191B1D19B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2277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9EDB5-748B-4EAF-B2E7-D807290C8829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6607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11E19-67FD-4C90-B344-F62A2884CB17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7522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15AAD-C317-45BB-A46A-6A6DABC21612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9056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420267-A28D-4D6C-91DB-4BE9C694EB34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44130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0CFD91-1482-403C-B543-2BA4E741E5F3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8913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12577-450A-445A-87AB-607FEBE2A862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3873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95834-50A5-4198-9C4E-D730BD3B8C0F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017146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B3433-156B-40A7-BE30-23BB0F1E643C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733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9EEE-6F7D-4727-A46C-5CFB3FF3DD9E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99315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8C358-E035-4D13-9A8E-43C84CF138DD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6228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446AE-95E7-4A4A-9415-E483BC92513D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2531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9BECA3-8170-4219-8410-12C01D435804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C7DF46-7967-4EEA-898C-FC745A22E25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3034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5.png"/><Relationship Id="rId10" Type="http://schemas.openxmlformats.org/officeDocument/2006/relationships/image" Target="../media/image30.png"/><Relationship Id="rId4" Type="http://schemas.openxmlformats.org/officeDocument/2006/relationships/image" Target="../media/image4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5.png"/><Relationship Id="rId4" Type="http://schemas.openxmlformats.org/officeDocument/2006/relationships/image" Target="../media/image11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image" Target="../media/image15.png"/><Relationship Id="rId9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20.jpeg"/><Relationship Id="rId10" Type="http://schemas.openxmlformats.org/officeDocument/2006/relationships/image" Target="../media/image22.png"/><Relationship Id="rId4" Type="http://schemas.openxmlformats.org/officeDocument/2006/relationships/image" Target="../media/image19.jpeg"/><Relationship Id="rId9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どこカメ</a:t>
            </a:r>
            <a:r>
              <a:rPr kumimoji="1" lang="en-US" altLang="ja-JP" dirty="0"/>
              <a:t>@VMS </a:t>
            </a:r>
            <a:r>
              <a:rPr kumimoji="1" lang="ja-JP" altLang="en-US" dirty="0"/>
              <a:t>エッジソリューション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44292"/>
            <a:ext cx="4499992" cy="10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2051720" y="3075806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用途により、エッジ</a:t>
            </a:r>
            <a:r>
              <a:rPr kumimoji="1" lang="en-US" altLang="ja-JP" dirty="0"/>
              <a:t>(</a:t>
            </a:r>
            <a:r>
              <a:rPr kumimoji="1" lang="ja-JP" altLang="en-US" dirty="0"/>
              <a:t>端末</a:t>
            </a:r>
            <a:r>
              <a:rPr kumimoji="1" lang="en-US" altLang="ja-JP" dirty="0"/>
              <a:t>)</a:t>
            </a:r>
            <a:r>
              <a:rPr kumimoji="1" lang="ja-JP" altLang="en-US" dirty="0"/>
              <a:t>ニーズは多様です。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E077-57DF-4910-A447-5007813E9A60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668460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0538"/>
            <a:ext cx="4499992" cy="10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3347864" y="24486"/>
            <a:ext cx="1196729" cy="531040"/>
            <a:chOff x="3429531" y="24486"/>
            <a:chExt cx="1196729" cy="53104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34942"/>
              <a:ext cx="486308" cy="486308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531" y="24486"/>
              <a:ext cx="710421" cy="531040"/>
            </a:xfrm>
            <a:prstGeom prst="rect">
              <a:avLst/>
            </a:prstGeom>
          </p:spPr>
        </p:pic>
      </p:grpSp>
      <p:sp>
        <p:nvSpPr>
          <p:cNvPr id="22" name="正方形/長方形 21"/>
          <p:cNvSpPr/>
          <p:nvPr/>
        </p:nvSpPr>
        <p:spPr>
          <a:xfrm>
            <a:off x="35496" y="-20538"/>
            <a:ext cx="256367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質問 </a:t>
            </a:r>
            <a:r>
              <a:rPr lang="en-US" altLang="ja-JP" sz="1600" dirty="0"/>
              <a:t>24.</a:t>
            </a:r>
            <a:r>
              <a:rPr lang="ja-JP" altLang="en-US" sz="1600" dirty="0"/>
              <a:t>高品質の映像を半固定で配信したい。</a:t>
            </a:r>
            <a:r>
              <a:rPr lang="en-US" altLang="ja-JP" sz="1600" dirty="0"/>
              <a:t>+</a:t>
            </a:r>
            <a:r>
              <a:rPr lang="ja-JP" altLang="en-US" sz="1600" dirty="0"/>
              <a:t>堅牢、ネットワーク工事が不要であること。</a:t>
            </a:r>
            <a:endParaRPr lang="en-US" altLang="ja-JP" sz="16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B0ACBA-7927-4775-B804-84FCA1B6FF19}" type="datetime1">
              <a:rPr kumimoji="1" lang="ja-JP" altLang="en-US" smtClean="0"/>
              <a:t>2017/3/29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6CBA-54FB-4B48-BE55-6940A3B9156C}" type="slidenum">
              <a:rPr kumimoji="1" lang="ja-JP" altLang="en-US" smtClean="0"/>
              <a:t>10</a:t>
            </a:fld>
            <a:endParaRPr kumimoji="1" lang="ja-JP" altLang="en-US" dirty="0"/>
          </a:p>
        </p:txBody>
      </p:sp>
      <p:pic>
        <p:nvPicPr>
          <p:cNvPr id="1029" name="Picture 5" descr="http://www.kawamura.co.jp/catalog/FILE/IMAGE-L/p_spn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05" y="2499742"/>
            <a:ext cx="1455415" cy="13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35496" y="1842761"/>
            <a:ext cx="2016224" cy="1619775"/>
            <a:chOff x="1475656" y="1842761"/>
            <a:chExt cx="2016224" cy="161977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276967"/>
              <a:ext cx="864096" cy="108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42761"/>
              <a:ext cx="1872208" cy="161977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299996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6" name="フリーフォーム 15"/>
          <p:cNvSpPr/>
          <p:nvPr/>
        </p:nvSpPr>
        <p:spPr>
          <a:xfrm>
            <a:off x="605822" y="3225338"/>
            <a:ext cx="2290027" cy="1013524"/>
          </a:xfrm>
          <a:custGeom>
            <a:avLst/>
            <a:gdLst>
              <a:gd name="connsiteX0" fmla="*/ 20653 w 2290027"/>
              <a:gd name="connsiteY0" fmla="*/ 0 h 1013524"/>
              <a:gd name="connsiteX1" fmla="*/ 4027 w 2290027"/>
              <a:gd name="connsiteY1" fmla="*/ 365760 h 1013524"/>
              <a:gd name="connsiteX2" fmla="*/ 87155 w 2290027"/>
              <a:gd name="connsiteY2" fmla="*/ 681644 h 1013524"/>
              <a:gd name="connsiteX3" fmla="*/ 303286 w 2290027"/>
              <a:gd name="connsiteY3" fmla="*/ 831273 h 1013524"/>
              <a:gd name="connsiteX4" fmla="*/ 785424 w 2290027"/>
              <a:gd name="connsiteY4" fmla="*/ 997527 h 1013524"/>
              <a:gd name="connsiteX5" fmla="*/ 1450442 w 2290027"/>
              <a:gd name="connsiteY5" fmla="*/ 997527 h 1013524"/>
              <a:gd name="connsiteX6" fmla="*/ 2140398 w 2290027"/>
              <a:gd name="connsiteY6" fmla="*/ 914400 h 1013524"/>
              <a:gd name="connsiteX7" fmla="*/ 2290027 w 2290027"/>
              <a:gd name="connsiteY7" fmla="*/ 590204 h 101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0027" h="1013524">
                <a:moveTo>
                  <a:pt x="20653" y="0"/>
                </a:moveTo>
                <a:cubicBezTo>
                  <a:pt x="6798" y="126076"/>
                  <a:pt x="-7057" y="252153"/>
                  <a:pt x="4027" y="365760"/>
                </a:cubicBezTo>
                <a:cubicBezTo>
                  <a:pt x="15111" y="479367"/>
                  <a:pt x="37279" y="604059"/>
                  <a:pt x="87155" y="681644"/>
                </a:cubicBezTo>
                <a:cubicBezTo>
                  <a:pt x="137032" y="759230"/>
                  <a:pt x="186908" y="778626"/>
                  <a:pt x="303286" y="831273"/>
                </a:cubicBezTo>
                <a:cubicBezTo>
                  <a:pt x="419664" y="883920"/>
                  <a:pt x="594231" y="969818"/>
                  <a:pt x="785424" y="997527"/>
                </a:cubicBezTo>
                <a:cubicBezTo>
                  <a:pt x="976617" y="1025236"/>
                  <a:pt x="1224613" y="1011381"/>
                  <a:pt x="1450442" y="997527"/>
                </a:cubicBezTo>
                <a:cubicBezTo>
                  <a:pt x="1676271" y="983673"/>
                  <a:pt x="2000467" y="982287"/>
                  <a:pt x="2140398" y="914400"/>
                </a:cubicBezTo>
                <a:cubicBezTo>
                  <a:pt x="2280329" y="846513"/>
                  <a:pt x="2285178" y="718358"/>
                  <a:pt x="2290027" y="590204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3491880" y="440874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AC100V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31" name="フリーフォーム 30"/>
          <p:cNvSpPr/>
          <p:nvPr/>
        </p:nvSpPr>
        <p:spPr>
          <a:xfrm>
            <a:off x="2599171" y="3823855"/>
            <a:ext cx="388653" cy="581890"/>
          </a:xfrm>
          <a:custGeom>
            <a:avLst/>
            <a:gdLst>
              <a:gd name="connsiteX0" fmla="*/ 365760 w 388653"/>
              <a:gd name="connsiteY0" fmla="*/ 0 h 581890"/>
              <a:gd name="connsiteX1" fmla="*/ 349134 w 388653"/>
              <a:gd name="connsiteY1" fmla="*/ 374072 h 581890"/>
              <a:gd name="connsiteX2" fmla="*/ 0 w 388653"/>
              <a:gd name="connsiteY2" fmla="*/ 581890 h 581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8653" h="581890">
                <a:moveTo>
                  <a:pt x="365760" y="0"/>
                </a:moveTo>
                <a:cubicBezTo>
                  <a:pt x="387927" y="138545"/>
                  <a:pt x="410094" y="277090"/>
                  <a:pt x="349134" y="374072"/>
                </a:cubicBezTo>
                <a:cubicBezTo>
                  <a:pt x="288174" y="471054"/>
                  <a:pt x="144087" y="526472"/>
                  <a:pt x="0" y="58189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4" name="フリーフォーム 1023"/>
          <p:cNvSpPr/>
          <p:nvPr/>
        </p:nvSpPr>
        <p:spPr>
          <a:xfrm>
            <a:off x="2721168" y="3815542"/>
            <a:ext cx="338664" cy="756458"/>
          </a:xfrm>
          <a:custGeom>
            <a:avLst/>
            <a:gdLst>
              <a:gd name="connsiteX0" fmla="*/ 315884 w 338664"/>
              <a:gd name="connsiteY0" fmla="*/ 0 h 756458"/>
              <a:gd name="connsiteX1" fmla="*/ 332509 w 338664"/>
              <a:gd name="connsiteY1" fmla="*/ 382385 h 756458"/>
              <a:gd name="connsiteX2" fmla="*/ 224444 w 338664"/>
              <a:gd name="connsiteY2" fmla="*/ 540327 h 756458"/>
              <a:gd name="connsiteX3" fmla="*/ 0 w 338664"/>
              <a:gd name="connsiteY3" fmla="*/ 756458 h 756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664" h="756458">
                <a:moveTo>
                  <a:pt x="315884" y="0"/>
                </a:moveTo>
                <a:cubicBezTo>
                  <a:pt x="331816" y="146165"/>
                  <a:pt x="347749" y="292331"/>
                  <a:pt x="332509" y="382385"/>
                </a:cubicBezTo>
                <a:cubicBezTo>
                  <a:pt x="317269" y="472439"/>
                  <a:pt x="279862" y="477982"/>
                  <a:pt x="224444" y="540327"/>
                </a:cubicBezTo>
                <a:cubicBezTo>
                  <a:pt x="169026" y="602672"/>
                  <a:pt x="0" y="756458"/>
                  <a:pt x="0" y="756458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25" name="フリーフォーム 1024"/>
          <p:cNvSpPr/>
          <p:nvPr/>
        </p:nvSpPr>
        <p:spPr>
          <a:xfrm>
            <a:off x="2870911" y="3795886"/>
            <a:ext cx="319232" cy="864523"/>
          </a:xfrm>
          <a:custGeom>
            <a:avLst/>
            <a:gdLst>
              <a:gd name="connsiteX0" fmla="*/ 299258 w 319232"/>
              <a:gd name="connsiteY0" fmla="*/ 0 h 864523"/>
              <a:gd name="connsiteX1" fmla="*/ 315884 w 319232"/>
              <a:gd name="connsiteY1" fmla="*/ 374072 h 864523"/>
              <a:gd name="connsiteX2" fmla="*/ 241069 w 319232"/>
              <a:gd name="connsiteY2" fmla="*/ 598516 h 864523"/>
              <a:gd name="connsiteX3" fmla="*/ 0 w 319232"/>
              <a:gd name="connsiteY3" fmla="*/ 864523 h 8645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9232" h="864523">
                <a:moveTo>
                  <a:pt x="299258" y="0"/>
                </a:moveTo>
                <a:cubicBezTo>
                  <a:pt x="312420" y="137159"/>
                  <a:pt x="325582" y="274319"/>
                  <a:pt x="315884" y="374072"/>
                </a:cubicBezTo>
                <a:cubicBezTo>
                  <a:pt x="306186" y="473825"/>
                  <a:pt x="293716" y="516774"/>
                  <a:pt x="241069" y="598516"/>
                </a:cubicBezTo>
                <a:cubicBezTo>
                  <a:pt x="188422" y="680258"/>
                  <a:pt x="94211" y="772390"/>
                  <a:pt x="0" y="864523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31" y="2217625"/>
            <a:ext cx="5048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フリーフォーム 1027"/>
          <p:cNvSpPr/>
          <p:nvPr/>
        </p:nvSpPr>
        <p:spPr>
          <a:xfrm>
            <a:off x="3264306" y="3183917"/>
            <a:ext cx="637383" cy="967644"/>
          </a:xfrm>
          <a:custGeom>
            <a:avLst/>
            <a:gdLst>
              <a:gd name="connsiteX0" fmla="*/ 637383 w 637383"/>
              <a:gd name="connsiteY0" fmla="*/ 24796 h 967644"/>
              <a:gd name="connsiteX1" fmla="*/ 512693 w 637383"/>
              <a:gd name="connsiteY1" fmla="*/ 24796 h 967644"/>
              <a:gd name="connsiteX2" fmla="*/ 379689 w 637383"/>
              <a:gd name="connsiteY2" fmla="*/ 282490 h 967644"/>
              <a:gd name="connsiteX3" fmla="*/ 421253 w 637383"/>
              <a:gd name="connsiteY3" fmla="*/ 689814 h 967644"/>
              <a:gd name="connsiteX4" fmla="*/ 296562 w 637383"/>
              <a:gd name="connsiteY4" fmla="*/ 864381 h 967644"/>
              <a:gd name="connsiteX5" fmla="*/ 38867 w 637383"/>
              <a:gd name="connsiteY5" fmla="*/ 955821 h 967644"/>
              <a:gd name="connsiteX6" fmla="*/ 5616 w 637383"/>
              <a:gd name="connsiteY6" fmla="*/ 598374 h 96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383" h="967644">
                <a:moveTo>
                  <a:pt x="637383" y="24796"/>
                </a:moveTo>
                <a:cubicBezTo>
                  <a:pt x="596512" y="3321"/>
                  <a:pt x="555642" y="-18153"/>
                  <a:pt x="512693" y="24796"/>
                </a:cubicBezTo>
                <a:cubicBezTo>
                  <a:pt x="469744" y="67745"/>
                  <a:pt x="394929" y="171654"/>
                  <a:pt x="379689" y="282490"/>
                </a:cubicBezTo>
                <a:cubicBezTo>
                  <a:pt x="364449" y="393326"/>
                  <a:pt x="435107" y="592832"/>
                  <a:pt x="421253" y="689814"/>
                </a:cubicBezTo>
                <a:cubicBezTo>
                  <a:pt x="407399" y="786796"/>
                  <a:pt x="360293" y="820047"/>
                  <a:pt x="296562" y="864381"/>
                </a:cubicBezTo>
                <a:cubicBezTo>
                  <a:pt x="232831" y="908716"/>
                  <a:pt x="87358" y="1000155"/>
                  <a:pt x="38867" y="955821"/>
                </a:cubicBezTo>
                <a:cubicBezTo>
                  <a:pt x="-9624" y="911487"/>
                  <a:pt x="-2004" y="754930"/>
                  <a:pt x="5616" y="598374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3419872" y="3732100"/>
            <a:ext cx="0" cy="92788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35" name="テキスト ボックス 1034"/>
          <p:cNvSpPr txBox="1"/>
          <p:nvPr/>
        </p:nvSpPr>
        <p:spPr>
          <a:xfrm>
            <a:off x="5220072" y="1563638"/>
            <a:ext cx="37444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kumimoji="1" lang="ja-JP" altLang="en-US" sz="1400" dirty="0"/>
              <a:t>足場用の単管パイプに簡単に取り付け可能。</a:t>
            </a:r>
          </a:p>
          <a:p>
            <a:pPr marL="342900" indent="-342900">
              <a:buAutoNum type="arabicParenR"/>
            </a:pPr>
            <a:r>
              <a:rPr lang="ja-JP" altLang="en-US" sz="1400" dirty="0"/>
              <a:t>最大</a:t>
            </a:r>
            <a:r>
              <a:rPr lang="en-US" altLang="ja-JP" sz="1400" dirty="0"/>
              <a:t>4</a:t>
            </a:r>
            <a:r>
              <a:rPr lang="ja-JP" altLang="en-US" sz="1400" dirty="0"/>
              <a:t>カメラまで接続可能。</a:t>
            </a:r>
          </a:p>
          <a:p>
            <a:pPr marL="342900" indent="-342900">
              <a:buAutoNum type="arabicParenR"/>
            </a:pPr>
            <a:r>
              <a:rPr kumimoji="1" lang="ja-JP" altLang="en-US" sz="1400" dirty="0"/>
              <a:t>固定</a:t>
            </a:r>
            <a:r>
              <a:rPr kumimoji="1" lang="en-US" altLang="ja-JP" sz="1400" dirty="0"/>
              <a:t>IP</a:t>
            </a:r>
            <a:r>
              <a:rPr kumimoji="1" lang="ja-JP" altLang="en-US" sz="1400" dirty="0"/>
              <a:t>不要、特別なネットワーク設定も不要。</a:t>
            </a:r>
          </a:p>
          <a:p>
            <a:pPr marL="342900" indent="-342900">
              <a:buAutoNum type="arabicParenR"/>
            </a:pPr>
            <a:r>
              <a:rPr lang="ja-JP" altLang="en-US" sz="1400" dirty="0"/>
              <a:t>毎月のランニングコスト</a:t>
            </a:r>
            <a:r>
              <a:rPr lang="en-US" altLang="ja-JP" sz="1400" dirty="0"/>
              <a:t>2000</a:t>
            </a:r>
            <a:r>
              <a:rPr lang="ja-JP" altLang="en-US" sz="1400" dirty="0"/>
              <a:t>円から</a:t>
            </a:r>
            <a:r>
              <a:rPr lang="en-US" altLang="ja-JP" sz="1400" dirty="0"/>
              <a:t>6000</a:t>
            </a:r>
            <a:r>
              <a:rPr lang="ja-JP" altLang="en-US" sz="1400" dirty="0"/>
              <a:t>円弱の通信費で使い放題</a:t>
            </a:r>
          </a:p>
          <a:p>
            <a:pPr marL="342900" indent="-342900">
              <a:buAutoNum type="arabicParenR"/>
            </a:pPr>
            <a:r>
              <a:rPr kumimoji="1" lang="ja-JP" altLang="en-US" sz="1400" dirty="0"/>
              <a:t>カメラコスト　バリフォーカル</a:t>
            </a:r>
            <a:r>
              <a:rPr kumimoji="1" lang="en-US" altLang="ja-JP" sz="1400" dirty="0"/>
              <a:t>3M</a:t>
            </a:r>
            <a:r>
              <a:rPr kumimoji="1" lang="ja-JP" altLang="en-US" sz="1400" dirty="0"/>
              <a:t>ピクセル 約</a:t>
            </a:r>
            <a:r>
              <a:rPr lang="en-US" altLang="ja-JP" sz="1400" dirty="0"/>
              <a:t>60000</a:t>
            </a:r>
            <a:r>
              <a:rPr lang="ja-JP" altLang="en-US" sz="1400" dirty="0"/>
              <a:t>円から、 単管クランプ</a:t>
            </a:r>
            <a:r>
              <a:rPr lang="en-US" altLang="ja-JP" sz="1400" dirty="0"/>
              <a:t>10000</a:t>
            </a:r>
            <a:r>
              <a:rPr lang="ja-JP" altLang="en-US" sz="1400" dirty="0"/>
              <a:t>円、 通信装置 </a:t>
            </a:r>
            <a:r>
              <a:rPr lang="en-US" altLang="ja-JP" sz="1400" dirty="0"/>
              <a:t>100000</a:t>
            </a:r>
            <a:r>
              <a:rPr lang="ja-JP" altLang="en-US" sz="1400" dirty="0"/>
              <a:t>円から</a:t>
            </a:r>
            <a:endParaRPr kumimoji="1" lang="ja-JP" altLang="en-US" sz="1400" dirty="0"/>
          </a:p>
        </p:txBody>
      </p:sp>
      <p:sp>
        <p:nvSpPr>
          <p:cNvPr id="1036" name="テキスト ボックス 1035"/>
          <p:cNvSpPr txBox="1"/>
          <p:nvPr/>
        </p:nvSpPr>
        <p:spPr>
          <a:xfrm>
            <a:off x="1130872" y="3920157"/>
            <a:ext cx="14969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100" dirty="0"/>
              <a:t>最大</a:t>
            </a:r>
            <a:r>
              <a:rPr kumimoji="1" lang="en-US" altLang="ja-JP" sz="1100" dirty="0"/>
              <a:t>4</a:t>
            </a:r>
            <a:r>
              <a:rPr kumimoji="1" lang="ja-JP" altLang="en-US" sz="1100" dirty="0"/>
              <a:t>カメラ </a:t>
            </a:r>
            <a:r>
              <a:rPr kumimoji="1" lang="en-US" altLang="ja-JP" sz="1100" dirty="0"/>
              <a:t>PoE</a:t>
            </a:r>
            <a:endParaRPr kumimoji="1" lang="ja-JP" altLang="en-US" sz="1100" dirty="0"/>
          </a:p>
        </p:txBody>
      </p:sp>
      <p:sp>
        <p:nvSpPr>
          <p:cNvPr id="1037" name="テキスト ボックス 1036"/>
          <p:cNvSpPr txBox="1"/>
          <p:nvPr/>
        </p:nvSpPr>
        <p:spPr>
          <a:xfrm>
            <a:off x="44229" y="4282634"/>
            <a:ext cx="1016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単管クランプ</a:t>
            </a:r>
          </a:p>
        </p:txBody>
      </p:sp>
      <p:cxnSp>
        <p:nvCxnSpPr>
          <p:cNvPr id="1039" name="直線矢印コネクタ 1038"/>
          <p:cNvCxnSpPr/>
          <p:nvPr/>
        </p:nvCxnSpPr>
        <p:spPr>
          <a:xfrm flipV="1">
            <a:off x="179512" y="3363838"/>
            <a:ext cx="72008" cy="9187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907407" y="3102227"/>
            <a:ext cx="101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LTE</a:t>
            </a:r>
            <a:br>
              <a:rPr lang="ja-JP" altLang="en-US" sz="1000" dirty="0"/>
            </a:br>
            <a:r>
              <a:rPr lang="ja-JP" altLang="en-US" sz="1000" dirty="0"/>
              <a:t>送信装置</a:t>
            </a:r>
            <a:endParaRPr kumimoji="1" lang="ja-JP" altLang="en-US" sz="1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851920" y="2037497"/>
            <a:ext cx="1016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LTE</a:t>
            </a:r>
            <a:r>
              <a:rPr lang="ja-JP" altLang="en-US" sz="1000" dirty="0"/>
              <a:t>アンテナ</a:t>
            </a:r>
            <a:endParaRPr kumimoji="1" lang="ja-JP" altLang="en-US" sz="1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138196" y="1855424"/>
            <a:ext cx="101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バリフォーカル</a:t>
            </a:r>
          </a:p>
          <a:p>
            <a:r>
              <a:rPr kumimoji="1" lang="ja-JP" altLang="en-US" sz="1000" dirty="0"/>
              <a:t>バレットカメラ</a:t>
            </a: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2699792" y="-1879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</a:rPr>
              <a:t>⑥</a:t>
            </a:r>
            <a:endParaRPr kumimoji="1" lang="ja-JP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9372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0538"/>
            <a:ext cx="4499992" cy="10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3347864" y="24486"/>
            <a:ext cx="1196729" cy="531040"/>
            <a:chOff x="3429531" y="24486"/>
            <a:chExt cx="1196729" cy="53104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34942"/>
              <a:ext cx="486308" cy="486308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531" y="24486"/>
              <a:ext cx="710421" cy="531040"/>
            </a:xfrm>
            <a:prstGeom prst="rect">
              <a:avLst/>
            </a:prstGeom>
          </p:spPr>
        </p:pic>
      </p:grpSp>
      <p:sp>
        <p:nvSpPr>
          <p:cNvPr id="22" name="正方形/長方形 21"/>
          <p:cNvSpPr/>
          <p:nvPr/>
        </p:nvSpPr>
        <p:spPr>
          <a:xfrm>
            <a:off x="-36511" y="-20538"/>
            <a:ext cx="273630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質問 </a:t>
            </a:r>
            <a:r>
              <a:rPr lang="en-US" altLang="ja-JP" sz="1600" dirty="0"/>
              <a:t>24.</a:t>
            </a:r>
            <a:r>
              <a:rPr lang="ja-JP" altLang="en-US" sz="1600" dirty="0"/>
              <a:t>高品質の映像を半固定で配信したい。</a:t>
            </a:r>
            <a:r>
              <a:rPr lang="en-US" altLang="ja-JP" sz="1600" dirty="0"/>
              <a:t>+</a:t>
            </a:r>
            <a:r>
              <a:rPr lang="ja-JP" altLang="en-US" sz="1600" dirty="0"/>
              <a:t>堅牢、ネットワーク工事が不要であること。</a:t>
            </a:r>
            <a:endParaRPr lang="en-US" altLang="ja-JP" sz="16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9741-1757-440B-BD71-8CE205111A9E}" type="datetime1">
              <a:rPr kumimoji="1" lang="ja-JP" altLang="en-US" smtClean="0"/>
              <a:t>2017/3/29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6CBA-54FB-4B48-BE55-6940A3B9156C}" type="slidenum">
              <a:rPr kumimoji="1" lang="ja-JP" altLang="en-US" smtClean="0"/>
              <a:t>11</a:t>
            </a:fld>
            <a:endParaRPr kumimoji="1" lang="ja-JP" altLang="en-US" dirty="0"/>
          </a:p>
        </p:txBody>
      </p:sp>
      <p:pic>
        <p:nvPicPr>
          <p:cNvPr id="1029" name="Picture 5" descr="http://www.kawamura.co.jp/catalog/FILE/IMAGE-L/p_spn_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6505" y="2499742"/>
            <a:ext cx="1455415" cy="1398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グループ化 10"/>
          <p:cNvGrpSpPr/>
          <p:nvPr/>
        </p:nvGrpSpPr>
        <p:grpSpPr>
          <a:xfrm>
            <a:off x="35496" y="1347614"/>
            <a:ext cx="2016224" cy="1619775"/>
            <a:chOff x="1475656" y="1842761"/>
            <a:chExt cx="2016224" cy="161977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276967"/>
              <a:ext cx="864096" cy="108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42761"/>
              <a:ext cx="1872208" cy="161977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299996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テキスト ボックス 26"/>
          <p:cNvSpPr txBox="1"/>
          <p:nvPr/>
        </p:nvSpPr>
        <p:spPr>
          <a:xfrm>
            <a:off x="3491880" y="4408747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AC100V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5531" y="2217625"/>
            <a:ext cx="504825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フリーフォーム 1027"/>
          <p:cNvSpPr/>
          <p:nvPr/>
        </p:nvSpPr>
        <p:spPr>
          <a:xfrm>
            <a:off x="3264306" y="3183917"/>
            <a:ext cx="637383" cy="967644"/>
          </a:xfrm>
          <a:custGeom>
            <a:avLst/>
            <a:gdLst>
              <a:gd name="connsiteX0" fmla="*/ 637383 w 637383"/>
              <a:gd name="connsiteY0" fmla="*/ 24796 h 967644"/>
              <a:gd name="connsiteX1" fmla="*/ 512693 w 637383"/>
              <a:gd name="connsiteY1" fmla="*/ 24796 h 967644"/>
              <a:gd name="connsiteX2" fmla="*/ 379689 w 637383"/>
              <a:gd name="connsiteY2" fmla="*/ 282490 h 967644"/>
              <a:gd name="connsiteX3" fmla="*/ 421253 w 637383"/>
              <a:gd name="connsiteY3" fmla="*/ 689814 h 967644"/>
              <a:gd name="connsiteX4" fmla="*/ 296562 w 637383"/>
              <a:gd name="connsiteY4" fmla="*/ 864381 h 967644"/>
              <a:gd name="connsiteX5" fmla="*/ 38867 w 637383"/>
              <a:gd name="connsiteY5" fmla="*/ 955821 h 967644"/>
              <a:gd name="connsiteX6" fmla="*/ 5616 w 637383"/>
              <a:gd name="connsiteY6" fmla="*/ 598374 h 9676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383" h="967644">
                <a:moveTo>
                  <a:pt x="637383" y="24796"/>
                </a:moveTo>
                <a:cubicBezTo>
                  <a:pt x="596512" y="3321"/>
                  <a:pt x="555642" y="-18153"/>
                  <a:pt x="512693" y="24796"/>
                </a:cubicBezTo>
                <a:cubicBezTo>
                  <a:pt x="469744" y="67745"/>
                  <a:pt x="394929" y="171654"/>
                  <a:pt x="379689" y="282490"/>
                </a:cubicBezTo>
                <a:cubicBezTo>
                  <a:pt x="364449" y="393326"/>
                  <a:pt x="435107" y="592832"/>
                  <a:pt x="421253" y="689814"/>
                </a:cubicBezTo>
                <a:cubicBezTo>
                  <a:pt x="407399" y="786796"/>
                  <a:pt x="360293" y="820047"/>
                  <a:pt x="296562" y="864381"/>
                </a:cubicBezTo>
                <a:cubicBezTo>
                  <a:pt x="232831" y="908716"/>
                  <a:pt x="87358" y="1000155"/>
                  <a:pt x="38867" y="955821"/>
                </a:cubicBezTo>
                <a:cubicBezTo>
                  <a:pt x="-9624" y="911487"/>
                  <a:pt x="-2004" y="754930"/>
                  <a:pt x="5616" y="598374"/>
                </a:cubicBezTo>
              </a:path>
            </a:pathLst>
          </a:cu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3" name="直線矢印コネクタ 22"/>
          <p:cNvCxnSpPr/>
          <p:nvPr/>
        </p:nvCxnSpPr>
        <p:spPr>
          <a:xfrm>
            <a:off x="3419872" y="3732100"/>
            <a:ext cx="0" cy="927882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035" name="テキスト ボックス 1034"/>
          <p:cNvSpPr txBox="1"/>
          <p:nvPr/>
        </p:nvSpPr>
        <p:spPr>
          <a:xfrm>
            <a:off x="5220072" y="1563638"/>
            <a:ext cx="37444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kumimoji="1" lang="ja-JP" altLang="en-US" sz="1400" dirty="0"/>
              <a:t>足場用の単管パイプに簡単に取り付け可能。</a:t>
            </a:r>
          </a:p>
          <a:p>
            <a:pPr marL="342900" indent="-342900">
              <a:buAutoNum type="arabicParenR"/>
            </a:pPr>
            <a:r>
              <a:rPr lang="ja-JP" altLang="en-US" sz="1400" dirty="0"/>
              <a:t>最大</a:t>
            </a:r>
            <a:r>
              <a:rPr lang="en-US" altLang="ja-JP" sz="1400" dirty="0"/>
              <a:t>4</a:t>
            </a:r>
            <a:r>
              <a:rPr lang="ja-JP" altLang="en-US" sz="1400" dirty="0"/>
              <a:t>カメラまで接続可能。</a:t>
            </a:r>
          </a:p>
          <a:p>
            <a:pPr marL="342900" indent="-342900">
              <a:buAutoNum type="arabicParenR"/>
            </a:pPr>
            <a:r>
              <a:rPr kumimoji="1" lang="ja-JP" altLang="en-US" sz="1400" dirty="0"/>
              <a:t>固定</a:t>
            </a:r>
            <a:r>
              <a:rPr kumimoji="1" lang="en-US" altLang="ja-JP" sz="1400" dirty="0"/>
              <a:t>IP</a:t>
            </a:r>
            <a:r>
              <a:rPr kumimoji="1" lang="ja-JP" altLang="en-US" sz="1400" dirty="0"/>
              <a:t>不要、特別なネットワーク設定も不要。</a:t>
            </a:r>
          </a:p>
          <a:p>
            <a:pPr marL="342900" indent="-342900">
              <a:buAutoNum type="arabicParenR"/>
            </a:pPr>
            <a:r>
              <a:rPr lang="ja-JP" altLang="en-US" sz="1400" dirty="0"/>
              <a:t>毎月のランニングコスト</a:t>
            </a:r>
            <a:r>
              <a:rPr lang="en-US" altLang="ja-JP" sz="1400" dirty="0"/>
              <a:t>2000</a:t>
            </a:r>
            <a:r>
              <a:rPr lang="ja-JP" altLang="en-US" sz="1400" dirty="0"/>
              <a:t>円から</a:t>
            </a:r>
            <a:r>
              <a:rPr lang="en-US" altLang="ja-JP" sz="1400" dirty="0"/>
              <a:t>6000</a:t>
            </a:r>
            <a:r>
              <a:rPr lang="ja-JP" altLang="en-US" sz="1400" dirty="0"/>
              <a:t>円弱の通信費で使い放題</a:t>
            </a:r>
          </a:p>
          <a:p>
            <a:pPr marL="342900" indent="-342900">
              <a:buAutoNum type="arabicParenR"/>
            </a:pPr>
            <a:r>
              <a:rPr kumimoji="1" lang="ja-JP" altLang="en-US" sz="1400" dirty="0"/>
              <a:t>カメラコスト　バリフォーカル</a:t>
            </a:r>
            <a:r>
              <a:rPr kumimoji="1" lang="en-US" altLang="ja-JP" sz="1400" dirty="0"/>
              <a:t>3M</a:t>
            </a:r>
            <a:r>
              <a:rPr kumimoji="1" lang="ja-JP" altLang="en-US" sz="1400" dirty="0"/>
              <a:t>ピクセル 約</a:t>
            </a:r>
            <a:r>
              <a:rPr lang="en-US" altLang="ja-JP" sz="1400" dirty="0"/>
              <a:t>60000</a:t>
            </a:r>
            <a:r>
              <a:rPr lang="ja-JP" altLang="en-US" sz="1400" dirty="0"/>
              <a:t>円から、 単管クランプ</a:t>
            </a:r>
            <a:r>
              <a:rPr lang="en-US" altLang="ja-JP" sz="1400" dirty="0"/>
              <a:t>10000</a:t>
            </a:r>
            <a:r>
              <a:rPr lang="ja-JP" altLang="en-US" sz="1400" dirty="0"/>
              <a:t>円、 </a:t>
            </a:r>
            <a:r>
              <a:rPr lang="en-US" altLang="ja-JP" sz="1400" dirty="0" err="1"/>
              <a:t>WiFi</a:t>
            </a:r>
            <a:r>
              <a:rPr lang="en-US" altLang="ja-JP" sz="1400" dirty="0"/>
              <a:t> PoE</a:t>
            </a:r>
            <a:r>
              <a:rPr lang="ja-JP" altLang="en-US" sz="1400" dirty="0"/>
              <a:t>装置</a:t>
            </a:r>
            <a:r>
              <a:rPr lang="en-US" altLang="ja-JP" sz="1400" dirty="0"/>
              <a:t>80,000</a:t>
            </a:r>
            <a:r>
              <a:rPr lang="ja-JP" altLang="en-US" sz="1400" dirty="0"/>
              <a:t>から、通信装置 </a:t>
            </a:r>
            <a:r>
              <a:rPr lang="en-US" altLang="ja-JP" sz="1400" dirty="0"/>
              <a:t>100000</a:t>
            </a:r>
            <a:r>
              <a:rPr lang="ja-JP" altLang="en-US" sz="1400" dirty="0"/>
              <a:t>円から</a:t>
            </a:r>
            <a:endParaRPr kumimoji="1" lang="ja-JP" altLang="en-US" sz="1400" dirty="0"/>
          </a:p>
        </p:txBody>
      </p:sp>
      <p:sp>
        <p:nvSpPr>
          <p:cNvPr id="1037" name="テキスト ボックス 1036"/>
          <p:cNvSpPr txBox="1"/>
          <p:nvPr/>
        </p:nvSpPr>
        <p:spPr>
          <a:xfrm>
            <a:off x="44229" y="4282634"/>
            <a:ext cx="1016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単管クランプ</a:t>
            </a:r>
          </a:p>
        </p:txBody>
      </p:sp>
      <p:cxnSp>
        <p:nvCxnSpPr>
          <p:cNvPr id="1039" name="直線矢印コネクタ 1038"/>
          <p:cNvCxnSpPr/>
          <p:nvPr/>
        </p:nvCxnSpPr>
        <p:spPr>
          <a:xfrm flipV="1">
            <a:off x="179512" y="2868691"/>
            <a:ext cx="144016" cy="1413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/>
          <p:cNvSpPr txBox="1"/>
          <p:nvPr/>
        </p:nvSpPr>
        <p:spPr>
          <a:xfrm>
            <a:off x="2907407" y="3102227"/>
            <a:ext cx="101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LTE</a:t>
            </a:r>
            <a:br>
              <a:rPr lang="ja-JP" altLang="en-US" sz="1000" dirty="0"/>
            </a:br>
            <a:r>
              <a:rPr lang="ja-JP" altLang="en-US" sz="1000" dirty="0"/>
              <a:t>送信装置</a:t>
            </a:r>
            <a:endParaRPr kumimoji="1" lang="ja-JP" altLang="en-US" sz="1000" dirty="0"/>
          </a:p>
        </p:txBody>
      </p:sp>
      <p:sp>
        <p:nvSpPr>
          <p:cNvPr id="49" name="テキスト ボックス 48"/>
          <p:cNvSpPr txBox="1"/>
          <p:nvPr/>
        </p:nvSpPr>
        <p:spPr>
          <a:xfrm>
            <a:off x="3851920" y="2037497"/>
            <a:ext cx="1016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/>
              <a:t>LTE</a:t>
            </a:r>
            <a:r>
              <a:rPr lang="ja-JP" altLang="en-US" sz="1000" dirty="0"/>
              <a:t>アンテナ</a:t>
            </a:r>
            <a:endParaRPr kumimoji="1" lang="ja-JP" altLang="en-US" sz="1000" dirty="0"/>
          </a:p>
        </p:txBody>
      </p:sp>
      <p:sp>
        <p:nvSpPr>
          <p:cNvPr id="50" name="テキスト ボックス 49"/>
          <p:cNvSpPr txBox="1"/>
          <p:nvPr/>
        </p:nvSpPr>
        <p:spPr>
          <a:xfrm>
            <a:off x="1138196" y="1360277"/>
            <a:ext cx="101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バリフォーカル</a:t>
            </a:r>
          </a:p>
          <a:p>
            <a:r>
              <a:rPr kumimoji="1" lang="ja-JP" altLang="en-US" sz="1000" dirty="0"/>
              <a:t>バレットカメラ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704899" y="3079429"/>
            <a:ext cx="1029841" cy="1086871"/>
            <a:chOff x="899592" y="3321876"/>
            <a:chExt cx="1029841" cy="1086871"/>
          </a:xfrm>
        </p:grpSpPr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321876"/>
              <a:ext cx="864096" cy="108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529897"/>
              <a:ext cx="597793" cy="84205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フリーフォーム 9"/>
          <p:cNvSpPr/>
          <p:nvPr/>
        </p:nvSpPr>
        <p:spPr>
          <a:xfrm>
            <a:off x="571711" y="2718262"/>
            <a:ext cx="783824" cy="1582757"/>
          </a:xfrm>
          <a:custGeom>
            <a:avLst/>
            <a:gdLst>
              <a:gd name="connsiteX0" fmla="*/ 783264 w 783824"/>
              <a:gd name="connsiteY0" fmla="*/ 1413163 h 1582757"/>
              <a:gd name="connsiteX1" fmla="*/ 675198 w 783824"/>
              <a:gd name="connsiteY1" fmla="*/ 1579418 h 1582757"/>
              <a:gd name="connsiteX2" fmla="*/ 109933 w 783824"/>
              <a:gd name="connsiteY2" fmla="*/ 1479665 h 1582757"/>
              <a:gd name="connsiteX3" fmla="*/ 1867 w 783824"/>
              <a:gd name="connsiteY3" fmla="*/ 989214 h 1582757"/>
              <a:gd name="connsiteX4" fmla="*/ 51744 w 783824"/>
              <a:gd name="connsiteY4" fmla="*/ 0 h 158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824" h="1582757">
                <a:moveTo>
                  <a:pt x="783264" y="1413163"/>
                </a:moveTo>
                <a:cubicBezTo>
                  <a:pt x="785342" y="1490748"/>
                  <a:pt x="787420" y="1568334"/>
                  <a:pt x="675198" y="1579418"/>
                </a:cubicBezTo>
                <a:cubicBezTo>
                  <a:pt x="562976" y="1590502"/>
                  <a:pt x="222155" y="1578032"/>
                  <a:pt x="109933" y="1479665"/>
                </a:cubicBezTo>
                <a:cubicBezTo>
                  <a:pt x="-2289" y="1381298"/>
                  <a:pt x="11565" y="1235825"/>
                  <a:pt x="1867" y="989214"/>
                </a:cubicBezTo>
                <a:cubicBezTo>
                  <a:pt x="-7831" y="742603"/>
                  <a:pt x="21956" y="371301"/>
                  <a:pt x="51744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>
            <a:endCxn id="3" idx="0"/>
          </p:cNvCxnSpPr>
          <p:nvPr/>
        </p:nvCxnSpPr>
        <p:spPr>
          <a:xfrm flipH="1">
            <a:off x="1524000" y="4083918"/>
            <a:ext cx="23664" cy="68334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1475656" y="429994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AC100V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179215" y="3539792"/>
            <a:ext cx="65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/>
              <a:t>WiFi</a:t>
            </a:r>
            <a:r>
              <a:rPr lang="en-US" altLang="ja-JP" sz="1000" dirty="0"/>
              <a:t> + </a:t>
            </a:r>
            <a:endParaRPr lang="ja-JP" altLang="en-US" sz="1000" dirty="0"/>
          </a:p>
          <a:p>
            <a:r>
              <a:rPr lang="en-US" altLang="ja-JP" sz="1000" dirty="0"/>
              <a:t>PoE</a:t>
            </a:r>
            <a:r>
              <a:rPr lang="ja-JP" altLang="en-US" sz="1000" dirty="0"/>
              <a:t>装置</a:t>
            </a:r>
            <a:endParaRPr kumimoji="1" lang="ja-JP" altLang="en-US" sz="1000" dirty="0"/>
          </a:p>
        </p:txBody>
      </p:sp>
      <p:cxnSp>
        <p:nvCxnSpPr>
          <p:cNvPr id="20" name="カギ線コネクタ 19"/>
          <p:cNvCxnSpPr/>
          <p:nvPr/>
        </p:nvCxnSpPr>
        <p:spPr>
          <a:xfrm flipV="1">
            <a:off x="1734740" y="3199073"/>
            <a:ext cx="821036" cy="42379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763688" y="3256116"/>
            <a:ext cx="632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err="1">
                <a:solidFill>
                  <a:schemeClr val="accent4"/>
                </a:solidFill>
              </a:rPr>
              <a:t>WiFi</a:t>
            </a:r>
            <a:endParaRPr kumimoji="1" lang="ja-JP" altLang="en-US" sz="1000" b="1" dirty="0">
              <a:solidFill>
                <a:schemeClr val="accent4"/>
              </a:solidFill>
            </a:endParaRPr>
          </a:p>
        </p:txBody>
      </p:sp>
      <p:sp>
        <p:nvSpPr>
          <p:cNvPr id="35" name="テキスト ボックス 34"/>
          <p:cNvSpPr txBox="1"/>
          <p:nvPr/>
        </p:nvSpPr>
        <p:spPr>
          <a:xfrm>
            <a:off x="2699792" y="-1879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</a:rPr>
              <a:t>⑥</a:t>
            </a:r>
            <a:endParaRPr kumimoji="1" lang="ja-JP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7442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0538"/>
            <a:ext cx="4499992" cy="10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グループ化 11"/>
          <p:cNvGrpSpPr/>
          <p:nvPr/>
        </p:nvGrpSpPr>
        <p:grpSpPr>
          <a:xfrm>
            <a:off x="3347864" y="24486"/>
            <a:ext cx="1196729" cy="531040"/>
            <a:chOff x="3429531" y="24486"/>
            <a:chExt cx="1196729" cy="53104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34942"/>
              <a:ext cx="486308" cy="486308"/>
            </a:xfrm>
            <a:prstGeom prst="rect">
              <a:avLst/>
            </a:prstGeom>
          </p:spPr>
        </p:pic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531" y="24486"/>
              <a:ext cx="710421" cy="531040"/>
            </a:xfrm>
            <a:prstGeom prst="rect">
              <a:avLst/>
            </a:prstGeom>
          </p:spPr>
        </p:pic>
      </p:grpSp>
      <p:sp>
        <p:nvSpPr>
          <p:cNvPr id="22" name="正方形/長方形 21"/>
          <p:cNvSpPr/>
          <p:nvPr/>
        </p:nvSpPr>
        <p:spPr>
          <a:xfrm>
            <a:off x="-36511" y="-20538"/>
            <a:ext cx="26642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1600" dirty="0"/>
              <a:t>質問 </a:t>
            </a:r>
            <a:r>
              <a:rPr lang="en-US" altLang="ja-JP" sz="1600" dirty="0"/>
              <a:t>24.</a:t>
            </a:r>
            <a:r>
              <a:rPr lang="ja-JP" altLang="en-US" sz="1600" dirty="0"/>
              <a:t>高品質の映像を半固定で配信したい。</a:t>
            </a:r>
            <a:r>
              <a:rPr lang="en-US" altLang="ja-JP" sz="1600" dirty="0"/>
              <a:t>+</a:t>
            </a:r>
            <a:r>
              <a:rPr lang="ja-JP" altLang="en-US" sz="1600" dirty="0"/>
              <a:t>堅牢、ネットワーク工事が不要であること。</a:t>
            </a:r>
            <a:endParaRPr lang="en-US" altLang="ja-JP" sz="1600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A89741-1757-440B-BD71-8CE205111A9E}" type="datetime1">
              <a:rPr kumimoji="1" lang="ja-JP" altLang="en-US" smtClean="0"/>
              <a:t>2017/3/29</a:t>
            </a:fld>
            <a:endParaRPr kumimoji="1" lang="ja-JP" altLang="en-US" dirty="0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  <a:endParaRPr kumimoji="1" lang="ja-JP" altLang="en-US" dirty="0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6CBA-54FB-4B48-BE55-6940A3B9156C}" type="slidenum">
              <a:rPr kumimoji="1" lang="ja-JP" altLang="en-US" smtClean="0"/>
              <a:t>12</a:t>
            </a:fld>
            <a:endParaRPr kumimoji="1" lang="ja-JP" altLang="en-US" dirty="0"/>
          </a:p>
        </p:txBody>
      </p:sp>
      <p:grpSp>
        <p:nvGrpSpPr>
          <p:cNvPr id="11" name="グループ化 10"/>
          <p:cNvGrpSpPr/>
          <p:nvPr/>
        </p:nvGrpSpPr>
        <p:grpSpPr>
          <a:xfrm>
            <a:off x="35496" y="1347614"/>
            <a:ext cx="2016224" cy="1619775"/>
            <a:chOff x="1475656" y="1842761"/>
            <a:chExt cx="2016224" cy="1619775"/>
          </a:xfrm>
        </p:grpSpPr>
        <p:pic>
          <p:nvPicPr>
            <p:cNvPr id="10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656" y="2276967"/>
              <a:ext cx="864096" cy="108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9672" y="1842761"/>
              <a:ext cx="1872208" cy="1619775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2999968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35" name="テキスト ボックス 1034"/>
          <p:cNvSpPr txBox="1"/>
          <p:nvPr/>
        </p:nvSpPr>
        <p:spPr>
          <a:xfrm>
            <a:off x="5220072" y="1563638"/>
            <a:ext cx="374441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kumimoji="1" lang="ja-JP" altLang="en-US" sz="1400" dirty="0"/>
              <a:t>足場用の単管パイプに簡単に取り付け可能。</a:t>
            </a:r>
          </a:p>
          <a:p>
            <a:pPr marL="342900" indent="-342900">
              <a:buAutoNum type="arabicParenR"/>
            </a:pPr>
            <a:r>
              <a:rPr lang="ja-JP" altLang="en-US" sz="1400" dirty="0"/>
              <a:t>最大</a:t>
            </a:r>
            <a:r>
              <a:rPr lang="en-US" altLang="ja-JP" sz="1400" dirty="0"/>
              <a:t>4</a:t>
            </a:r>
            <a:r>
              <a:rPr lang="ja-JP" altLang="en-US" sz="1400" dirty="0"/>
              <a:t>カメラまで接続可能。</a:t>
            </a:r>
          </a:p>
          <a:p>
            <a:pPr marL="342900" indent="-342900">
              <a:buAutoNum type="arabicParenR"/>
            </a:pPr>
            <a:r>
              <a:rPr kumimoji="1" lang="ja-JP" altLang="en-US" sz="1400" dirty="0"/>
              <a:t>固定</a:t>
            </a:r>
            <a:r>
              <a:rPr kumimoji="1" lang="en-US" altLang="ja-JP" sz="1400" dirty="0"/>
              <a:t>IP</a:t>
            </a:r>
            <a:r>
              <a:rPr kumimoji="1" lang="ja-JP" altLang="en-US" sz="1400" dirty="0"/>
              <a:t>不要、特別なネットワーク設定も不要。</a:t>
            </a:r>
          </a:p>
          <a:p>
            <a:pPr marL="342900" indent="-342900">
              <a:buAutoNum type="arabicParenR"/>
            </a:pPr>
            <a:r>
              <a:rPr lang="ja-JP" altLang="en-US" sz="1400" dirty="0"/>
              <a:t>毎月のランニングコスト</a:t>
            </a:r>
            <a:r>
              <a:rPr lang="en-US" altLang="ja-JP" sz="1400" dirty="0"/>
              <a:t>2000</a:t>
            </a:r>
            <a:r>
              <a:rPr lang="ja-JP" altLang="en-US" sz="1400" dirty="0"/>
              <a:t>円から</a:t>
            </a:r>
            <a:r>
              <a:rPr lang="en-US" altLang="ja-JP" sz="1400" dirty="0"/>
              <a:t>6000</a:t>
            </a:r>
            <a:r>
              <a:rPr lang="ja-JP" altLang="en-US" sz="1400" dirty="0"/>
              <a:t>円弱の通信費で使い放題</a:t>
            </a:r>
          </a:p>
          <a:p>
            <a:pPr marL="342900" indent="-342900">
              <a:buAutoNum type="arabicParenR"/>
            </a:pPr>
            <a:r>
              <a:rPr kumimoji="1" lang="ja-JP" altLang="en-US" sz="1400" dirty="0"/>
              <a:t>カメラコスト　バリフォーカル</a:t>
            </a:r>
            <a:r>
              <a:rPr kumimoji="1" lang="en-US" altLang="ja-JP" sz="1400" dirty="0"/>
              <a:t>3M</a:t>
            </a:r>
            <a:r>
              <a:rPr kumimoji="1" lang="ja-JP" altLang="en-US" sz="1400" dirty="0"/>
              <a:t>ピクセル 約</a:t>
            </a:r>
            <a:r>
              <a:rPr lang="en-US" altLang="ja-JP" sz="1400" dirty="0"/>
              <a:t>60000</a:t>
            </a:r>
            <a:r>
              <a:rPr lang="ja-JP" altLang="en-US" sz="1400" dirty="0"/>
              <a:t>円から、 単管クランプ</a:t>
            </a:r>
            <a:r>
              <a:rPr lang="en-US" altLang="ja-JP" sz="1400" dirty="0"/>
              <a:t>10000</a:t>
            </a:r>
            <a:r>
              <a:rPr lang="ja-JP" altLang="en-US" sz="1400" dirty="0"/>
              <a:t>円、 </a:t>
            </a:r>
            <a:r>
              <a:rPr lang="en-US" altLang="ja-JP" sz="1400" dirty="0" err="1"/>
              <a:t>WiFi</a:t>
            </a:r>
            <a:r>
              <a:rPr lang="en-US" altLang="ja-JP" sz="1400" dirty="0"/>
              <a:t> PoE</a:t>
            </a:r>
            <a:r>
              <a:rPr lang="ja-JP" altLang="en-US" sz="1400" dirty="0"/>
              <a:t>装置</a:t>
            </a:r>
            <a:r>
              <a:rPr lang="en-US" altLang="ja-JP" sz="1400" dirty="0"/>
              <a:t>80,000</a:t>
            </a:r>
            <a:r>
              <a:rPr lang="ja-JP" altLang="en-US" sz="1400" dirty="0"/>
              <a:t>から、通信装置 </a:t>
            </a:r>
            <a:r>
              <a:rPr lang="en-US" altLang="ja-JP" sz="1400" dirty="0"/>
              <a:t>100000</a:t>
            </a:r>
            <a:r>
              <a:rPr lang="ja-JP" altLang="en-US" sz="1400" dirty="0"/>
              <a:t>円から</a:t>
            </a:r>
            <a:endParaRPr kumimoji="1" lang="ja-JP" altLang="en-US" sz="1400" dirty="0"/>
          </a:p>
        </p:txBody>
      </p:sp>
      <p:sp>
        <p:nvSpPr>
          <p:cNvPr id="1037" name="テキスト ボックス 1036"/>
          <p:cNvSpPr txBox="1"/>
          <p:nvPr/>
        </p:nvSpPr>
        <p:spPr>
          <a:xfrm>
            <a:off x="44229" y="4282634"/>
            <a:ext cx="10165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00" dirty="0"/>
              <a:t>単管クランプ</a:t>
            </a:r>
          </a:p>
        </p:txBody>
      </p:sp>
      <p:cxnSp>
        <p:nvCxnSpPr>
          <p:cNvPr id="1039" name="直線矢印コネクタ 1038"/>
          <p:cNvCxnSpPr/>
          <p:nvPr/>
        </p:nvCxnSpPr>
        <p:spPr>
          <a:xfrm flipV="1">
            <a:off x="179512" y="2868691"/>
            <a:ext cx="144016" cy="14139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テキスト ボックス 49"/>
          <p:cNvSpPr txBox="1"/>
          <p:nvPr/>
        </p:nvSpPr>
        <p:spPr>
          <a:xfrm>
            <a:off x="1138196" y="1360277"/>
            <a:ext cx="10165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/>
              <a:t>バリフォーカル</a:t>
            </a:r>
          </a:p>
          <a:p>
            <a:r>
              <a:rPr kumimoji="1" lang="ja-JP" altLang="en-US" sz="1000" dirty="0"/>
              <a:t>バレットカメラ</a:t>
            </a:r>
          </a:p>
        </p:txBody>
      </p:sp>
      <p:grpSp>
        <p:nvGrpSpPr>
          <p:cNvPr id="4" name="グループ化 3"/>
          <p:cNvGrpSpPr/>
          <p:nvPr/>
        </p:nvGrpSpPr>
        <p:grpSpPr>
          <a:xfrm>
            <a:off x="704899" y="3079429"/>
            <a:ext cx="1029841" cy="1086871"/>
            <a:chOff x="899592" y="3321876"/>
            <a:chExt cx="1029841" cy="1086871"/>
          </a:xfrm>
        </p:grpSpPr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321876"/>
              <a:ext cx="864096" cy="10868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1640" y="3529897"/>
              <a:ext cx="597793" cy="842053"/>
            </a:xfrm>
            <a:prstGeom prst="rect">
              <a:avLst/>
            </a:prstGeom>
            <a:noFill/>
            <a:ln>
              <a:noFill/>
            </a:ln>
            <a:scene3d>
              <a:camera prst="orthographicFront">
                <a:rot lat="0" lon="2700000" rev="0"/>
              </a:camera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フリーフォーム 9"/>
          <p:cNvSpPr/>
          <p:nvPr/>
        </p:nvSpPr>
        <p:spPr>
          <a:xfrm>
            <a:off x="571711" y="2718262"/>
            <a:ext cx="783824" cy="1582757"/>
          </a:xfrm>
          <a:custGeom>
            <a:avLst/>
            <a:gdLst>
              <a:gd name="connsiteX0" fmla="*/ 783264 w 783824"/>
              <a:gd name="connsiteY0" fmla="*/ 1413163 h 1582757"/>
              <a:gd name="connsiteX1" fmla="*/ 675198 w 783824"/>
              <a:gd name="connsiteY1" fmla="*/ 1579418 h 1582757"/>
              <a:gd name="connsiteX2" fmla="*/ 109933 w 783824"/>
              <a:gd name="connsiteY2" fmla="*/ 1479665 h 1582757"/>
              <a:gd name="connsiteX3" fmla="*/ 1867 w 783824"/>
              <a:gd name="connsiteY3" fmla="*/ 989214 h 1582757"/>
              <a:gd name="connsiteX4" fmla="*/ 51744 w 783824"/>
              <a:gd name="connsiteY4" fmla="*/ 0 h 1582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3824" h="1582757">
                <a:moveTo>
                  <a:pt x="783264" y="1413163"/>
                </a:moveTo>
                <a:cubicBezTo>
                  <a:pt x="785342" y="1490748"/>
                  <a:pt x="787420" y="1568334"/>
                  <a:pt x="675198" y="1579418"/>
                </a:cubicBezTo>
                <a:cubicBezTo>
                  <a:pt x="562976" y="1590502"/>
                  <a:pt x="222155" y="1578032"/>
                  <a:pt x="109933" y="1479665"/>
                </a:cubicBezTo>
                <a:cubicBezTo>
                  <a:pt x="-2289" y="1381298"/>
                  <a:pt x="11565" y="1235825"/>
                  <a:pt x="1867" y="989214"/>
                </a:cubicBezTo>
                <a:cubicBezTo>
                  <a:pt x="-7831" y="742603"/>
                  <a:pt x="21956" y="371301"/>
                  <a:pt x="51744" y="0"/>
                </a:cubicBezTo>
              </a:path>
            </a:pathLst>
          </a:cu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37" name="直線矢印コネクタ 36"/>
          <p:cNvCxnSpPr>
            <a:endCxn id="3" idx="0"/>
          </p:cNvCxnSpPr>
          <p:nvPr/>
        </p:nvCxnSpPr>
        <p:spPr>
          <a:xfrm flipH="1">
            <a:off x="1524000" y="4083918"/>
            <a:ext cx="23664" cy="68334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9" name="テキスト ボックス 38"/>
          <p:cNvSpPr txBox="1"/>
          <p:nvPr/>
        </p:nvSpPr>
        <p:spPr>
          <a:xfrm>
            <a:off x="1475656" y="4299942"/>
            <a:ext cx="7920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solidFill>
                  <a:srgbClr val="FF0000"/>
                </a:solidFill>
              </a:rPr>
              <a:t>AC100V</a:t>
            </a:r>
            <a:endParaRPr kumimoji="1" lang="ja-JP" altLang="en-US" sz="1400" dirty="0">
              <a:solidFill>
                <a:srgbClr val="FF0000"/>
              </a:solidFill>
            </a:endParaRP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1179215" y="3539792"/>
            <a:ext cx="6564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" dirty="0" err="1"/>
              <a:t>WiFi</a:t>
            </a:r>
            <a:r>
              <a:rPr lang="en-US" altLang="ja-JP" sz="1000" dirty="0"/>
              <a:t> + </a:t>
            </a:r>
            <a:endParaRPr lang="ja-JP" altLang="en-US" sz="1000" dirty="0"/>
          </a:p>
          <a:p>
            <a:r>
              <a:rPr lang="en-US" altLang="ja-JP" sz="1000" dirty="0"/>
              <a:t>PoE</a:t>
            </a:r>
            <a:r>
              <a:rPr lang="ja-JP" altLang="en-US" sz="1000" dirty="0"/>
              <a:t>装置</a:t>
            </a:r>
            <a:endParaRPr kumimoji="1" lang="ja-JP" altLang="en-US" sz="1000" dirty="0"/>
          </a:p>
        </p:txBody>
      </p:sp>
      <p:cxnSp>
        <p:nvCxnSpPr>
          <p:cNvPr id="20" name="カギ線コネクタ 19"/>
          <p:cNvCxnSpPr/>
          <p:nvPr/>
        </p:nvCxnSpPr>
        <p:spPr>
          <a:xfrm flipV="1">
            <a:off x="1734740" y="3199073"/>
            <a:ext cx="821036" cy="423791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45" name="テキスト ボックス 44"/>
          <p:cNvSpPr txBox="1"/>
          <p:nvPr/>
        </p:nvSpPr>
        <p:spPr>
          <a:xfrm>
            <a:off x="1763688" y="3256116"/>
            <a:ext cx="63281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000" b="1" dirty="0" err="1">
                <a:solidFill>
                  <a:schemeClr val="accent4"/>
                </a:solidFill>
              </a:rPr>
              <a:t>WiFi</a:t>
            </a:r>
            <a:endParaRPr kumimoji="1" lang="ja-JP" altLang="en-US" sz="1000" b="1" dirty="0">
              <a:solidFill>
                <a:schemeClr val="accent4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27784" y="2728540"/>
            <a:ext cx="15841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お客様のネットワーク環境に対応します。</a:t>
            </a:r>
          </a:p>
        </p:txBody>
      </p:sp>
      <p:sp>
        <p:nvSpPr>
          <p:cNvPr id="34" name="テキスト ボックス 33"/>
          <p:cNvSpPr txBox="1"/>
          <p:nvPr/>
        </p:nvSpPr>
        <p:spPr>
          <a:xfrm>
            <a:off x="2699792" y="-1879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</a:rPr>
              <a:t>⑥</a:t>
            </a:r>
            <a:endParaRPr kumimoji="1" lang="ja-JP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843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-20538"/>
            <a:ext cx="6858000" cy="5143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どこカメ</a:t>
            </a:r>
            <a:r>
              <a:rPr kumimoji="1" lang="en-US" altLang="ja-JP" dirty="0"/>
              <a:t>@VMS </a:t>
            </a:r>
            <a:r>
              <a:rPr kumimoji="1" lang="ja-JP" altLang="en-US" dirty="0"/>
              <a:t>エッジソリューション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E077-57DF-4910-A447-5007813E9A60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59632" y="267787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chemeClr val="bg1"/>
                </a:solidFill>
              </a:rPr>
              <a:t>LTE</a:t>
            </a:r>
            <a:r>
              <a:rPr kumimoji="1" lang="en-US" altLang="ja-JP" sz="1050" b="1" dirty="0">
                <a:solidFill>
                  <a:schemeClr val="bg1"/>
                </a:solidFill>
              </a:rPr>
              <a:t> </a:t>
            </a:r>
            <a:r>
              <a:rPr kumimoji="1" lang="ja-JP" altLang="en-US" sz="1050" b="1" dirty="0">
                <a:solidFill>
                  <a:schemeClr val="bg1"/>
                </a:solidFill>
              </a:rPr>
              <a:t>ルーター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195736" y="2427734"/>
            <a:ext cx="93610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LTE</a:t>
            </a:r>
            <a:r>
              <a:rPr kumimoji="1" lang="en-US" altLang="ja-JP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ja-JP" altLang="en-US" sz="105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アンテナ</a:t>
            </a:r>
            <a:endParaRPr kumimoji="1" lang="ja-JP" altLang="en-US" sz="10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575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-20538"/>
            <a:ext cx="6858000" cy="5143500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どこカメ</a:t>
            </a:r>
            <a:r>
              <a:rPr kumimoji="1" lang="en-US" altLang="ja-JP" dirty="0"/>
              <a:t>@VMS </a:t>
            </a:r>
            <a:r>
              <a:rPr kumimoji="1" lang="ja-JP" altLang="en-US" dirty="0"/>
              <a:t>エッジソリューション</a:t>
            </a:r>
          </a:p>
        </p:txBody>
      </p:sp>
      <p:sp>
        <p:nvSpPr>
          <p:cNvPr id="6" name="日付プレースホルダー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CFE077-57DF-4910-A447-5007813E9A60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7" name="フッター プレースホルダー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C7DF46-7967-4EEA-898C-FC745A22E25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372200" y="3651870"/>
            <a:ext cx="15567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 dirty="0">
                <a:solidFill>
                  <a:schemeClr val="bg1"/>
                </a:solidFill>
              </a:rPr>
              <a:t>マイクロソフト </a:t>
            </a:r>
            <a:r>
              <a:rPr lang="en-US" altLang="ja-JP" sz="1100" b="1" dirty="0">
                <a:solidFill>
                  <a:schemeClr val="bg1"/>
                </a:solidFill>
              </a:rPr>
              <a:t>LifeCam Studio for Business </a:t>
            </a:r>
            <a:r>
              <a:rPr lang="ja-JP" altLang="en-US" sz="1100" b="1" dirty="0">
                <a:solidFill>
                  <a:srgbClr val="92D050"/>
                </a:solidFill>
              </a:rPr>
              <a:t>オートフォーカス</a:t>
            </a:r>
            <a:r>
              <a:rPr lang="ja-JP" altLang="en-US" sz="1100" b="1" dirty="0">
                <a:solidFill>
                  <a:schemeClr val="bg1"/>
                </a:solidFill>
              </a:rPr>
              <a:t>でこの価格</a:t>
            </a:r>
            <a:r>
              <a:rPr lang="en-US" altLang="ja-JP" sz="1100" b="1" dirty="0">
                <a:solidFill>
                  <a:schemeClr val="bg1"/>
                </a:solidFill>
              </a:rPr>
              <a:t>(</a:t>
            </a:r>
            <a:r>
              <a:rPr lang="ja-JP" altLang="en-US" sz="1100" b="1" dirty="0">
                <a:solidFill>
                  <a:schemeClr val="bg1"/>
                </a:solidFill>
              </a:rPr>
              <a:t>ストリート </a:t>
            </a:r>
            <a:r>
              <a:rPr lang="en-US" altLang="ja-JP" sz="1100" b="1" dirty="0">
                <a:solidFill>
                  <a:schemeClr val="bg1"/>
                </a:solidFill>
              </a:rPr>
              <a:t>4000</a:t>
            </a:r>
            <a:r>
              <a:rPr lang="ja-JP" altLang="en-US" sz="1100" b="1" dirty="0">
                <a:solidFill>
                  <a:schemeClr val="bg1"/>
                </a:solidFill>
              </a:rPr>
              <a:t>円</a:t>
            </a:r>
            <a:r>
              <a:rPr lang="en-US" altLang="ja-JP" sz="1100" b="1" dirty="0">
                <a:solidFill>
                  <a:schemeClr val="bg1"/>
                </a:solidFill>
              </a:rPr>
              <a:t>)</a:t>
            </a:r>
            <a:r>
              <a:rPr lang="ja-JP" altLang="en-US" sz="1100" b="1" dirty="0">
                <a:solidFill>
                  <a:schemeClr val="bg1"/>
                </a:solidFill>
              </a:rPr>
              <a:t>は魅力的</a:t>
            </a:r>
            <a:endParaRPr lang="en-US" altLang="ja-JP" sz="1100" b="1" dirty="0">
              <a:solidFill>
                <a:schemeClr val="bg1"/>
              </a:solidFill>
            </a:endParaRPr>
          </a:p>
          <a:p>
            <a:r>
              <a:rPr lang="ja-JP" altLang="en-US" sz="1100" b="1" dirty="0">
                <a:solidFill>
                  <a:schemeClr val="bg1"/>
                </a:solidFill>
              </a:rPr>
              <a:t>ﾓﾃﾞﾙ </a:t>
            </a:r>
            <a:r>
              <a:rPr lang="en-US" altLang="ja-JP" sz="1100" b="1" dirty="0">
                <a:solidFill>
                  <a:schemeClr val="bg1"/>
                </a:solidFill>
              </a:rPr>
              <a:t>5WH-00003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483768" y="3382709"/>
            <a:ext cx="1628800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err="1">
                <a:solidFill>
                  <a:schemeClr val="bg1"/>
                </a:solidFill>
              </a:rPr>
              <a:t>iBUFFALO</a:t>
            </a:r>
            <a:r>
              <a:rPr lang="en-US" altLang="ja-JP" sz="1100" b="1" dirty="0">
                <a:solidFill>
                  <a:schemeClr val="bg1"/>
                </a:solidFill>
              </a:rPr>
              <a:t> 120</a:t>
            </a:r>
            <a:r>
              <a:rPr lang="ja-JP" altLang="en-US" sz="1100" b="1" dirty="0">
                <a:solidFill>
                  <a:schemeClr val="bg1"/>
                </a:solidFill>
              </a:rPr>
              <a:t>万画素</a:t>
            </a:r>
            <a:r>
              <a:rPr lang="en-US" altLang="ja-JP" sz="1100" b="1" dirty="0">
                <a:solidFill>
                  <a:schemeClr val="bg1"/>
                </a:solidFill>
              </a:rPr>
              <a:t>Web</a:t>
            </a:r>
            <a:r>
              <a:rPr lang="ja-JP" altLang="en-US" sz="1100" b="1" dirty="0">
                <a:solidFill>
                  <a:schemeClr val="bg1"/>
                </a:solidFill>
              </a:rPr>
              <a:t>カメラ </a:t>
            </a:r>
            <a:r>
              <a:rPr lang="en-US" altLang="ja-JP" sz="1100" b="1" dirty="0">
                <a:solidFill>
                  <a:schemeClr val="bg1"/>
                </a:solidFill>
              </a:rPr>
              <a:t>HD720p</a:t>
            </a:r>
            <a:r>
              <a:rPr lang="ja-JP" altLang="en-US" sz="1100" b="1" dirty="0">
                <a:solidFill>
                  <a:schemeClr val="bg1"/>
                </a:solidFill>
              </a:rPr>
              <a:t>対応、</a:t>
            </a:r>
            <a:r>
              <a:rPr lang="ja-JP" altLang="en-US" sz="1100" b="1" dirty="0">
                <a:solidFill>
                  <a:srgbClr val="92D050"/>
                </a:solidFill>
              </a:rPr>
              <a:t>マニュアルフォーカス、超軽量 </a:t>
            </a:r>
            <a:r>
              <a:rPr lang="en-US" altLang="ja-JP" sz="1100" b="1" dirty="0">
                <a:solidFill>
                  <a:srgbClr val="92D050"/>
                </a:solidFill>
              </a:rPr>
              <a:t>20g </a:t>
            </a:r>
            <a:r>
              <a:rPr lang="ja-JP" altLang="en-US" sz="1100" b="1" dirty="0">
                <a:solidFill>
                  <a:schemeClr val="bg1"/>
                </a:solidFill>
              </a:rPr>
              <a:t>この価格</a:t>
            </a:r>
            <a:r>
              <a:rPr lang="en-US" altLang="ja-JP" sz="1100" b="1" dirty="0">
                <a:solidFill>
                  <a:schemeClr val="bg1"/>
                </a:solidFill>
              </a:rPr>
              <a:t>(</a:t>
            </a:r>
            <a:r>
              <a:rPr lang="ja-JP" altLang="en-US" sz="1100" b="1" dirty="0">
                <a:solidFill>
                  <a:schemeClr val="bg1"/>
                </a:solidFill>
              </a:rPr>
              <a:t>ストリート </a:t>
            </a:r>
            <a:r>
              <a:rPr lang="en-US" altLang="ja-JP" sz="1100" b="1" dirty="0">
                <a:solidFill>
                  <a:schemeClr val="bg1"/>
                </a:solidFill>
              </a:rPr>
              <a:t>1000</a:t>
            </a:r>
            <a:r>
              <a:rPr lang="ja-JP" altLang="en-US" sz="1100" b="1" dirty="0">
                <a:solidFill>
                  <a:schemeClr val="bg1"/>
                </a:solidFill>
              </a:rPr>
              <a:t>円</a:t>
            </a:r>
            <a:r>
              <a:rPr lang="en-US" altLang="ja-JP" sz="1100" b="1" dirty="0">
                <a:solidFill>
                  <a:schemeClr val="bg1"/>
                </a:solidFill>
              </a:rPr>
              <a:t>)</a:t>
            </a:r>
            <a:r>
              <a:rPr lang="ja-JP" altLang="en-US" sz="1100" b="1" dirty="0">
                <a:solidFill>
                  <a:schemeClr val="bg1"/>
                </a:solidFill>
              </a:rPr>
              <a:t>は魅力的</a:t>
            </a:r>
            <a:endParaRPr lang="en-US" altLang="ja-JP" sz="1100" b="1" dirty="0">
              <a:solidFill>
                <a:srgbClr val="92D050"/>
              </a:solidFill>
            </a:endParaRPr>
          </a:p>
          <a:p>
            <a:r>
              <a:rPr lang="ja-JP" altLang="en-US" sz="1100" b="1" dirty="0">
                <a:solidFill>
                  <a:schemeClr val="bg1"/>
                </a:solidFill>
              </a:rPr>
              <a:t>ﾓﾃﾞﾙ </a:t>
            </a:r>
            <a:r>
              <a:rPr lang="en-US" altLang="ja-JP" sz="1100" b="1" dirty="0">
                <a:solidFill>
                  <a:schemeClr val="bg1"/>
                </a:solidFill>
              </a:rPr>
              <a:t>BSWHD06MBK</a:t>
            </a: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4167336" y="3363838"/>
            <a:ext cx="1556792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100" b="1" dirty="0" err="1">
                <a:solidFill>
                  <a:schemeClr val="bg1"/>
                </a:solidFill>
              </a:rPr>
              <a:t>iBUFFALO</a:t>
            </a:r>
            <a:r>
              <a:rPr lang="en-US" altLang="ja-JP" sz="1100" b="1" dirty="0">
                <a:solidFill>
                  <a:schemeClr val="bg1"/>
                </a:solidFill>
              </a:rPr>
              <a:t> </a:t>
            </a:r>
            <a:r>
              <a:rPr lang="ja-JP" altLang="en-US" sz="1100" b="1" dirty="0">
                <a:solidFill>
                  <a:schemeClr val="bg1"/>
                </a:solidFill>
              </a:rPr>
              <a:t>マイク内蔵</a:t>
            </a:r>
            <a:r>
              <a:rPr lang="en-US" altLang="ja-JP" sz="1100" b="1" dirty="0">
                <a:solidFill>
                  <a:schemeClr val="bg1"/>
                </a:solidFill>
              </a:rPr>
              <a:t>320</a:t>
            </a:r>
            <a:r>
              <a:rPr lang="ja-JP" altLang="en-US" sz="1100" b="1" dirty="0">
                <a:solidFill>
                  <a:schemeClr val="bg1"/>
                </a:solidFill>
              </a:rPr>
              <a:t>万画素</a:t>
            </a:r>
            <a:r>
              <a:rPr lang="en-US" altLang="ja-JP" sz="1100" b="1" dirty="0">
                <a:solidFill>
                  <a:schemeClr val="bg1"/>
                </a:solidFill>
              </a:rPr>
              <a:t>WEB</a:t>
            </a:r>
            <a:r>
              <a:rPr lang="ja-JP" altLang="en-US" sz="1100" b="1" dirty="0">
                <a:solidFill>
                  <a:schemeClr val="bg1"/>
                </a:solidFill>
              </a:rPr>
              <a:t>カメラ </a:t>
            </a:r>
            <a:r>
              <a:rPr lang="en-US" altLang="ja-JP" sz="1100" b="1" dirty="0">
                <a:solidFill>
                  <a:schemeClr val="bg1"/>
                </a:solidFill>
              </a:rPr>
              <a:t>F2.2</a:t>
            </a:r>
            <a:r>
              <a:rPr lang="ja-JP" altLang="en-US" sz="1100" b="1" dirty="0">
                <a:solidFill>
                  <a:schemeClr val="bg1"/>
                </a:solidFill>
              </a:rPr>
              <a:t>ガラスレンズ搭載</a:t>
            </a:r>
            <a:endParaRPr lang="en-US" altLang="ja-JP" sz="1100" b="1" dirty="0">
              <a:solidFill>
                <a:schemeClr val="bg1"/>
              </a:solidFill>
            </a:endParaRPr>
          </a:p>
          <a:p>
            <a:r>
              <a:rPr lang="ja-JP" altLang="en-US" sz="1100" b="1" dirty="0">
                <a:solidFill>
                  <a:schemeClr val="bg1"/>
                </a:solidFill>
              </a:rPr>
              <a:t>ストリート </a:t>
            </a:r>
            <a:r>
              <a:rPr lang="en-US" altLang="ja-JP" sz="1100" b="1" dirty="0">
                <a:solidFill>
                  <a:schemeClr val="bg1"/>
                </a:solidFill>
              </a:rPr>
              <a:t>3800</a:t>
            </a:r>
            <a:r>
              <a:rPr lang="ja-JP" altLang="en-US" sz="1100" b="1" dirty="0">
                <a:solidFill>
                  <a:schemeClr val="bg1"/>
                </a:solidFill>
              </a:rPr>
              <a:t>円</a:t>
            </a:r>
            <a:r>
              <a:rPr lang="en-US" altLang="ja-JP" sz="1100" b="1" dirty="0">
                <a:solidFill>
                  <a:schemeClr val="bg1"/>
                </a:solidFill>
              </a:rPr>
              <a:t>)</a:t>
            </a:r>
            <a:endParaRPr lang="ja-JP" altLang="en-US" sz="1100" b="1" dirty="0">
              <a:solidFill>
                <a:schemeClr val="bg1"/>
              </a:solidFill>
            </a:endParaRPr>
          </a:p>
          <a:p>
            <a:r>
              <a:rPr lang="ja-JP" altLang="en-US" sz="1100" b="1" dirty="0">
                <a:solidFill>
                  <a:schemeClr val="bg1"/>
                </a:solidFill>
              </a:rPr>
              <a:t>ﾓﾃﾞﾙ </a:t>
            </a:r>
            <a:r>
              <a:rPr lang="en-US" altLang="ja-JP" sz="1100" b="1" dirty="0">
                <a:solidFill>
                  <a:schemeClr val="bg1"/>
                </a:solidFill>
              </a:rPr>
              <a:t>BSW32KM03BK</a:t>
            </a:r>
          </a:p>
        </p:txBody>
      </p:sp>
    </p:spTree>
    <p:extLst>
      <p:ext uri="{BB962C8B-B14F-4D97-AF65-F5344CB8AC3E}">
        <p14:creationId xmlns:p14="http://schemas.microsoft.com/office/powerpoint/2010/main" val="4063302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0538"/>
            <a:ext cx="4499992" cy="10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5496" y="5147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Ｓｍａｒｔｐｈｏｎｅカメラ</a:t>
            </a:r>
          </a:p>
        </p:txBody>
      </p:sp>
      <p:grpSp>
        <p:nvGrpSpPr>
          <p:cNvPr id="34" name="グループ化 33"/>
          <p:cNvGrpSpPr/>
          <p:nvPr/>
        </p:nvGrpSpPr>
        <p:grpSpPr>
          <a:xfrm>
            <a:off x="3347864" y="24486"/>
            <a:ext cx="1196729" cy="531040"/>
            <a:chOff x="3429531" y="24486"/>
            <a:chExt cx="1196729" cy="531040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34942"/>
              <a:ext cx="486308" cy="486308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531" y="24486"/>
              <a:ext cx="710421" cy="531040"/>
            </a:xfrm>
            <a:prstGeom prst="rect">
              <a:avLst/>
            </a:prstGeom>
          </p:spPr>
        </p:pic>
      </p:grp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7FF5A-5851-41A0-B8A2-755787F69446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26" name="フッター プレースホルダー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  <a:endParaRPr kumimoji="1" lang="ja-JP" altLang="en-US" dirty="0"/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6CBA-54FB-4B48-BE55-6940A3B9156C}" type="slidenum">
              <a:rPr kumimoji="1" lang="ja-JP" altLang="en-US" smtClean="0"/>
              <a:t>4</a:t>
            </a:fld>
            <a:endParaRPr kumimoji="1" lang="ja-JP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50" y="2499742"/>
            <a:ext cx="1665954" cy="119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図 3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550" y="1203598"/>
            <a:ext cx="1790700" cy="1146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3" y="411510"/>
            <a:ext cx="2536363" cy="1724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円/楕円 7"/>
          <p:cNvSpPr/>
          <p:nvPr/>
        </p:nvSpPr>
        <p:spPr>
          <a:xfrm>
            <a:off x="484662" y="1635645"/>
            <a:ext cx="864096" cy="576064"/>
          </a:xfrm>
          <a:prstGeom prst="ellipse">
            <a:avLst/>
          </a:prstGeom>
          <a:solidFill>
            <a:srgbClr val="FFFF00">
              <a:alpha val="4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2052" name="Picture 4" descr="http://buybits.com/media/catalog/product/cache/1/image/650x/040ec09b1e35df139433887a97daa66f/3/3/33003-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0445" y="1159915"/>
            <a:ext cx="1483843" cy="1483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mage.jimcdn.com/app/cms/image/transf/none/path/s58a8c1f1bac47bbb/image/i689fd578ae2a4293/version/1405065338/image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783" y="1635646"/>
            <a:ext cx="2754305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323528" y="2698923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もっとも、シンプルで実用的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699792" y="-1879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600" b="1" dirty="0">
                <a:solidFill>
                  <a:srgbClr val="7030A0"/>
                </a:solidFill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828305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0538"/>
            <a:ext cx="4499992" cy="10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35496" y="51470"/>
            <a:ext cx="22292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 err="1"/>
              <a:t>r</a:t>
            </a:r>
            <a:r>
              <a:rPr kumimoji="1" lang="en-US" altLang="ja-JP" dirty="0" err="1"/>
              <a:t>tmp</a:t>
            </a:r>
            <a:r>
              <a:rPr kumimoji="1" lang="ja-JP" altLang="en-US" dirty="0"/>
              <a:t>対応のカメラとエンコーダ</a:t>
            </a:r>
          </a:p>
        </p:txBody>
      </p:sp>
      <p:sp>
        <p:nvSpPr>
          <p:cNvPr id="14" name="正方形/長方形 13"/>
          <p:cNvSpPr/>
          <p:nvPr/>
        </p:nvSpPr>
        <p:spPr>
          <a:xfrm>
            <a:off x="395536" y="4085659"/>
            <a:ext cx="11714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 err="1"/>
              <a:t>Cerevo</a:t>
            </a:r>
            <a:endParaRPr lang="en-US" altLang="ja-JP" dirty="0"/>
          </a:p>
          <a:p>
            <a:r>
              <a:rPr lang="en-US" altLang="ja-JP" dirty="0" err="1"/>
              <a:t>LiveShell</a:t>
            </a:r>
            <a:r>
              <a:rPr lang="en-US" altLang="ja-JP" dirty="0"/>
              <a:t> 2</a:t>
            </a:r>
            <a:endParaRPr lang="ja-JP" altLang="en-US" dirty="0"/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841" y="2211710"/>
            <a:ext cx="2006942" cy="1841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33" y="1239601"/>
            <a:ext cx="3418673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100" y="555526"/>
            <a:ext cx="1378843" cy="137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円/楕円 1"/>
          <p:cNvSpPr/>
          <p:nvPr/>
        </p:nvSpPr>
        <p:spPr>
          <a:xfrm>
            <a:off x="7668344" y="2299386"/>
            <a:ext cx="504056" cy="57432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円/楕円 20"/>
          <p:cNvSpPr/>
          <p:nvPr/>
        </p:nvSpPr>
        <p:spPr>
          <a:xfrm>
            <a:off x="6641976" y="1821855"/>
            <a:ext cx="504056" cy="57432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右矢印 22"/>
          <p:cNvSpPr/>
          <p:nvPr/>
        </p:nvSpPr>
        <p:spPr>
          <a:xfrm rot="1455157">
            <a:off x="1462849" y="2838196"/>
            <a:ext cx="2292993" cy="655303"/>
          </a:xfrm>
          <a:prstGeom prst="rightArrow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/>
              <a:t>WiFi</a:t>
            </a:r>
            <a:endParaRPr kumimoji="1" lang="ja-JP" altLang="en-US" dirty="0"/>
          </a:p>
        </p:txBody>
      </p:sp>
      <p:grpSp>
        <p:nvGrpSpPr>
          <p:cNvPr id="34" name="グループ化 33"/>
          <p:cNvGrpSpPr/>
          <p:nvPr/>
        </p:nvGrpSpPr>
        <p:grpSpPr>
          <a:xfrm>
            <a:off x="3347864" y="24486"/>
            <a:ext cx="1196729" cy="531040"/>
            <a:chOff x="3429531" y="24486"/>
            <a:chExt cx="1196729" cy="531040"/>
          </a:xfrm>
        </p:grpSpPr>
        <p:pic>
          <p:nvPicPr>
            <p:cNvPr id="35" name="図 3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34942"/>
              <a:ext cx="486308" cy="486308"/>
            </a:xfrm>
            <a:prstGeom prst="rect">
              <a:avLst/>
            </a:prstGeom>
          </p:spPr>
        </p:pic>
        <p:pic>
          <p:nvPicPr>
            <p:cNvPr id="36" name="図 35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531" y="24486"/>
              <a:ext cx="710421" cy="531040"/>
            </a:xfrm>
            <a:prstGeom prst="rect">
              <a:avLst/>
            </a:prstGeom>
          </p:spPr>
        </p:pic>
      </p:grpSp>
      <p:sp>
        <p:nvSpPr>
          <p:cNvPr id="25" name="日付プレースホルダー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93462-2352-4BFD-865C-58D9587CBFDC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26" name="フッター プレースホルダー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27" name="スライド番号プレースホルダー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6CBA-54FB-4B48-BE55-6940A3B9156C}" type="slidenum">
              <a:rPr kumimoji="1" lang="ja-JP" altLang="en-US" smtClean="0"/>
              <a:t>5</a:t>
            </a:fld>
            <a:endParaRPr kumimoji="1" lang="ja-JP" altLang="en-US"/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1115616" y="986731"/>
            <a:ext cx="934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HDMI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347864" y="386789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err="1">
                <a:solidFill>
                  <a:srgbClr val="FF0000"/>
                </a:solidFill>
              </a:rPr>
              <a:t>WiFi</a:t>
            </a:r>
            <a:r>
              <a:rPr kumimoji="1" lang="ja-JP" altLang="en-US" dirty="0">
                <a:solidFill>
                  <a:srgbClr val="FF0000"/>
                </a:solidFill>
              </a:rPr>
              <a:t>ルーター経由も対応可、</a:t>
            </a:r>
            <a:r>
              <a:rPr kumimoji="1" lang="en-US" altLang="ja-JP" dirty="0">
                <a:solidFill>
                  <a:srgbClr val="FF0000"/>
                </a:solidFill>
              </a:rPr>
              <a:t>2.4G 5G</a:t>
            </a:r>
            <a:r>
              <a:rPr kumimoji="1" lang="ja-JP" altLang="en-US" dirty="0">
                <a:solidFill>
                  <a:srgbClr val="FF0000"/>
                </a:solidFill>
              </a:rPr>
              <a:t>両対応</a:t>
            </a:r>
          </a:p>
        </p:txBody>
      </p:sp>
      <p:sp>
        <p:nvSpPr>
          <p:cNvPr id="29" name="右矢印 28"/>
          <p:cNvSpPr/>
          <p:nvPr/>
        </p:nvSpPr>
        <p:spPr>
          <a:xfrm rot="19569945">
            <a:off x="4046561" y="1765622"/>
            <a:ext cx="2292993" cy="655303"/>
          </a:xfrm>
          <a:prstGeom prst="rightArrow">
            <a:avLst/>
          </a:prstGeom>
          <a:solidFill>
            <a:schemeClr val="accent6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3G/4G </a:t>
            </a:r>
            <a:r>
              <a:rPr lang="ja-JP" altLang="en-US" dirty="0"/>
              <a:t>通信</a:t>
            </a:r>
            <a:endParaRPr kumimoji="1" lang="ja-JP" altLang="en-US" dirty="0"/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355726"/>
            <a:ext cx="681025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9542"/>
            <a:ext cx="2230900" cy="151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フリーフォーム 4"/>
          <p:cNvSpPr/>
          <p:nvPr/>
        </p:nvSpPr>
        <p:spPr>
          <a:xfrm>
            <a:off x="1151164" y="1796143"/>
            <a:ext cx="3477986" cy="579664"/>
          </a:xfrm>
          <a:custGeom>
            <a:avLst/>
            <a:gdLst>
              <a:gd name="connsiteX0" fmla="*/ 3477986 w 3477986"/>
              <a:gd name="connsiteY0" fmla="*/ 0 h 579664"/>
              <a:gd name="connsiteX1" fmla="*/ 3363686 w 3477986"/>
              <a:gd name="connsiteY1" fmla="*/ 212271 h 579664"/>
              <a:gd name="connsiteX2" fmla="*/ 2841172 w 3477986"/>
              <a:gd name="connsiteY2" fmla="*/ 253093 h 579664"/>
              <a:gd name="connsiteX3" fmla="*/ 1771650 w 3477986"/>
              <a:gd name="connsiteY3" fmla="*/ 400050 h 579664"/>
              <a:gd name="connsiteX4" fmla="*/ 449036 w 3477986"/>
              <a:gd name="connsiteY4" fmla="*/ 440871 h 579664"/>
              <a:gd name="connsiteX5" fmla="*/ 0 w 3477986"/>
              <a:gd name="connsiteY5" fmla="*/ 579664 h 579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77986" h="579664">
                <a:moveTo>
                  <a:pt x="3477986" y="0"/>
                </a:moveTo>
                <a:cubicBezTo>
                  <a:pt x="3473904" y="85044"/>
                  <a:pt x="3469822" y="170089"/>
                  <a:pt x="3363686" y="212271"/>
                </a:cubicBezTo>
                <a:cubicBezTo>
                  <a:pt x="3257550" y="254453"/>
                  <a:pt x="3106511" y="221797"/>
                  <a:pt x="2841172" y="253093"/>
                </a:cubicBezTo>
                <a:cubicBezTo>
                  <a:pt x="2575833" y="284389"/>
                  <a:pt x="2170339" y="368754"/>
                  <a:pt x="1771650" y="400050"/>
                </a:cubicBezTo>
                <a:cubicBezTo>
                  <a:pt x="1372961" y="431346"/>
                  <a:pt x="744311" y="410935"/>
                  <a:pt x="449036" y="440871"/>
                </a:cubicBezTo>
                <a:cubicBezTo>
                  <a:pt x="153761" y="470807"/>
                  <a:pt x="0" y="579664"/>
                  <a:pt x="0" y="579664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2699792" y="-1879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</a:rPr>
              <a:t>②</a:t>
            </a:r>
            <a:endParaRPr kumimoji="1" lang="ja-JP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2751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707" y="1893754"/>
            <a:ext cx="3269357" cy="2454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699542"/>
            <a:ext cx="2230900" cy="1516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0538"/>
            <a:ext cx="4499992" cy="10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円/楕円 7"/>
          <p:cNvSpPr/>
          <p:nvPr/>
        </p:nvSpPr>
        <p:spPr>
          <a:xfrm>
            <a:off x="0" y="1707654"/>
            <a:ext cx="827584" cy="432048"/>
          </a:xfrm>
          <a:prstGeom prst="ellipse">
            <a:avLst/>
          </a:prstGeom>
          <a:solidFill>
            <a:srgbClr val="FFFF00">
              <a:alpha val="2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AutoShape 2" descr="mailbox://C:/Users/javatel/AppData/Roaming/Thunderbird/Profiles/ppicfvd6.default/Mail/secure.emailsrvr.com/Inbox?number=352675684&amp;part=1.2&amp;type=image/jpeg&amp;filename=IMG_199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7" name="日付プレースホルダー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726ED3-FFF2-4FEB-9D23-C8D464F773F8}" type="datetime1">
              <a:rPr kumimoji="1" lang="ja-JP" altLang="en-US" smtClean="0"/>
              <a:t>2017/3/29</a:t>
            </a:fld>
            <a:endParaRPr kumimoji="1" lang="ja-JP" altLang="en-US" dirty="0"/>
          </a:p>
        </p:txBody>
      </p:sp>
      <p:sp>
        <p:nvSpPr>
          <p:cNvPr id="18" name="フッター プレースホルダー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19" name="スライド番号プレースホルダー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6CBA-54FB-4B48-BE55-6940A3B9156C}" type="slidenum">
              <a:rPr kumimoji="1" lang="ja-JP" altLang="en-US" smtClean="0"/>
              <a:t>6</a:t>
            </a:fld>
            <a:endParaRPr kumimoji="1" lang="ja-JP" altLang="en-US"/>
          </a:p>
        </p:txBody>
      </p:sp>
      <p:grpSp>
        <p:nvGrpSpPr>
          <p:cNvPr id="13" name="グループ化 12"/>
          <p:cNvGrpSpPr/>
          <p:nvPr/>
        </p:nvGrpSpPr>
        <p:grpSpPr>
          <a:xfrm>
            <a:off x="3347864" y="24486"/>
            <a:ext cx="1196729" cy="531040"/>
            <a:chOff x="3429531" y="24486"/>
            <a:chExt cx="1196729" cy="53104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34942"/>
              <a:ext cx="486308" cy="486308"/>
            </a:xfrm>
            <a:prstGeom prst="rect">
              <a:avLst/>
            </a:prstGeom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531" y="24486"/>
              <a:ext cx="710421" cy="531040"/>
            </a:xfrm>
            <a:prstGeom prst="rect">
              <a:avLst/>
            </a:prstGeom>
          </p:spPr>
        </p:pic>
      </p:grpSp>
      <p:sp>
        <p:nvSpPr>
          <p:cNvPr id="16" name="右矢印 15"/>
          <p:cNvSpPr/>
          <p:nvPr/>
        </p:nvSpPr>
        <p:spPr>
          <a:xfrm>
            <a:off x="4644008" y="2465767"/>
            <a:ext cx="1584176" cy="655303"/>
          </a:xfrm>
          <a:prstGeom prst="rightArrow">
            <a:avLst/>
          </a:prstGeom>
          <a:solidFill>
            <a:schemeClr val="accent1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err="1"/>
              <a:t>WiFi</a:t>
            </a:r>
            <a:endParaRPr kumimoji="1" lang="ja-JP" altLang="en-US" dirty="0"/>
          </a:p>
        </p:txBody>
      </p:sp>
      <p:sp>
        <p:nvSpPr>
          <p:cNvPr id="20" name="右矢印 19"/>
          <p:cNvSpPr/>
          <p:nvPr/>
        </p:nvSpPr>
        <p:spPr>
          <a:xfrm rot="19569945">
            <a:off x="6936542" y="1812051"/>
            <a:ext cx="2292993" cy="655303"/>
          </a:xfrm>
          <a:prstGeom prst="rightArrow">
            <a:avLst/>
          </a:prstGeom>
          <a:solidFill>
            <a:schemeClr val="accent6">
              <a:lumMod val="75000"/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ja-JP" dirty="0"/>
              <a:t>3G/4G </a:t>
            </a:r>
            <a:r>
              <a:rPr lang="ja-JP" altLang="en-US" dirty="0"/>
              <a:t>通信</a:t>
            </a:r>
            <a:endParaRPr kumimoji="1" lang="ja-JP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067694"/>
            <a:ext cx="864096" cy="1644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テキスト ボックス 20"/>
          <p:cNvSpPr txBox="1"/>
          <p:nvPr/>
        </p:nvSpPr>
        <p:spPr>
          <a:xfrm>
            <a:off x="35496" y="51470"/>
            <a:ext cx="266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スポーツ</a:t>
            </a:r>
            <a:r>
              <a:rPr kumimoji="1" lang="ja-JP" altLang="en-US" dirty="0"/>
              <a:t>カメラと</a:t>
            </a:r>
            <a:r>
              <a:rPr lang="ja-JP" altLang="en-US" dirty="0"/>
              <a:t>スマートフォン</a:t>
            </a:r>
            <a:r>
              <a:rPr kumimoji="1" lang="ja-JP" altLang="en-US" dirty="0"/>
              <a:t>完全ワイヤレス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276" y="795776"/>
            <a:ext cx="1381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テキスト ボックス 8"/>
          <p:cNvSpPr txBox="1"/>
          <p:nvPr/>
        </p:nvSpPr>
        <p:spPr>
          <a:xfrm>
            <a:off x="155575" y="2465767"/>
            <a:ext cx="203881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solidFill>
                  <a:srgbClr val="FF0000"/>
                </a:solidFill>
              </a:rPr>
              <a:t>SONY Action</a:t>
            </a:r>
            <a:r>
              <a:rPr kumimoji="1" lang="ja-JP" altLang="en-US" sz="2400" dirty="0">
                <a:solidFill>
                  <a:srgbClr val="FF0000"/>
                </a:solidFill>
              </a:rPr>
              <a:t>　</a:t>
            </a:r>
            <a:r>
              <a:rPr kumimoji="1" lang="en-US" altLang="ja-JP" sz="2400" dirty="0">
                <a:solidFill>
                  <a:srgbClr val="FF0000"/>
                </a:solidFill>
              </a:rPr>
              <a:t>cam</a:t>
            </a:r>
            <a:r>
              <a:rPr lang="ja-JP" altLang="en-US" sz="2400" dirty="0">
                <a:solidFill>
                  <a:srgbClr val="FF0000"/>
                </a:solidFill>
              </a:rPr>
              <a:t>から高品質ストリーミングを実現しました。</a:t>
            </a:r>
            <a:endParaRPr kumimoji="1" lang="en-US" altLang="ja-JP" sz="2400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544593" y="1229177"/>
            <a:ext cx="18996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3200" dirty="0">
                <a:solidFill>
                  <a:srgbClr val="FF0000"/>
                </a:solidFill>
              </a:rPr>
              <a:t>完全なワイヤレス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699792" y="-1879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</a:rPr>
              <a:t>③</a:t>
            </a:r>
            <a:endParaRPr kumimoji="1" lang="ja-JP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5866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419622"/>
            <a:ext cx="1559418" cy="2967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5638" y="4322702"/>
            <a:ext cx="1042186" cy="62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2622">
            <a:off x="196846" y="2010993"/>
            <a:ext cx="2413741" cy="10016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正方形/長方形 15"/>
          <p:cNvSpPr/>
          <p:nvPr/>
        </p:nvSpPr>
        <p:spPr>
          <a:xfrm>
            <a:off x="395536" y="3205804"/>
            <a:ext cx="1097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Intel</a:t>
            </a:r>
          </a:p>
          <a:p>
            <a:r>
              <a:rPr lang="en-US" altLang="ja-JP" dirty="0"/>
              <a:t>UVC USB</a:t>
            </a:r>
          </a:p>
          <a:p>
            <a:r>
              <a:rPr lang="en-US" altLang="ja-JP" dirty="0"/>
              <a:t>Streamer</a:t>
            </a:r>
            <a:endParaRPr lang="ja-JP" alt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0538"/>
            <a:ext cx="4499992" cy="10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0" y="14525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UVC USB</a:t>
            </a:r>
            <a:r>
              <a:rPr kumimoji="1" lang="ja-JP" altLang="en-US" dirty="0"/>
              <a:t>カメラとエンコーダ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983956"/>
            <a:ext cx="3167226" cy="2748034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2150393"/>
            <a:ext cx="3167226" cy="2748034"/>
          </a:xfrm>
          <a:prstGeom prst="rect">
            <a:avLst/>
          </a:prstGeom>
        </p:spPr>
      </p:pic>
      <p:sp>
        <p:nvSpPr>
          <p:cNvPr id="17" name="正方形/長方形 16"/>
          <p:cNvSpPr/>
          <p:nvPr/>
        </p:nvSpPr>
        <p:spPr>
          <a:xfrm>
            <a:off x="2843808" y="3205804"/>
            <a:ext cx="10978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chemeClr val="bg1"/>
                </a:solidFill>
              </a:rPr>
              <a:t>Android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UVC USB</a:t>
            </a:r>
          </a:p>
          <a:p>
            <a:r>
              <a:rPr lang="en-US" altLang="ja-JP" dirty="0">
                <a:solidFill>
                  <a:schemeClr val="bg1"/>
                </a:solidFill>
              </a:rPr>
              <a:t>Streamer</a:t>
            </a:r>
            <a:endParaRPr lang="ja-JP" altLang="en-US" dirty="0">
              <a:solidFill>
                <a:schemeClr val="bg1"/>
              </a:solidFill>
            </a:endParaRPr>
          </a:p>
        </p:txBody>
      </p:sp>
      <p:grpSp>
        <p:nvGrpSpPr>
          <p:cNvPr id="9" name="グループ化 8"/>
          <p:cNvGrpSpPr/>
          <p:nvPr/>
        </p:nvGrpSpPr>
        <p:grpSpPr>
          <a:xfrm>
            <a:off x="3347864" y="24486"/>
            <a:ext cx="1196729" cy="531040"/>
            <a:chOff x="3429531" y="24486"/>
            <a:chExt cx="1196729" cy="53104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34942"/>
              <a:ext cx="486308" cy="486308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531" y="24486"/>
              <a:ext cx="710421" cy="531040"/>
            </a:xfrm>
            <a:prstGeom prst="rect">
              <a:avLst/>
            </a:prstGeom>
          </p:spPr>
        </p:pic>
      </p:grpSp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448" y="1995686"/>
            <a:ext cx="3552056" cy="2664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1" name="直線矢印コネクタ 20"/>
          <p:cNvCxnSpPr/>
          <p:nvPr/>
        </p:nvCxnSpPr>
        <p:spPr>
          <a:xfrm flipH="1">
            <a:off x="8193293" y="1574329"/>
            <a:ext cx="288032" cy="57606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22" name="テキスト ボックス 21"/>
          <p:cNvSpPr txBox="1"/>
          <p:nvPr/>
        </p:nvSpPr>
        <p:spPr>
          <a:xfrm>
            <a:off x="8028384" y="1059582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UVC USB</a:t>
            </a:r>
            <a:br>
              <a:rPr kumimoji="1" lang="en-US" altLang="ja-JP" dirty="0"/>
            </a:br>
            <a:r>
              <a:rPr kumimoji="1" lang="ja-JP" altLang="en-US" dirty="0"/>
              <a:t>カメラ</a:t>
            </a:r>
          </a:p>
        </p:txBody>
      </p:sp>
      <p:sp>
        <p:nvSpPr>
          <p:cNvPr id="23" name="円/楕円 22"/>
          <p:cNvSpPr/>
          <p:nvPr/>
        </p:nvSpPr>
        <p:spPr>
          <a:xfrm>
            <a:off x="7812360" y="1862361"/>
            <a:ext cx="668965" cy="709389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円/楕円 23"/>
          <p:cNvSpPr/>
          <p:nvPr/>
        </p:nvSpPr>
        <p:spPr>
          <a:xfrm>
            <a:off x="5436096" y="3939902"/>
            <a:ext cx="668965" cy="709389"/>
          </a:xfrm>
          <a:prstGeom prst="ellipse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499992" y="4013651"/>
            <a:ext cx="12961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OGT USB</a:t>
            </a:r>
            <a:br>
              <a:rPr kumimoji="1" lang="en-US" altLang="ja-JP" dirty="0"/>
            </a:br>
            <a:r>
              <a:rPr lang="ja-JP" altLang="en-US" dirty="0"/>
              <a:t>接続</a:t>
            </a:r>
            <a:endParaRPr kumimoji="1" lang="ja-JP" altLang="en-US" dirty="0"/>
          </a:p>
        </p:txBody>
      </p: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795AB8-588A-4845-AF38-2F2BE88A6961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6CBA-54FB-4B48-BE55-6940A3B9156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699792" y="-1879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</a:rPr>
              <a:t>④</a:t>
            </a:r>
            <a:endParaRPr kumimoji="1" lang="ja-JP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5360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0538"/>
            <a:ext cx="4499992" cy="10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3347864" y="24486"/>
            <a:ext cx="1196729" cy="531040"/>
            <a:chOff x="3429531" y="24486"/>
            <a:chExt cx="1196729" cy="53104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34942"/>
              <a:ext cx="486308" cy="486308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531" y="24486"/>
              <a:ext cx="710421" cy="531040"/>
            </a:xfrm>
            <a:prstGeom prst="rect">
              <a:avLst/>
            </a:prstGeom>
          </p:spPr>
        </p:pic>
      </p:grp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CF994-B482-4067-A792-DE1FFB64AD0D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6CBA-54FB-4B48-BE55-6940A3B9156C}" type="slidenum">
              <a:rPr kumimoji="1" lang="ja-JP" altLang="en-US" smtClean="0"/>
              <a:t>8</a:t>
            </a:fld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146361"/>
            <a:ext cx="2016224" cy="358439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0989"/>
            <a:ext cx="5191200" cy="26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テキスト ボックス 17"/>
          <p:cNvSpPr txBox="1"/>
          <p:nvPr/>
        </p:nvSpPr>
        <p:spPr>
          <a:xfrm>
            <a:off x="8028384" y="1500922"/>
            <a:ext cx="1008112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高画質</a:t>
            </a:r>
          </a:p>
          <a:p>
            <a:r>
              <a:rPr lang="en-US" altLang="ja-JP" sz="1600" dirty="0"/>
              <a:t>720p</a:t>
            </a:r>
            <a:r>
              <a:rPr lang="ja-JP" altLang="en-US" sz="1600" dirty="0"/>
              <a:t>で</a:t>
            </a:r>
          </a:p>
          <a:p>
            <a:r>
              <a:rPr kumimoji="1" lang="ja-JP" altLang="en-US" sz="1600" dirty="0"/>
              <a:t>配信可能。</a:t>
            </a:r>
          </a:p>
          <a:p>
            <a:endParaRPr lang="ja-JP" altLang="en-US" sz="1600" dirty="0"/>
          </a:p>
          <a:p>
            <a:r>
              <a:rPr lang="en-US" altLang="ja-JP" sz="1600" dirty="0"/>
              <a:t>20g</a:t>
            </a:r>
            <a:r>
              <a:rPr lang="ja-JP" altLang="en-US" sz="1600" dirty="0"/>
              <a:t>の超軽量、防滴シールドをしても</a:t>
            </a:r>
          </a:p>
          <a:p>
            <a:r>
              <a:rPr lang="en-US" altLang="ja-JP" sz="1600" dirty="0"/>
              <a:t>45g</a:t>
            </a:r>
            <a:r>
              <a:rPr lang="ja-JP" altLang="en-US" sz="1600" dirty="0"/>
              <a:t>とヘルメットに付けても違和感なし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0" y="145258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UVC USB</a:t>
            </a:r>
            <a:r>
              <a:rPr kumimoji="1" lang="ja-JP" altLang="en-US" dirty="0"/>
              <a:t>カメラとエンコーダ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699792" y="-1879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</a:rPr>
              <a:t>④</a:t>
            </a:r>
            <a:endParaRPr kumimoji="1" lang="ja-JP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8532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-20538"/>
            <a:ext cx="4499992" cy="1011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グループ化 8"/>
          <p:cNvGrpSpPr/>
          <p:nvPr/>
        </p:nvGrpSpPr>
        <p:grpSpPr>
          <a:xfrm>
            <a:off x="3347864" y="24486"/>
            <a:ext cx="1196729" cy="531040"/>
            <a:chOff x="3429531" y="24486"/>
            <a:chExt cx="1196729" cy="531040"/>
          </a:xfrm>
        </p:grpSpPr>
        <p:pic>
          <p:nvPicPr>
            <p:cNvPr id="4" name="図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39952" y="34942"/>
              <a:ext cx="486308" cy="486308"/>
            </a:xfrm>
            <a:prstGeom prst="rect">
              <a:avLst/>
            </a:prstGeom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9531" y="24486"/>
              <a:ext cx="710421" cy="531040"/>
            </a:xfrm>
            <a:prstGeom prst="rect">
              <a:avLst/>
            </a:prstGeom>
          </p:spPr>
        </p:pic>
      </p:grpSp>
      <p:sp>
        <p:nvSpPr>
          <p:cNvPr id="11" name="日付プレースホルダー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E1F0D-03BD-4914-9946-ED9F51A2AB98}" type="datetime1">
              <a:rPr kumimoji="1" lang="ja-JP" altLang="en-US" smtClean="0"/>
              <a:t>2017/3/29</a:t>
            </a:fld>
            <a:endParaRPr kumimoji="1" lang="ja-JP" altLang="en-US"/>
          </a:p>
        </p:txBody>
      </p:sp>
      <p:sp>
        <p:nvSpPr>
          <p:cNvPr id="12" name="フッター プレースホルダー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en-US" altLang="ja-JP"/>
              <a:t>Copyright ©2016 Javatel Inc rev0.1 </a:t>
            </a:r>
            <a:r>
              <a:rPr kumimoji="1" lang="ja-JP" altLang="en-US"/>
              <a:t>エッジ</a:t>
            </a: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86CBA-54FB-4B48-BE55-6940A3B9156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740352" y="1500922"/>
            <a:ext cx="12961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600" dirty="0"/>
              <a:t>高画質</a:t>
            </a:r>
          </a:p>
          <a:p>
            <a:r>
              <a:rPr lang="en-US" altLang="ja-JP" sz="1600" dirty="0"/>
              <a:t>720p</a:t>
            </a:r>
            <a:r>
              <a:rPr lang="ja-JP" altLang="en-US" sz="1600" dirty="0"/>
              <a:t>で</a:t>
            </a:r>
          </a:p>
          <a:p>
            <a:r>
              <a:rPr kumimoji="1" lang="ja-JP" altLang="en-US" sz="1600" dirty="0"/>
              <a:t>配信可能。</a:t>
            </a:r>
          </a:p>
          <a:p>
            <a:endParaRPr lang="ja-JP" altLang="en-US" sz="1600" dirty="0"/>
          </a:p>
          <a:p>
            <a:r>
              <a:rPr lang="ja-JP" altLang="en-US" sz="1600" dirty="0"/>
              <a:t>２</a:t>
            </a:r>
            <a:r>
              <a:rPr lang="en-US" altLang="ja-JP" sz="1600" dirty="0"/>
              <a:t>0g</a:t>
            </a:r>
            <a:r>
              <a:rPr lang="ja-JP" altLang="en-US" sz="1600" dirty="0"/>
              <a:t>の超軽量、防滴シールドをしても</a:t>
            </a:r>
          </a:p>
          <a:p>
            <a:r>
              <a:rPr lang="en-US" altLang="ja-JP" sz="1600" dirty="0"/>
              <a:t>35g</a:t>
            </a:r>
            <a:r>
              <a:rPr lang="ja-JP" altLang="en-US" sz="1600" dirty="0"/>
              <a:t>とヘルメットに付けても違和感なし</a:t>
            </a:r>
            <a:endParaRPr kumimoji="1" lang="ja-JP" altLang="en-US" sz="16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-36512" y="-20538"/>
            <a:ext cx="3088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dirty="0"/>
              <a:t>UVC USB</a:t>
            </a:r>
            <a:r>
              <a:rPr kumimoji="1" lang="ja-JP" altLang="en-US" sz="3200" dirty="0"/>
              <a:t>カメラとスティック</a:t>
            </a:r>
            <a:r>
              <a:rPr kumimoji="1" lang="en-US" altLang="ja-JP" sz="3200" dirty="0"/>
              <a:t>PC</a:t>
            </a:r>
            <a:endParaRPr kumimoji="1" lang="ja-JP" alt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275606"/>
            <a:ext cx="4448919" cy="3037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/>
          <p:cNvSpPr txBox="1"/>
          <p:nvPr/>
        </p:nvSpPr>
        <p:spPr>
          <a:xfrm>
            <a:off x="5220072" y="1635646"/>
            <a:ext cx="21602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solidFill>
                  <a:srgbClr val="FF0000"/>
                </a:solidFill>
              </a:rPr>
              <a:t>電源</a:t>
            </a:r>
            <a:r>
              <a:rPr kumimoji="1" lang="en-US" altLang="ja-JP" sz="2800" dirty="0">
                <a:solidFill>
                  <a:srgbClr val="FF0000"/>
                </a:solidFill>
              </a:rPr>
              <a:t>ON</a:t>
            </a:r>
            <a:r>
              <a:rPr kumimoji="1" lang="ja-JP" altLang="en-US" sz="2800" dirty="0">
                <a:solidFill>
                  <a:srgbClr val="FF0000"/>
                </a:solidFill>
              </a:rPr>
              <a:t>で自動配信開始。</a:t>
            </a: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771800" y="-18797"/>
            <a:ext cx="792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3600" b="1" dirty="0">
                <a:solidFill>
                  <a:srgbClr val="7030A0"/>
                </a:solidFill>
              </a:rPr>
              <a:t>⑤</a:t>
            </a:r>
            <a:endParaRPr kumimoji="1" lang="ja-JP" altLang="en-US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8733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1664</TotalTime>
  <Words>580</Words>
  <Application>Microsoft Office PowerPoint</Application>
  <PresentationFormat>画面に合わせる (16:9)</PresentationFormat>
  <Paragraphs>148</Paragraphs>
  <Slides>12</Slides>
  <Notes>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Office ​​テーマ</vt:lpstr>
      <vt:lpstr>どこカメ@VMS エッジソリューション</vt:lpstr>
      <vt:lpstr>どこカメ@VMS エッジソリューション</vt:lpstr>
      <vt:lpstr>どこカメ@VMS エッジソリューション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javatel</dc:creator>
  <cp:lastModifiedBy>javatel</cp:lastModifiedBy>
  <cp:revision>11</cp:revision>
  <dcterms:created xsi:type="dcterms:W3CDTF">2016-02-08T00:21:25Z</dcterms:created>
  <dcterms:modified xsi:type="dcterms:W3CDTF">2017-03-29T04:58:26Z</dcterms:modified>
</cp:coreProperties>
</file>