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41DE304-7797-48C5-B04A-D21148E6F00B}" type="datetimeFigureOut">
              <a:rPr kumimoji="1" lang="ja-JP" altLang="en-US" smtClean="0"/>
              <a:t>2017/3/29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10A26E-B417-48C8-8D47-33C1623A51F2}" type="slidenum">
              <a:rPr kumimoji="1" lang="ja-JP" altLang="en-US" smtClean="0"/>
              <a:t>‹#›</a:t>
            </a:fld>
            <a:endParaRPr kumimoji="1" lang="ja-JP" altLang="en-US"/>
          </a:p>
        </p:txBody>
      </p:sp>
    </p:spTree>
    <p:extLst>
      <p:ext uri="{BB962C8B-B14F-4D97-AF65-F5344CB8AC3E}">
        <p14:creationId xmlns:p14="http://schemas.microsoft.com/office/powerpoint/2010/main" val="2378687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41DE304-7797-48C5-B04A-D21148E6F00B}" type="datetimeFigureOut">
              <a:rPr kumimoji="1" lang="ja-JP" altLang="en-US" smtClean="0"/>
              <a:t>2017/3/29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10A26E-B417-48C8-8D47-33C1623A51F2}" type="slidenum">
              <a:rPr kumimoji="1" lang="ja-JP" altLang="en-US" smtClean="0"/>
              <a:t>‹#›</a:t>
            </a:fld>
            <a:endParaRPr kumimoji="1" lang="ja-JP" altLang="en-US"/>
          </a:p>
        </p:txBody>
      </p:sp>
    </p:spTree>
    <p:extLst>
      <p:ext uri="{BB962C8B-B14F-4D97-AF65-F5344CB8AC3E}">
        <p14:creationId xmlns:p14="http://schemas.microsoft.com/office/powerpoint/2010/main" val="1569428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41DE304-7797-48C5-B04A-D21148E6F00B}" type="datetimeFigureOut">
              <a:rPr kumimoji="1" lang="ja-JP" altLang="en-US" smtClean="0"/>
              <a:t>2017/3/29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10A26E-B417-48C8-8D47-33C1623A51F2}" type="slidenum">
              <a:rPr kumimoji="1" lang="ja-JP" altLang="en-US" smtClean="0"/>
              <a:t>‹#›</a:t>
            </a:fld>
            <a:endParaRPr kumimoji="1" lang="ja-JP" altLang="en-US"/>
          </a:p>
        </p:txBody>
      </p:sp>
    </p:spTree>
    <p:extLst>
      <p:ext uri="{BB962C8B-B14F-4D97-AF65-F5344CB8AC3E}">
        <p14:creationId xmlns:p14="http://schemas.microsoft.com/office/powerpoint/2010/main" val="2098677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with Picture">
    <p:bg>
      <p:bgPr>
        <a:solidFill>
          <a:schemeClr val="bg1"/>
        </a:solidFill>
        <a:effectLst/>
      </p:bgPr>
    </p:bg>
    <p:spTree>
      <p:nvGrpSpPr>
        <p:cNvPr id="1" name=""/>
        <p:cNvGrpSpPr/>
        <p:nvPr/>
      </p:nvGrpSpPr>
      <p:grpSpPr>
        <a:xfrm>
          <a:off x="0" y="0"/>
          <a:ext cx="0" cy="0"/>
          <a:chOff x="0" y="0"/>
          <a:chExt cx="0" cy="0"/>
        </a:xfrm>
      </p:grpSpPr>
      <p:sp>
        <p:nvSpPr>
          <p:cNvPr id="20" name="Title 19" descr="Title"/>
          <p:cNvSpPr>
            <a:spLocks noGrp="1"/>
          </p:cNvSpPr>
          <p:nvPr>
            <p:ph type="title" hasCustomPrompt="1"/>
          </p:nvPr>
        </p:nvSpPr>
        <p:spPr>
          <a:xfrm>
            <a:off x="624417" y="214290"/>
            <a:ext cx="6713631" cy="968400"/>
          </a:xfrm>
          <a:prstGeom prst="rect">
            <a:avLst/>
          </a:prstGeom>
        </p:spPr>
        <p:txBody>
          <a:bodyPr lIns="0" tIns="0" rIns="0" bIns="0" anchor="ctr"/>
          <a:lstStyle>
            <a:lvl1pPr marL="0" indent="0" algn="l">
              <a:defRPr sz="2400" b="1">
                <a:solidFill>
                  <a:schemeClr val="bg1"/>
                </a:solidFill>
                <a:latin typeface="+mj-lt"/>
              </a:defRPr>
            </a:lvl1pPr>
          </a:lstStyle>
          <a:p>
            <a:r>
              <a:rPr lang="en-US" dirty="0"/>
              <a:t>Title</a:t>
            </a:r>
          </a:p>
        </p:txBody>
      </p:sp>
      <p:sp>
        <p:nvSpPr>
          <p:cNvPr id="10" name="Content Placeholder 2"/>
          <p:cNvSpPr>
            <a:spLocks noGrp="1"/>
          </p:cNvSpPr>
          <p:nvPr>
            <p:ph sz="quarter" idx="12" hasCustomPrompt="1"/>
          </p:nvPr>
        </p:nvSpPr>
        <p:spPr>
          <a:xfrm>
            <a:off x="624418" y="1844676"/>
            <a:ext cx="11233149" cy="4608513"/>
          </a:xfrm>
          <a:prstGeom prst="rect">
            <a:avLst/>
          </a:prstGeom>
        </p:spPr>
        <p:txBody>
          <a:bodyPr/>
          <a:lstStyle>
            <a:lvl1pPr marL="0" indent="0" algn="l" defTabSz="914400" rtl="0" eaLnBrk="1" latinLnBrk="0" hangingPunct="1">
              <a:lnSpc>
                <a:spcPts val="2000"/>
              </a:lnSpc>
              <a:spcAft>
                <a:spcPts val="800"/>
              </a:spcAft>
              <a:buFont typeface="Arial" pitchFamily="34" charset="0"/>
              <a:buNone/>
              <a:defRPr lang="en-US" sz="1800" kern="1200" dirty="0" smtClean="0">
                <a:solidFill>
                  <a:schemeClr val="bg2"/>
                </a:solidFill>
                <a:latin typeface="+mn-lt"/>
                <a:ea typeface="+mn-ea"/>
                <a:cs typeface="+mn-cs"/>
              </a:defRPr>
            </a:lvl1pPr>
            <a:lvl2pPr marL="285750" indent="-285750" algn="l" defTabSz="914400" rtl="0" eaLnBrk="1" latinLnBrk="0" hangingPunct="1">
              <a:lnSpc>
                <a:spcPts val="2000"/>
              </a:lnSpc>
              <a:spcBef>
                <a:spcPts val="0"/>
              </a:spcBef>
              <a:spcAft>
                <a:spcPts val="800"/>
              </a:spcAft>
              <a:buFont typeface="Arial" pitchFamily="34" charset="0"/>
              <a:buChar char="•"/>
              <a:defRPr lang="en-US" sz="1800" kern="1200" dirty="0" smtClean="0">
                <a:solidFill>
                  <a:schemeClr val="bg2"/>
                </a:solidFill>
                <a:latin typeface="+mn-lt"/>
                <a:ea typeface="+mn-ea"/>
                <a:cs typeface="+mn-cs"/>
              </a:defRPr>
            </a:lvl2pPr>
            <a:lvl3pPr marL="361950" indent="-161925" algn="l" defTabSz="900113" rtl="0" eaLnBrk="1" latinLnBrk="0" hangingPunct="1">
              <a:lnSpc>
                <a:spcPts val="2000"/>
              </a:lnSpc>
              <a:spcBef>
                <a:spcPts val="0"/>
              </a:spcBef>
              <a:spcAft>
                <a:spcPts val="800"/>
              </a:spcAft>
              <a:buFont typeface="Arial" pitchFamily="34" charset="0"/>
              <a:buChar char="−"/>
              <a:tabLst>
                <a:tab pos="265113" algn="l"/>
              </a:tabLst>
              <a:defRPr lang="en-US" sz="1800" kern="1200" dirty="0" smtClean="0">
                <a:solidFill>
                  <a:schemeClr val="bg2"/>
                </a:solidFill>
                <a:latin typeface="+mn-lt"/>
                <a:ea typeface="+mn-ea"/>
                <a:cs typeface="+mn-cs"/>
              </a:defRPr>
            </a:lvl3pPr>
            <a:lvl4pPr marL="627063" indent="-228600" algn="l" defTabSz="914400" rtl="0" eaLnBrk="1" latinLnBrk="0" hangingPunct="1">
              <a:lnSpc>
                <a:spcPts val="2000"/>
              </a:lnSpc>
              <a:spcBef>
                <a:spcPts val="0"/>
              </a:spcBef>
              <a:spcAft>
                <a:spcPts val="800"/>
              </a:spcAft>
              <a:buFont typeface="Arial" pitchFamily="34" charset="0"/>
              <a:buChar char="•"/>
              <a:defRPr lang="en-US" sz="1600" kern="1200" dirty="0" smtClean="0">
                <a:solidFill>
                  <a:schemeClr val="bg2"/>
                </a:solidFill>
                <a:latin typeface="+mn-lt"/>
                <a:ea typeface="+mn-ea"/>
                <a:cs typeface="+mn-cs"/>
              </a:defRPr>
            </a:lvl4pPr>
            <a:lvl5pPr marL="900113" indent="-273050" algn="l" defTabSz="914400" rtl="0" eaLnBrk="1" latinLnBrk="0" hangingPunct="1">
              <a:lnSpc>
                <a:spcPts val="2000"/>
              </a:lnSpc>
              <a:spcBef>
                <a:spcPts val="0"/>
              </a:spcBef>
              <a:spcAft>
                <a:spcPts val="800"/>
              </a:spcAft>
              <a:buFont typeface="Arial" pitchFamily="34" charset="0"/>
              <a:buChar char="−"/>
              <a:defRPr lang="en-CA" sz="1400" kern="1200" dirty="0">
                <a:solidFill>
                  <a:schemeClr val="bg2"/>
                </a:solidFill>
                <a:latin typeface="+mn-lt"/>
                <a:ea typeface="+mn-ea"/>
                <a:cs typeface="+mn-cs"/>
              </a:defRPr>
            </a:lvl5pPr>
          </a:lstStyle>
          <a:p>
            <a:pPr lvl="0"/>
            <a:r>
              <a:rPr lang="en-US" dirty="0"/>
              <a:t>Text</a:t>
            </a:r>
          </a:p>
          <a:p>
            <a:pPr lvl="1"/>
            <a:r>
              <a:rPr lang="en-US" dirty="0"/>
              <a:t>First level bullet</a:t>
            </a:r>
          </a:p>
          <a:p>
            <a:pPr lvl="2"/>
            <a:r>
              <a:rPr lang="en-US" dirty="0"/>
              <a:t>Second level bullet</a:t>
            </a:r>
          </a:p>
          <a:p>
            <a:pPr lvl="3"/>
            <a:r>
              <a:rPr lang="en-US" dirty="0"/>
              <a:t>Third level bullet</a:t>
            </a:r>
          </a:p>
          <a:p>
            <a:pPr lvl="4"/>
            <a:r>
              <a:rPr lang="en-US" dirty="0"/>
              <a:t>Fourth level bullet</a:t>
            </a:r>
          </a:p>
        </p:txBody>
      </p:sp>
    </p:spTree>
    <p:extLst>
      <p:ext uri="{BB962C8B-B14F-4D97-AF65-F5344CB8AC3E}">
        <p14:creationId xmlns:p14="http://schemas.microsoft.com/office/powerpoint/2010/main" val="3885072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41DE304-7797-48C5-B04A-D21148E6F00B}" type="datetimeFigureOut">
              <a:rPr kumimoji="1" lang="ja-JP" altLang="en-US" smtClean="0"/>
              <a:t>2017/3/29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10A26E-B417-48C8-8D47-33C1623A51F2}" type="slidenum">
              <a:rPr kumimoji="1" lang="ja-JP" altLang="en-US" smtClean="0"/>
              <a:t>‹#›</a:t>
            </a:fld>
            <a:endParaRPr kumimoji="1" lang="ja-JP" altLang="en-US"/>
          </a:p>
        </p:txBody>
      </p:sp>
    </p:spTree>
    <p:extLst>
      <p:ext uri="{BB962C8B-B14F-4D97-AF65-F5344CB8AC3E}">
        <p14:creationId xmlns:p14="http://schemas.microsoft.com/office/powerpoint/2010/main" val="308135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41DE304-7797-48C5-B04A-D21148E6F00B}" type="datetimeFigureOut">
              <a:rPr kumimoji="1" lang="ja-JP" altLang="en-US" smtClean="0"/>
              <a:t>2017/3/29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10A26E-B417-48C8-8D47-33C1623A51F2}" type="slidenum">
              <a:rPr kumimoji="1" lang="ja-JP" altLang="en-US" smtClean="0"/>
              <a:t>‹#›</a:t>
            </a:fld>
            <a:endParaRPr kumimoji="1" lang="ja-JP" altLang="en-US"/>
          </a:p>
        </p:txBody>
      </p:sp>
    </p:spTree>
    <p:extLst>
      <p:ext uri="{BB962C8B-B14F-4D97-AF65-F5344CB8AC3E}">
        <p14:creationId xmlns:p14="http://schemas.microsoft.com/office/powerpoint/2010/main" val="2345000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41DE304-7797-48C5-B04A-D21148E6F00B}" type="datetimeFigureOut">
              <a:rPr kumimoji="1" lang="ja-JP" altLang="en-US" smtClean="0"/>
              <a:t>2017/3/29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010A26E-B417-48C8-8D47-33C1623A51F2}" type="slidenum">
              <a:rPr kumimoji="1" lang="ja-JP" altLang="en-US" smtClean="0"/>
              <a:t>‹#›</a:t>
            </a:fld>
            <a:endParaRPr kumimoji="1" lang="ja-JP" altLang="en-US"/>
          </a:p>
        </p:txBody>
      </p:sp>
    </p:spTree>
    <p:extLst>
      <p:ext uri="{BB962C8B-B14F-4D97-AF65-F5344CB8AC3E}">
        <p14:creationId xmlns:p14="http://schemas.microsoft.com/office/powerpoint/2010/main" val="446548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41DE304-7797-48C5-B04A-D21148E6F00B}" type="datetimeFigureOut">
              <a:rPr kumimoji="1" lang="ja-JP" altLang="en-US" smtClean="0"/>
              <a:t>2017/3/29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010A26E-B417-48C8-8D47-33C1623A51F2}" type="slidenum">
              <a:rPr kumimoji="1" lang="ja-JP" altLang="en-US" smtClean="0"/>
              <a:t>‹#›</a:t>
            </a:fld>
            <a:endParaRPr kumimoji="1" lang="ja-JP" altLang="en-US"/>
          </a:p>
        </p:txBody>
      </p:sp>
    </p:spTree>
    <p:extLst>
      <p:ext uri="{BB962C8B-B14F-4D97-AF65-F5344CB8AC3E}">
        <p14:creationId xmlns:p14="http://schemas.microsoft.com/office/powerpoint/2010/main" val="1907447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41DE304-7797-48C5-B04A-D21148E6F00B}" type="datetimeFigureOut">
              <a:rPr kumimoji="1" lang="ja-JP" altLang="en-US" smtClean="0"/>
              <a:t>2017/3/29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010A26E-B417-48C8-8D47-33C1623A51F2}" type="slidenum">
              <a:rPr kumimoji="1" lang="ja-JP" altLang="en-US" smtClean="0"/>
              <a:t>‹#›</a:t>
            </a:fld>
            <a:endParaRPr kumimoji="1" lang="ja-JP" altLang="en-US"/>
          </a:p>
        </p:txBody>
      </p:sp>
    </p:spTree>
    <p:extLst>
      <p:ext uri="{BB962C8B-B14F-4D97-AF65-F5344CB8AC3E}">
        <p14:creationId xmlns:p14="http://schemas.microsoft.com/office/powerpoint/2010/main" val="466913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41DE304-7797-48C5-B04A-D21148E6F00B}" type="datetimeFigureOut">
              <a:rPr kumimoji="1" lang="ja-JP" altLang="en-US" smtClean="0"/>
              <a:t>2017/3/29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010A26E-B417-48C8-8D47-33C1623A51F2}" type="slidenum">
              <a:rPr kumimoji="1" lang="ja-JP" altLang="en-US" smtClean="0"/>
              <a:t>‹#›</a:t>
            </a:fld>
            <a:endParaRPr kumimoji="1" lang="ja-JP" altLang="en-US"/>
          </a:p>
        </p:txBody>
      </p:sp>
    </p:spTree>
    <p:extLst>
      <p:ext uri="{BB962C8B-B14F-4D97-AF65-F5344CB8AC3E}">
        <p14:creationId xmlns:p14="http://schemas.microsoft.com/office/powerpoint/2010/main" val="3671357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41DE304-7797-48C5-B04A-D21148E6F00B}" type="datetimeFigureOut">
              <a:rPr kumimoji="1" lang="ja-JP" altLang="en-US" smtClean="0"/>
              <a:t>2017/3/29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010A26E-B417-48C8-8D47-33C1623A51F2}" type="slidenum">
              <a:rPr kumimoji="1" lang="ja-JP" altLang="en-US" smtClean="0"/>
              <a:t>‹#›</a:t>
            </a:fld>
            <a:endParaRPr kumimoji="1" lang="ja-JP" altLang="en-US"/>
          </a:p>
        </p:txBody>
      </p:sp>
    </p:spTree>
    <p:extLst>
      <p:ext uri="{BB962C8B-B14F-4D97-AF65-F5344CB8AC3E}">
        <p14:creationId xmlns:p14="http://schemas.microsoft.com/office/powerpoint/2010/main" val="3199850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41DE304-7797-48C5-B04A-D21148E6F00B}" type="datetimeFigureOut">
              <a:rPr kumimoji="1" lang="ja-JP" altLang="en-US" smtClean="0"/>
              <a:t>2017/3/29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010A26E-B417-48C8-8D47-33C1623A51F2}" type="slidenum">
              <a:rPr kumimoji="1" lang="ja-JP" altLang="en-US" smtClean="0"/>
              <a:t>‹#›</a:t>
            </a:fld>
            <a:endParaRPr kumimoji="1" lang="ja-JP" altLang="en-US"/>
          </a:p>
        </p:txBody>
      </p:sp>
    </p:spTree>
    <p:extLst>
      <p:ext uri="{BB962C8B-B14F-4D97-AF65-F5344CB8AC3E}">
        <p14:creationId xmlns:p14="http://schemas.microsoft.com/office/powerpoint/2010/main" val="290680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DE304-7797-48C5-B04A-D21148E6F00B}" type="datetimeFigureOut">
              <a:rPr kumimoji="1" lang="ja-JP" altLang="en-US" smtClean="0"/>
              <a:t>2017/3/29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0A26E-B417-48C8-8D47-33C1623A51F2}" type="slidenum">
              <a:rPr kumimoji="1" lang="ja-JP" altLang="en-US" smtClean="0"/>
              <a:t>‹#›</a:t>
            </a:fld>
            <a:endParaRPr kumimoji="1" lang="ja-JP" altLang="en-US"/>
          </a:p>
        </p:txBody>
      </p:sp>
    </p:spTree>
    <p:extLst>
      <p:ext uri="{BB962C8B-B14F-4D97-AF65-F5344CB8AC3E}">
        <p14:creationId xmlns:p14="http://schemas.microsoft.com/office/powerpoint/2010/main" val="1506726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intranet.genetec.com/sites/Marketing/Diagram%20Icons/Camera%20IP%20(blue).png" TargetMode="External"/><Relationship Id="rId1" Type="http://schemas.openxmlformats.org/officeDocument/2006/relationships/slideLayout" Target="../slideLayouts/slideLayout12.xml"/><Relationship Id="rId6" Type="http://schemas.openxmlformats.org/officeDocument/2006/relationships/hyperlink" Target="http://intranet.genetec.com/sites/Marketing/Diagram%20Icons/Server%20(blue).png" TargetMode="External"/><Relationship Id="rId5" Type="http://schemas.openxmlformats.org/officeDocument/2006/relationships/image" Target="../media/image2.jpeg"/><Relationship Id="rId4" Type="http://schemas.openxmlformats.org/officeDocument/2006/relationships/hyperlink" Target="http://intranet.genetec.com/sites/Marketing/Diagram%20Icons/Workstation%20(blue).p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1" name="Straight Connector 65"/>
          <p:cNvCxnSpPr/>
          <p:nvPr/>
        </p:nvCxnSpPr>
        <p:spPr>
          <a:xfrm flipV="1">
            <a:off x="7594611" y="746422"/>
            <a:ext cx="900100" cy="1762217"/>
          </a:xfrm>
          <a:prstGeom prst="line">
            <a:avLst/>
          </a:prstGeom>
          <a:ln w="38100">
            <a:solidFill>
              <a:srgbClr val="0D7DB4"/>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7450595" y="3212976"/>
            <a:ext cx="1872208" cy="1800200"/>
          </a:xfrm>
          <a:prstGeom prst="line">
            <a:avLst/>
          </a:prstGeom>
          <a:ln w="38100">
            <a:solidFill>
              <a:srgbClr val="0D7DB4"/>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3562931" y="214290"/>
            <a:ext cx="6503988" cy="968400"/>
          </a:xfrm>
        </p:spPr>
        <p:txBody>
          <a:bodyPr/>
          <a:lstStyle/>
          <a:p>
            <a:r>
              <a:rPr lang="en-US" sz="2800" dirty="0"/>
              <a:t>Security Center</a:t>
            </a:r>
            <a:r>
              <a:rPr lang="ja-JP" altLang="en-US" sz="2800" dirty="0"/>
              <a:t>ビデオアーキテクチャ</a:t>
            </a:r>
            <a:endParaRPr lang="en-US" sz="1800" i="1" dirty="0">
              <a:solidFill>
                <a:srgbClr val="FFFF00"/>
              </a:solidFill>
            </a:endParaRPr>
          </a:p>
        </p:txBody>
      </p:sp>
      <p:cxnSp>
        <p:nvCxnSpPr>
          <p:cNvPr id="58" name="Straight Connector 57"/>
          <p:cNvCxnSpPr/>
          <p:nvPr/>
        </p:nvCxnSpPr>
        <p:spPr>
          <a:xfrm rot="5400000">
            <a:off x="6406483" y="3465006"/>
            <a:ext cx="1512167" cy="3"/>
          </a:xfrm>
          <a:prstGeom prst="line">
            <a:avLst/>
          </a:prstGeom>
          <a:ln w="38100">
            <a:solidFill>
              <a:srgbClr val="0D7DB4"/>
            </a:solidFill>
          </a:ln>
        </p:spPr>
        <p:style>
          <a:lnRef idx="1">
            <a:schemeClr val="accent1"/>
          </a:lnRef>
          <a:fillRef idx="0">
            <a:schemeClr val="accent1"/>
          </a:fillRef>
          <a:effectRef idx="0">
            <a:schemeClr val="accent1"/>
          </a:effectRef>
          <a:fontRef idx="minor">
            <a:schemeClr val="tx1"/>
          </a:fontRef>
        </p:style>
      </p:cxnSp>
      <p:pic>
        <p:nvPicPr>
          <p:cNvPr id="6" name="Picture 4" descr="Picture">
            <a:hlinkClick r:id="rId2"/>
          </p:cNvPr>
          <p:cNvPicPr>
            <a:picLocks noChangeAspect="1" noChangeArrowheads="1"/>
          </p:cNvPicPr>
          <p:nvPr/>
        </p:nvPicPr>
        <p:blipFill>
          <a:blip r:embed="rId3" cstate="print"/>
          <a:srcRect/>
          <a:stretch>
            <a:fillRect/>
          </a:stretch>
        </p:blipFill>
        <p:spPr bwMode="auto">
          <a:xfrm>
            <a:off x="7608667" y="4725144"/>
            <a:ext cx="648072" cy="329246"/>
          </a:xfrm>
          <a:prstGeom prst="rect">
            <a:avLst/>
          </a:prstGeom>
          <a:noFill/>
        </p:spPr>
      </p:pic>
      <p:cxnSp>
        <p:nvCxnSpPr>
          <p:cNvPr id="66" name="Straight Connector 65"/>
          <p:cNvCxnSpPr>
            <a:endCxn id="7" idx="1"/>
          </p:cNvCxnSpPr>
          <p:nvPr/>
        </p:nvCxnSpPr>
        <p:spPr>
          <a:xfrm flipV="1">
            <a:off x="7594611" y="1842172"/>
            <a:ext cx="1800200" cy="650725"/>
          </a:xfrm>
          <a:prstGeom prst="line">
            <a:avLst/>
          </a:prstGeom>
          <a:ln w="38100">
            <a:solidFill>
              <a:srgbClr val="0D7DB4"/>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7810635" y="2996953"/>
            <a:ext cx="1584176" cy="146669"/>
          </a:xfrm>
          <a:prstGeom prst="line">
            <a:avLst/>
          </a:prstGeom>
          <a:ln w="38100">
            <a:solidFill>
              <a:srgbClr val="0D7DB4"/>
            </a:solidFill>
          </a:ln>
        </p:spPr>
        <p:style>
          <a:lnRef idx="1">
            <a:schemeClr val="accent1"/>
          </a:lnRef>
          <a:fillRef idx="0">
            <a:schemeClr val="accent1"/>
          </a:fillRef>
          <a:effectRef idx="0">
            <a:schemeClr val="accent1"/>
          </a:effectRef>
          <a:fontRef idx="minor">
            <a:schemeClr val="tx1"/>
          </a:fontRef>
        </p:style>
      </p:cxnSp>
      <p:pic>
        <p:nvPicPr>
          <p:cNvPr id="7" name="Picture 8" descr="Picture">
            <a:hlinkClick r:id="rId4"/>
          </p:cNvPr>
          <p:cNvPicPr>
            <a:picLocks noChangeAspect="1" noChangeArrowheads="1"/>
          </p:cNvPicPr>
          <p:nvPr/>
        </p:nvPicPr>
        <p:blipFill>
          <a:blip r:embed="rId5" cstate="print"/>
          <a:srcRect/>
          <a:stretch>
            <a:fillRect/>
          </a:stretch>
        </p:blipFill>
        <p:spPr bwMode="auto">
          <a:xfrm>
            <a:off x="9394811" y="1556792"/>
            <a:ext cx="672108" cy="570758"/>
          </a:xfrm>
          <a:prstGeom prst="rect">
            <a:avLst/>
          </a:prstGeom>
          <a:noFill/>
        </p:spPr>
      </p:pic>
      <p:cxnSp>
        <p:nvCxnSpPr>
          <p:cNvPr id="76" name="Straight Connector 75"/>
          <p:cNvCxnSpPr/>
          <p:nvPr/>
        </p:nvCxnSpPr>
        <p:spPr>
          <a:xfrm rot="10800000">
            <a:off x="5506379" y="2924944"/>
            <a:ext cx="1368152" cy="0"/>
          </a:xfrm>
          <a:prstGeom prst="line">
            <a:avLst/>
          </a:prstGeom>
          <a:ln w="38100">
            <a:solidFill>
              <a:srgbClr val="0D7DB4"/>
            </a:solidFill>
          </a:ln>
        </p:spPr>
        <p:style>
          <a:lnRef idx="1">
            <a:schemeClr val="accent1"/>
          </a:lnRef>
          <a:fillRef idx="0">
            <a:schemeClr val="accent1"/>
          </a:fillRef>
          <a:effectRef idx="0">
            <a:schemeClr val="accent1"/>
          </a:effectRef>
          <a:fontRef idx="minor">
            <a:schemeClr val="tx1"/>
          </a:fontRef>
        </p:style>
      </p:cxnSp>
      <p:grpSp>
        <p:nvGrpSpPr>
          <p:cNvPr id="85" name="グループ化 84"/>
          <p:cNvGrpSpPr/>
          <p:nvPr/>
        </p:nvGrpSpPr>
        <p:grpSpPr>
          <a:xfrm>
            <a:off x="4306626" y="1700808"/>
            <a:ext cx="1728192" cy="1800199"/>
            <a:chOff x="2736007" y="1700808"/>
            <a:chExt cx="1728192" cy="1800199"/>
          </a:xfrm>
        </p:grpSpPr>
        <p:pic>
          <p:nvPicPr>
            <p:cNvPr id="10" name="Picture 2" descr="Picture">
              <a:hlinkClick r:id="rId6"/>
            </p:cNvPr>
            <p:cNvPicPr>
              <a:picLocks noChangeAspect="1" noChangeArrowheads="1"/>
            </p:cNvPicPr>
            <p:nvPr/>
          </p:nvPicPr>
          <p:blipFill>
            <a:blip r:embed="rId7" cstate="print"/>
            <a:srcRect/>
            <a:stretch>
              <a:fillRect/>
            </a:stretch>
          </p:blipFill>
          <p:spPr bwMode="auto">
            <a:xfrm>
              <a:off x="3340248" y="2350928"/>
              <a:ext cx="601110" cy="1150079"/>
            </a:xfrm>
            <a:prstGeom prst="rect">
              <a:avLst/>
            </a:prstGeom>
            <a:noFill/>
          </p:spPr>
        </p:pic>
        <p:sp>
          <p:nvSpPr>
            <p:cNvPr id="31" name="TextBox 30"/>
            <p:cNvSpPr txBox="1"/>
            <p:nvPr/>
          </p:nvSpPr>
          <p:spPr>
            <a:xfrm>
              <a:off x="2736007" y="1700808"/>
              <a:ext cx="1728192" cy="584775"/>
            </a:xfrm>
            <a:prstGeom prst="rect">
              <a:avLst/>
            </a:prstGeom>
            <a:noFill/>
          </p:spPr>
          <p:txBody>
            <a:bodyPr wrap="square" rtlCol="0">
              <a:spAutoFit/>
            </a:bodyPr>
            <a:lstStyle/>
            <a:p>
              <a:pPr algn="r"/>
              <a:r>
                <a:rPr lang="en-US" altLang="ja-JP" sz="1600" b="1" dirty="0" err="1">
                  <a:solidFill>
                    <a:srgbClr val="00749B"/>
                  </a:solidFill>
                  <a:latin typeface="Calibri" pitchFamily="34" charset="0"/>
                </a:rPr>
                <a:t>Docokame@VSS</a:t>
              </a:r>
              <a:endParaRPr lang="en-US" altLang="ja-JP" sz="1600" b="1" dirty="0">
                <a:solidFill>
                  <a:srgbClr val="00749B"/>
                </a:solidFill>
                <a:latin typeface="Calibri" pitchFamily="34" charset="0"/>
              </a:endParaRPr>
            </a:p>
            <a:p>
              <a:pPr algn="r"/>
              <a:r>
                <a:rPr lang="en-US" sz="1600" b="1" dirty="0">
                  <a:solidFill>
                    <a:srgbClr val="00749B"/>
                  </a:solidFill>
                  <a:latin typeface="Calibri" pitchFamily="34" charset="0"/>
                </a:rPr>
                <a:t>Main</a:t>
              </a:r>
            </a:p>
          </p:txBody>
        </p:sp>
      </p:grpSp>
      <p:grpSp>
        <p:nvGrpSpPr>
          <p:cNvPr id="84" name="グループ化 83"/>
          <p:cNvGrpSpPr/>
          <p:nvPr/>
        </p:nvGrpSpPr>
        <p:grpSpPr>
          <a:xfrm>
            <a:off x="6154451" y="2204865"/>
            <a:ext cx="2088232" cy="1440160"/>
            <a:chOff x="4583832" y="2204865"/>
            <a:chExt cx="2088232" cy="1440160"/>
          </a:xfrm>
        </p:grpSpPr>
        <p:pic>
          <p:nvPicPr>
            <p:cNvPr id="2" name="Picture 2"/>
            <p:cNvPicPr>
              <a:picLocks noChangeAspect="1" noChangeArrowheads="1"/>
            </p:cNvPicPr>
            <p:nvPr/>
          </p:nvPicPr>
          <p:blipFill>
            <a:blip r:embed="rId8" cstate="print"/>
            <a:srcRect/>
            <a:stretch>
              <a:fillRect/>
            </a:stretch>
          </p:blipFill>
          <p:spPr bwMode="auto">
            <a:xfrm>
              <a:off x="4583832" y="2204865"/>
              <a:ext cx="2088232" cy="1440160"/>
            </a:xfrm>
            <a:prstGeom prst="rect">
              <a:avLst/>
            </a:prstGeom>
            <a:noFill/>
            <a:ln w="9525">
              <a:noFill/>
              <a:miter lim="800000"/>
              <a:headEnd/>
              <a:tailEnd/>
            </a:ln>
            <a:effectLst/>
          </p:spPr>
        </p:pic>
        <p:sp>
          <p:nvSpPr>
            <p:cNvPr id="42" name="TextBox 41"/>
            <p:cNvSpPr txBox="1"/>
            <p:nvPr/>
          </p:nvSpPr>
          <p:spPr>
            <a:xfrm>
              <a:off x="4803478" y="2731732"/>
              <a:ext cx="1663725" cy="338554"/>
            </a:xfrm>
            <a:prstGeom prst="rect">
              <a:avLst/>
            </a:prstGeom>
            <a:noFill/>
          </p:spPr>
          <p:txBody>
            <a:bodyPr wrap="none" rtlCol="0">
              <a:spAutoFit/>
            </a:bodyPr>
            <a:lstStyle/>
            <a:p>
              <a:r>
                <a:rPr lang="en-CA" sz="1600" dirty="0">
                  <a:solidFill>
                    <a:srgbClr val="002B45"/>
                  </a:solidFill>
                </a:rPr>
                <a:t>IP </a:t>
              </a:r>
              <a:r>
                <a:rPr lang="ja-JP" altLang="en-US" sz="1600" dirty="0">
                  <a:solidFill>
                    <a:srgbClr val="002B45"/>
                  </a:solidFill>
                </a:rPr>
                <a:t>ネットワーク</a:t>
              </a:r>
              <a:endParaRPr lang="en-CA" sz="1600" dirty="0">
                <a:solidFill>
                  <a:srgbClr val="002B45"/>
                </a:solidFill>
              </a:endParaRPr>
            </a:p>
          </p:txBody>
        </p:sp>
      </p:grpSp>
      <p:pic>
        <p:nvPicPr>
          <p:cNvPr id="36" name="Picture 4" descr="Picture">
            <a:hlinkClick r:id="rId2"/>
          </p:cNvPr>
          <p:cNvPicPr>
            <a:picLocks noChangeAspect="1" noChangeArrowheads="1"/>
          </p:cNvPicPr>
          <p:nvPr/>
        </p:nvPicPr>
        <p:blipFill>
          <a:blip r:embed="rId3" cstate="print"/>
          <a:srcRect/>
          <a:stretch>
            <a:fillRect/>
          </a:stretch>
        </p:blipFill>
        <p:spPr bwMode="auto">
          <a:xfrm>
            <a:off x="6821153" y="4725144"/>
            <a:ext cx="648072" cy="329246"/>
          </a:xfrm>
          <a:prstGeom prst="rect">
            <a:avLst/>
          </a:prstGeom>
          <a:noFill/>
        </p:spPr>
      </p:pic>
      <p:pic>
        <p:nvPicPr>
          <p:cNvPr id="38" name="Picture 4" descr="Picture">
            <a:hlinkClick r:id="rId2"/>
          </p:cNvPr>
          <p:cNvPicPr>
            <a:picLocks noChangeAspect="1" noChangeArrowheads="1"/>
          </p:cNvPicPr>
          <p:nvPr/>
        </p:nvPicPr>
        <p:blipFill>
          <a:blip r:embed="rId3" cstate="print"/>
          <a:srcRect/>
          <a:stretch>
            <a:fillRect/>
          </a:stretch>
        </p:blipFill>
        <p:spPr bwMode="auto">
          <a:xfrm>
            <a:off x="5995989" y="4725144"/>
            <a:ext cx="648072" cy="329246"/>
          </a:xfrm>
          <a:prstGeom prst="rect">
            <a:avLst/>
          </a:prstGeom>
          <a:noFill/>
        </p:spPr>
      </p:pic>
      <p:grpSp>
        <p:nvGrpSpPr>
          <p:cNvPr id="83" name="グループ化 82"/>
          <p:cNvGrpSpPr/>
          <p:nvPr/>
        </p:nvGrpSpPr>
        <p:grpSpPr>
          <a:xfrm>
            <a:off x="8674731" y="4005064"/>
            <a:ext cx="1584176" cy="1506834"/>
            <a:chOff x="7104112" y="4005064"/>
            <a:chExt cx="1584176" cy="1506834"/>
          </a:xfrm>
        </p:grpSpPr>
        <p:pic>
          <p:nvPicPr>
            <p:cNvPr id="40" name="Picture 2" descr="Picture">
              <a:hlinkClick r:id="rId6"/>
            </p:cNvPr>
            <p:cNvPicPr>
              <a:picLocks noChangeAspect="1" noChangeArrowheads="1"/>
            </p:cNvPicPr>
            <p:nvPr/>
          </p:nvPicPr>
          <p:blipFill>
            <a:blip r:embed="rId7" cstate="print"/>
            <a:srcRect/>
            <a:stretch>
              <a:fillRect/>
            </a:stretch>
          </p:blipFill>
          <p:spPr bwMode="auto">
            <a:xfrm>
              <a:off x="7513983" y="4591834"/>
              <a:ext cx="551018" cy="920064"/>
            </a:xfrm>
            <a:prstGeom prst="rect">
              <a:avLst/>
            </a:prstGeom>
            <a:noFill/>
          </p:spPr>
        </p:pic>
        <p:sp>
          <p:nvSpPr>
            <p:cNvPr id="41" name="TextBox 40"/>
            <p:cNvSpPr txBox="1"/>
            <p:nvPr/>
          </p:nvSpPr>
          <p:spPr>
            <a:xfrm>
              <a:off x="7104112" y="4005064"/>
              <a:ext cx="1584176" cy="523220"/>
            </a:xfrm>
            <a:prstGeom prst="rect">
              <a:avLst/>
            </a:prstGeom>
            <a:noFill/>
          </p:spPr>
          <p:txBody>
            <a:bodyPr wrap="square" rtlCol="0">
              <a:spAutoFit/>
            </a:bodyPr>
            <a:lstStyle/>
            <a:p>
              <a:pPr algn="r"/>
              <a:r>
                <a:rPr lang="en-US" sz="1600" b="1" dirty="0" err="1">
                  <a:solidFill>
                    <a:srgbClr val="00749B"/>
                  </a:solidFill>
                  <a:latin typeface="Calibri" pitchFamily="34" charset="0"/>
                </a:rPr>
                <a:t>Docokame@VSS</a:t>
              </a:r>
              <a:endParaRPr lang="en-US" sz="1600" b="1" dirty="0">
                <a:solidFill>
                  <a:srgbClr val="00749B"/>
                </a:solidFill>
                <a:latin typeface="Calibri" pitchFamily="34" charset="0"/>
              </a:endParaRPr>
            </a:p>
            <a:p>
              <a:pPr algn="ctr"/>
              <a:r>
                <a:rPr lang="en-US" sz="1200" b="1" dirty="0">
                  <a:solidFill>
                    <a:srgbClr val="00749B"/>
                  </a:solidFill>
                  <a:latin typeface="Calibri" pitchFamily="34" charset="0"/>
                </a:rPr>
                <a:t>Sub1</a:t>
              </a:r>
              <a:endParaRPr lang="en-US" sz="1600" b="1" dirty="0">
                <a:solidFill>
                  <a:srgbClr val="00749B"/>
                </a:solidFill>
                <a:latin typeface="Calibri" pitchFamily="34" charset="0"/>
              </a:endParaRPr>
            </a:p>
          </p:txBody>
        </p:sp>
      </p:grpSp>
      <p:pic>
        <p:nvPicPr>
          <p:cNvPr id="43" name="Picture 2" descr="Picture">
            <a:hlinkClick r:id="rId6"/>
          </p:cNvPr>
          <p:cNvPicPr>
            <a:picLocks noChangeAspect="1" noChangeArrowheads="1"/>
          </p:cNvPicPr>
          <p:nvPr/>
        </p:nvPicPr>
        <p:blipFill>
          <a:blip r:embed="rId7" cstate="print"/>
          <a:srcRect/>
          <a:stretch>
            <a:fillRect/>
          </a:stretch>
        </p:blipFill>
        <p:spPr bwMode="auto">
          <a:xfrm>
            <a:off x="9720943" y="4957208"/>
            <a:ext cx="551018" cy="920064"/>
          </a:xfrm>
          <a:prstGeom prst="rect">
            <a:avLst/>
          </a:prstGeom>
          <a:noFill/>
        </p:spPr>
      </p:pic>
      <p:sp>
        <p:nvSpPr>
          <p:cNvPr id="52" name="Left Brace 51"/>
          <p:cNvSpPr/>
          <p:nvPr/>
        </p:nvSpPr>
        <p:spPr>
          <a:xfrm rot="5400000">
            <a:off x="6982543" y="3340038"/>
            <a:ext cx="360040" cy="1978124"/>
          </a:xfrm>
          <a:prstGeom prst="leftBrace">
            <a:avLst/>
          </a:prstGeom>
          <a:noFill/>
          <a:ln w="38100">
            <a:solidFill>
              <a:srgbClr val="0073B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solidFill>
                <a:srgbClr val="002B45"/>
              </a:solidFill>
            </a:endParaRPr>
          </a:p>
        </p:txBody>
      </p:sp>
      <p:sp>
        <p:nvSpPr>
          <p:cNvPr id="54" name="TextBox 40"/>
          <p:cNvSpPr txBox="1"/>
          <p:nvPr/>
        </p:nvSpPr>
        <p:spPr>
          <a:xfrm>
            <a:off x="9730774" y="4523228"/>
            <a:ext cx="1584176" cy="523220"/>
          </a:xfrm>
          <a:prstGeom prst="rect">
            <a:avLst/>
          </a:prstGeom>
          <a:noFill/>
        </p:spPr>
        <p:txBody>
          <a:bodyPr wrap="square" rtlCol="0">
            <a:spAutoFit/>
          </a:bodyPr>
          <a:lstStyle/>
          <a:p>
            <a:pPr algn="r"/>
            <a:r>
              <a:rPr lang="en-US" sz="1600" b="1" dirty="0" err="1">
                <a:solidFill>
                  <a:srgbClr val="00749B"/>
                </a:solidFill>
                <a:latin typeface="Calibri" pitchFamily="34" charset="0"/>
              </a:rPr>
              <a:t>Docokame@VSS</a:t>
            </a:r>
            <a:endParaRPr lang="en-US" sz="1600" b="1" dirty="0">
              <a:solidFill>
                <a:srgbClr val="00749B"/>
              </a:solidFill>
              <a:latin typeface="Calibri" pitchFamily="34" charset="0"/>
            </a:endParaRPr>
          </a:p>
          <a:p>
            <a:pPr algn="ctr"/>
            <a:r>
              <a:rPr lang="en-US" sz="1200" b="1" dirty="0">
                <a:solidFill>
                  <a:srgbClr val="00749B"/>
                </a:solidFill>
                <a:latin typeface="Calibri" pitchFamily="34" charset="0"/>
              </a:rPr>
              <a:t>Sub2</a:t>
            </a:r>
            <a:endParaRPr lang="en-US" sz="1600" b="1" dirty="0">
              <a:solidFill>
                <a:srgbClr val="00749B"/>
              </a:solidFill>
              <a:latin typeface="Calibri" pitchFamily="34" charset="0"/>
            </a:endParaRPr>
          </a:p>
        </p:txBody>
      </p:sp>
      <p:pic>
        <p:nvPicPr>
          <p:cNvPr id="57" name="Picture 8" descr="Picture">
            <a:hlinkClick r:id="rId4"/>
          </p:cNvPr>
          <p:cNvPicPr>
            <a:picLocks noChangeAspect="1" noChangeArrowheads="1"/>
          </p:cNvPicPr>
          <p:nvPr/>
        </p:nvPicPr>
        <p:blipFill>
          <a:blip r:embed="rId5" cstate="print"/>
          <a:srcRect/>
          <a:stretch>
            <a:fillRect/>
          </a:stretch>
        </p:blipFill>
        <p:spPr bwMode="auto">
          <a:xfrm>
            <a:off x="8494711" y="445971"/>
            <a:ext cx="672108" cy="570758"/>
          </a:xfrm>
          <a:prstGeom prst="rect">
            <a:avLst/>
          </a:prstGeom>
          <a:noFill/>
        </p:spPr>
      </p:pic>
      <p:pic>
        <p:nvPicPr>
          <p:cNvPr id="62" name="Picture 4" descr="Picture">
            <a:hlinkClick r:id="rId2"/>
          </p:cNvPr>
          <p:cNvPicPr>
            <a:picLocks noChangeAspect="1" noChangeArrowheads="1"/>
          </p:cNvPicPr>
          <p:nvPr/>
        </p:nvPicPr>
        <p:blipFill>
          <a:blip r:embed="rId3" cstate="print"/>
          <a:srcRect/>
          <a:stretch>
            <a:fillRect/>
          </a:stretch>
        </p:blipFill>
        <p:spPr bwMode="auto">
          <a:xfrm>
            <a:off x="7696519" y="5146489"/>
            <a:ext cx="648072" cy="329246"/>
          </a:xfrm>
          <a:prstGeom prst="rect">
            <a:avLst/>
          </a:prstGeom>
          <a:noFill/>
        </p:spPr>
      </p:pic>
      <p:pic>
        <p:nvPicPr>
          <p:cNvPr id="63" name="Picture 4" descr="Picture">
            <a:hlinkClick r:id="rId2"/>
          </p:cNvPr>
          <p:cNvPicPr>
            <a:picLocks noChangeAspect="1" noChangeArrowheads="1"/>
          </p:cNvPicPr>
          <p:nvPr/>
        </p:nvPicPr>
        <p:blipFill>
          <a:blip r:embed="rId3" cstate="print"/>
          <a:srcRect/>
          <a:stretch>
            <a:fillRect/>
          </a:stretch>
        </p:blipFill>
        <p:spPr bwMode="auto">
          <a:xfrm>
            <a:off x="6909005" y="5146489"/>
            <a:ext cx="648072" cy="329246"/>
          </a:xfrm>
          <a:prstGeom prst="rect">
            <a:avLst/>
          </a:prstGeom>
          <a:noFill/>
        </p:spPr>
      </p:pic>
      <p:pic>
        <p:nvPicPr>
          <p:cNvPr id="64" name="Picture 4" descr="Picture">
            <a:hlinkClick r:id="rId2"/>
          </p:cNvPr>
          <p:cNvPicPr>
            <a:picLocks noChangeAspect="1" noChangeArrowheads="1"/>
          </p:cNvPicPr>
          <p:nvPr/>
        </p:nvPicPr>
        <p:blipFill>
          <a:blip r:embed="rId3" cstate="print"/>
          <a:srcRect/>
          <a:stretch>
            <a:fillRect/>
          </a:stretch>
        </p:blipFill>
        <p:spPr bwMode="auto">
          <a:xfrm>
            <a:off x="6083841" y="5146489"/>
            <a:ext cx="648072" cy="329246"/>
          </a:xfrm>
          <a:prstGeom prst="rect">
            <a:avLst/>
          </a:prstGeom>
          <a:noFill/>
        </p:spPr>
      </p:pic>
      <p:pic>
        <p:nvPicPr>
          <p:cNvPr id="65" name="Picture 4" descr="Picture">
            <a:hlinkClick r:id="rId2"/>
          </p:cNvPr>
          <p:cNvPicPr>
            <a:picLocks noChangeAspect="1" noChangeArrowheads="1"/>
          </p:cNvPicPr>
          <p:nvPr/>
        </p:nvPicPr>
        <p:blipFill>
          <a:blip r:embed="rId3" cstate="print"/>
          <a:srcRect/>
          <a:stretch>
            <a:fillRect/>
          </a:stretch>
        </p:blipFill>
        <p:spPr bwMode="auto">
          <a:xfrm>
            <a:off x="7761067" y="5630581"/>
            <a:ext cx="648072" cy="329246"/>
          </a:xfrm>
          <a:prstGeom prst="rect">
            <a:avLst/>
          </a:prstGeom>
          <a:noFill/>
        </p:spPr>
      </p:pic>
      <p:pic>
        <p:nvPicPr>
          <p:cNvPr id="67" name="Picture 4" descr="Picture">
            <a:hlinkClick r:id="rId2"/>
          </p:cNvPr>
          <p:cNvPicPr>
            <a:picLocks noChangeAspect="1" noChangeArrowheads="1"/>
          </p:cNvPicPr>
          <p:nvPr/>
        </p:nvPicPr>
        <p:blipFill>
          <a:blip r:embed="rId3" cstate="print"/>
          <a:srcRect/>
          <a:stretch>
            <a:fillRect/>
          </a:stretch>
        </p:blipFill>
        <p:spPr bwMode="auto">
          <a:xfrm>
            <a:off x="6973553" y="5630581"/>
            <a:ext cx="648072" cy="329246"/>
          </a:xfrm>
          <a:prstGeom prst="rect">
            <a:avLst/>
          </a:prstGeom>
          <a:noFill/>
        </p:spPr>
      </p:pic>
      <p:pic>
        <p:nvPicPr>
          <p:cNvPr id="69" name="Picture 4" descr="Picture">
            <a:hlinkClick r:id="rId2"/>
          </p:cNvPr>
          <p:cNvPicPr>
            <a:picLocks noChangeAspect="1" noChangeArrowheads="1"/>
          </p:cNvPicPr>
          <p:nvPr/>
        </p:nvPicPr>
        <p:blipFill>
          <a:blip r:embed="rId3" cstate="print"/>
          <a:srcRect/>
          <a:stretch>
            <a:fillRect/>
          </a:stretch>
        </p:blipFill>
        <p:spPr bwMode="auto">
          <a:xfrm>
            <a:off x="6148389" y="5630581"/>
            <a:ext cx="648072" cy="329246"/>
          </a:xfrm>
          <a:prstGeom prst="rect">
            <a:avLst/>
          </a:prstGeom>
          <a:noFill/>
        </p:spPr>
      </p:pic>
      <p:pic>
        <p:nvPicPr>
          <p:cNvPr id="70" name="Picture 4" descr="Picture">
            <a:hlinkClick r:id="rId2"/>
          </p:cNvPr>
          <p:cNvPicPr>
            <a:picLocks noChangeAspect="1" noChangeArrowheads="1"/>
          </p:cNvPicPr>
          <p:nvPr/>
        </p:nvPicPr>
        <p:blipFill>
          <a:blip r:embed="rId3" cstate="print"/>
          <a:srcRect/>
          <a:stretch>
            <a:fillRect/>
          </a:stretch>
        </p:blipFill>
        <p:spPr bwMode="auto">
          <a:xfrm>
            <a:off x="7825615" y="6114680"/>
            <a:ext cx="648072" cy="329246"/>
          </a:xfrm>
          <a:prstGeom prst="rect">
            <a:avLst/>
          </a:prstGeom>
          <a:noFill/>
        </p:spPr>
      </p:pic>
      <p:pic>
        <p:nvPicPr>
          <p:cNvPr id="71" name="Picture 4" descr="Picture">
            <a:hlinkClick r:id="rId2"/>
          </p:cNvPr>
          <p:cNvPicPr>
            <a:picLocks noChangeAspect="1" noChangeArrowheads="1"/>
          </p:cNvPicPr>
          <p:nvPr/>
        </p:nvPicPr>
        <p:blipFill>
          <a:blip r:embed="rId3" cstate="print"/>
          <a:srcRect/>
          <a:stretch>
            <a:fillRect/>
          </a:stretch>
        </p:blipFill>
        <p:spPr bwMode="auto">
          <a:xfrm>
            <a:off x="7038101" y="6114680"/>
            <a:ext cx="648072" cy="329246"/>
          </a:xfrm>
          <a:prstGeom prst="rect">
            <a:avLst/>
          </a:prstGeom>
          <a:noFill/>
        </p:spPr>
      </p:pic>
      <p:pic>
        <p:nvPicPr>
          <p:cNvPr id="72" name="Picture 4" descr="Picture">
            <a:hlinkClick r:id="rId2"/>
          </p:cNvPr>
          <p:cNvPicPr>
            <a:picLocks noChangeAspect="1" noChangeArrowheads="1"/>
          </p:cNvPicPr>
          <p:nvPr/>
        </p:nvPicPr>
        <p:blipFill>
          <a:blip r:embed="rId3" cstate="print"/>
          <a:srcRect/>
          <a:stretch>
            <a:fillRect/>
          </a:stretch>
        </p:blipFill>
        <p:spPr bwMode="auto">
          <a:xfrm>
            <a:off x="6212937" y="6114680"/>
            <a:ext cx="648072" cy="329246"/>
          </a:xfrm>
          <a:prstGeom prst="rect">
            <a:avLst/>
          </a:prstGeom>
          <a:noFill/>
        </p:spPr>
      </p:pic>
      <p:sp>
        <p:nvSpPr>
          <p:cNvPr id="15" name="テキスト ボックス 14"/>
          <p:cNvSpPr txBox="1"/>
          <p:nvPr/>
        </p:nvSpPr>
        <p:spPr>
          <a:xfrm>
            <a:off x="6197413" y="4717332"/>
            <a:ext cx="376518" cy="307777"/>
          </a:xfrm>
          <a:prstGeom prst="rect">
            <a:avLst/>
          </a:prstGeom>
          <a:noFill/>
        </p:spPr>
        <p:txBody>
          <a:bodyPr wrap="square" rtlCol="0">
            <a:spAutoFit/>
          </a:bodyPr>
          <a:lstStyle/>
          <a:p>
            <a:r>
              <a:rPr kumimoji="1" lang="ja-JP" altLang="en-US" sz="1400" b="1" dirty="0">
                <a:solidFill>
                  <a:schemeClr val="bg1"/>
                </a:solidFill>
              </a:rPr>
              <a:t>①</a:t>
            </a:r>
          </a:p>
        </p:txBody>
      </p:sp>
      <p:sp>
        <p:nvSpPr>
          <p:cNvPr id="73" name="テキスト ボックス 72"/>
          <p:cNvSpPr txBox="1"/>
          <p:nvPr/>
        </p:nvSpPr>
        <p:spPr>
          <a:xfrm>
            <a:off x="8694984" y="491384"/>
            <a:ext cx="376518" cy="307777"/>
          </a:xfrm>
          <a:prstGeom prst="rect">
            <a:avLst/>
          </a:prstGeom>
          <a:noFill/>
        </p:spPr>
        <p:txBody>
          <a:bodyPr wrap="square" rtlCol="0">
            <a:spAutoFit/>
          </a:bodyPr>
          <a:lstStyle/>
          <a:p>
            <a:r>
              <a:rPr kumimoji="1" lang="ja-JP" altLang="en-US" sz="1400" b="1" dirty="0">
                <a:solidFill>
                  <a:schemeClr val="bg1"/>
                </a:solidFill>
              </a:rPr>
              <a:t>①</a:t>
            </a:r>
          </a:p>
        </p:txBody>
      </p:sp>
      <p:sp>
        <p:nvSpPr>
          <p:cNvPr id="74" name="テキスト ボックス 73"/>
          <p:cNvSpPr txBox="1"/>
          <p:nvPr/>
        </p:nvSpPr>
        <p:spPr>
          <a:xfrm>
            <a:off x="9611179" y="1601210"/>
            <a:ext cx="376518" cy="307777"/>
          </a:xfrm>
          <a:prstGeom prst="rect">
            <a:avLst/>
          </a:prstGeom>
          <a:noFill/>
        </p:spPr>
        <p:txBody>
          <a:bodyPr wrap="square" rtlCol="0">
            <a:spAutoFit/>
          </a:bodyPr>
          <a:lstStyle/>
          <a:p>
            <a:r>
              <a:rPr kumimoji="1" lang="ja-JP" altLang="en-US" sz="1400" b="1" dirty="0">
                <a:solidFill>
                  <a:schemeClr val="bg1"/>
                </a:solidFill>
              </a:rPr>
              <a:t>①</a:t>
            </a:r>
          </a:p>
        </p:txBody>
      </p:sp>
      <p:sp>
        <p:nvSpPr>
          <p:cNvPr id="17" name="テキスト ボックス 16"/>
          <p:cNvSpPr txBox="1"/>
          <p:nvPr/>
        </p:nvSpPr>
        <p:spPr>
          <a:xfrm>
            <a:off x="279699" y="214290"/>
            <a:ext cx="3808207" cy="1200329"/>
          </a:xfrm>
          <a:prstGeom prst="rect">
            <a:avLst/>
          </a:prstGeom>
          <a:noFill/>
        </p:spPr>
        <p:txBody>
          <a:bodyPr wrap="square" rtlCol="0">
            <a:spAutoFit/>
          </a:bodyPr>
          <a:lstStyle/>
          <a:p>
            <a:r>
              <a:rPr kumimoji="1" lang="en-US" altLang="ja-JP" sz="2400" b="1" dirty="0" err="1"/>
              <a:t>Docokame@VSS</a:t>
            </a:r>
            <a:r>
              <a:rPr kumimoji="1" lang="ja-JP" altLang="en-US" sz="2400" b="1" dirty="0"/>
              <a:t>はクライアントサーバーアーキテクチャ</a:t>
            </a:r>
          </a:p>
        </p:txBody>
      </p:sp>
      <p:sp>
        <p:nvSpPr>
          <p:cNvPr id="19" name="フリーフォーム: 図形 18"/>
          <p:cNvSpPr/>
          <p:nvPr/>
        </p:nvSpPr>
        <p:spPr>
          <a:xfrm>
            <a:off x="5637010" y="3047457"/>
            <a:ext cx="1409802" cy="1739696"/>
          </a:xfrm>
          <a:custGeom>
            <a:avLst/>
            <a:gdLst>
              <a:gd name="connsiteX0" fmla="*/ 559397 w 1409802"/>
              <a:gd name="connsiteY0" fmla="*/ 1739696 h 1739696"/>
              <a:gd name="connsiteX1" fmla="*/ 236668 w 1409802"/>
              <a:gd name="connsiteY1" fmla="*/ 1492270 h 1739696"/>
              <a:gd name="connsiteX2" fmla="*/ 344244 w 1409802"/>
              <a:gd name="connsiteY2" fmla="*/ 1083479 h 1739696"/>
              <a:gd name="connsiteX3" fmla="*/ 1280160 w 1409802"/>
              <a:gd name="connsiteY3" fmla="*/ 1072722 h 1739696"/>
              <a:gd name="connsiteX4" fmla="*/ 1355463 w 1409802"/>
              <a:gd name="connsiteY4" fmla="*/ 244383 h 1739696"/>
              <a:gd name="connsiteX5" fmla="*/ 839096 w 1409802"/>
              <a:gd name="connsiteY5" fmla="*/ 29230 h 1739696"/>
              <a:gd name="connsiteX6" fmla="*/ 0 w 1409802"/>
              <a:gd name="connsiteY6" fmla="*/ 7715 h 1739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09802" h="1739696">
                <a:moveTo>
                  <a:pt x="559397" y="1739696"/>
                </a:moveTo>
                <a:cubicBezTo>
                  <a:pt x="415962" y="1670667"/>
                  <a:pt x="272527" y="1601639"/>
                  <a:pt x="236668" y="1492270"/>
                </a:cubicBezTo>
                <a:cubicBezTo>
                  <a:pt x="200809" y="1382901"/>
                  <a:pt x="170329" y="1153404"/>
                  <a:pt x="344244" y="1083479"/>
                </a:cubicBezTo>
                <a:cubicBezTo>
                  <a:pt x="518159" y="1013554"/>
                  <a:pt x="1111624" y="1212571"/>
                  <a:pt x="1280160" y="1072722"/>
                </a:cubicBezTo>
                <a:cubicBezTo>
                  <a:pt x="1448696" y="932873"/>
                  <a:pt x="1428974" y="418298"/>
                  <a:pt x="1355463" y="244383"/>
                </a:cubicBezTo>
                <a:cubicBezTo>
                  <a:pt x="1281952" y="70468"/>
                  <a:pt x="1065006" y="68675"/>
                  <a:pt x="839096" y="29230"/>
                </a:cubicBezTo>
                <a:cubicBezTo>
                  <a:pt x="613186" y="-10215"/>
                  <a:pt x="306593" y="-1250"/>
                  <a:pt x="0" y="7715"/>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cxnSp>
        <p:nvCxnSpPr>
          <p:cNvPr id="21" name="直線矢印コネクタ 20"/>
          <p:cNvCxnSpPr>
            <a:stCxn id="19" idx="6"/>
            <a:endCxn id="10" idx="3"/>
          </p:cNvCxnSpPr>
          <p:nvPr/>
        </p:nvCxnSpPr>
        <p:spPr>
          <a:xfrm flipH="1" flipV="1">
            <a:off x="5511977" y="2925968"/>
            <a:ext cx="125033" cy="129204"/>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4" name="直線矢印コネクタ 23"/>
          <p:cNvCxnSpPr/>
          <p:nvPr/>
        </p:nvCxnSpPr>
        <p:spPr>
          <a:xfrm flipV="1">
            <a:off x="8386699" y="577338"/>
            <a:ext cx="108012" cy="121152"/>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sp>
        <p:nvSpPr>
          <p:cNvPr id="27" name="フリーフォーム: 図形 26"/>
          <p:cNvSpPr/>
          <p:nvPr/>
        </p:nvSpPr>
        <p:spPr>
          <a:xfrm>
            <a:off x="5486403" y="2784973"/>
            <a:ext cx="3797449" cy="442321"/>
          </a:xfrm>
          <a:custGeom>
            <a:avLst/>
            <a:gdLst>
              <a:gd name="connsiteX0" fmla="*/ 0 w 3797449"/>
              <a:gd name="connsiteY0" fmla="*/ 22773 h 442321"/>
              <a:gd name="connsiteX1" fmla="*/ 849854 w 3797449"/>
              <a:gd name="connsiteY1" fmla="*/ 22773 h 442321"/>
              <a:gd name="connsiteX2" fmla="*/ 1280160 w 3797449"/>
              <a:gd name="connsiteY2" fmla="*/ 259441 h 442321"/>
              <a:gd name="connsiteX3" fmla="*/ 2398955 w 3797449"/>
              <a:gd name="connsiteY3" fmla="*/ 334745 h 442321"/>
              <a:gd name="connsiteX4" fmla="*/ 3797449 w 3797449"/>
              <a:gd name="connsiteY4" fmla="*/ 442321 h 4423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7449" h="442321">
                <a:moveTo>
                  <a:pt x="0" y="22773"/>
                </a:moveTo>
                <a:cubicBezTo>
                  <a:pt x="318247" y="3050"/>
                  <a:pt x="636494" y="-16672"/>
                  <a:pt x="849854" y="22773"/>
                </a:cubicBezTo>
                <a:cubicBezTo>
                  <a:pt x="1063214" y="62218"/>
                  <a:pt x="1021977" y="207446"/>
                  <a:pt x="1280160" y="259441"/>
                </a:cubicBezTo>
                <a:cubicBezTo>
                  <a:pt x="1538343" y="311436"/>
                  <a:pt x="2398955" y="334745"/>
                  <a:pt x="2398955" y="334745"/>
                </a:cubicBezTo>
                <a:lnTo>
                  <a:pt x="3797449" y="442321"/>
                </a:lnTo>
              </a:path>
            </a:pathLst>
          </a:custGeom>
        </p:spPr>
        <p:style>
          <a:lnRef idx="2">
            <a:schemeClr val="accent6"/>
          </a:lnRef>
          <a:fillRef idx="0">
            <a:schemeClr val="accent6"/>
          </a:fillRef>
          <a:effectRef idx="1">
            <a:schemeClr val="accent6"/>
          </a:effectRef>
          <a:fontRef idx="minor">
            <a:schemeClr val="tx1"/>
          </a:fontRef>
        </p:style>
        <p:txBody>
          <a:bodyPr rtlCol="0" anchor="ctr"/>
          <a:lstStyle/>
          <a:p>
            <a:pPr algn="ctr"/>
            <a:endParaRPr kumimoji="1" lang="ja-JP" altLang="en-US"/>
          </a:p>
        </p:txBody>
      </p:sp>
      <p:sp>
        <p:nvSpPr>
          <p:cNvPr id="28" name="フリーフォーム: 図形 27"/>
          <p:cNvSpPr/>
          <p:nvPr/>
        </p:nvSpPr>
        <p:spPr>
          <a:xfrm>
            <a:off x="5507918" y="2033195"/>
            <a:ext cx="3722146" cy="645459"/>
          </a:xfrm>
          <a:custGeom>
            <a:avLst/>
            <a:gdLst>
              <a:gd name="connsiteX0" fmla="*/ 0 w 3722146"/>
              <a:gd name="connsiteY0" fmla="*/ 634701 h 645459"/>
              <a:gd name="connsiteX1" fmla="*/ 849854 w 3722146"/>
              <a:gd name="connsiteY1" fmla="*/ 645459 h 645459"/>
              <a:gd name="connsiteX2" fmla="*/ 1355463 w 3722146"/>
              <a:gd name="connsiteY2" fmla="*/ 634701 h 645459"/>
              <a:gd name="connsiteX3" fmla="*/ 2043953 w 3722146"/>
              <a:gd name="connsiteY3" fmla="*/ 591671 h 645459"/>
              <a:gd name="connsiteX4" fmla="*/ 2840019 w 3722146"/>
              <a:gd name="connsiteY4" fmla="*/ 387276 h 645459"/>
              <a:gd name="connsiteX5" fmla="*/ 3722146 w 3722146"/>
              <a:gd name="connsiteY5" fmla="*/ 0 h 645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22146" h="645459">
                <a:moveTo>
                  <a:pt x="0" y="634701"/>
                </a:moveTo>
                <a:lnTo>
                  <a:pt x="849854" y="645459"/>
                </a:lnTo>
                <a:cubicBezTo>
                  <a:pt x="1075764" y="645459"/>
                  <a:pt x="1156447" y="643666"/>
                  <a:pt x="1355463" y="634701"/>
                </a:cubicBezTo>
                <a:cubicBezTo>
                  <a:pt x="1554480" y="625736"/>
                  <a:pt x="1796527" y="632908"/>
                  <a:pt x="2043953" y="591671"/>
                </a:cubicBezTo>
                <a:cubicBezTo>
                  <a:pt x="2291379" y="550433"/>
                  <a:pt x="2560320" y="485888"/>
                  <a:pt x="2840019" y="387276"/>
                </a:cubicBezTo>
                <a:cubicBezTo>
                  <a:pt x="3119718" y="288664"/>
                  <a:pt x="3420932" y="144332"/>
                  <a:pt x="3722146" y="0"/>
                </a:cubicBezTo>
              </a:path>
            </a:pathLst>
          </a:custGeom>
        </p:spPr>
        <p:style>
          <a:lnRef idx="2">
            <a:schemeClr val="accent6"/>
          </a:lnRef>
          <a:fillRef idx="0">
            <a:schemeClr val="accent6"/>
          </a:fillRef>
          <a:effectRef idx="1">
            <a:schemeClr val="accent6"/>
          </a:effectRef>
          <a:fontRef idx="minor">
            <a:schemeClr val="tx1"/>
          </a:fontRef>
        </p:style>
        <p:txBody>
          <a:bodyPr rtlCol="0" anchor="ctr"/>
          <a:lstStyle/>
          <a:p>
            <a:pPr algn="ctr"/>
            <a:endParaRPr kumimoji="1" lang="ja-JP" altLang="en-US"/>
          </a:p>
        </p:txBody>
      </p:sp>
      <p:sp>
        <p:nvSpPr>
          <p:cNvPr id="29" name="フリーフォーム: 図形 28"/>
          <p:cNvSpPr/>
          <p:nvPr/>
        </p:nvSpPr>
        <p:spPr>
          <a:xfrm>
            <a:off x="5507918" y="699247"/>
            <a:ext cx="2883049" cy="1871931"/>
          </a:xfrm>
          <a:custGeom>
            <a:avLst/>
            <a:gdLst>
              <a:gd name="connsiteX0" fmla="*/ 0 w 2883049"/>
              <a:gd name="connsiteY0" fmla="*/ 1828800 h 1871931"/>
              <a:gd name="connsiteX1" fmla="*/ 1011219 w 2883049"/>
              <a:gd name="connsiteY1" fmla="*/ 1871831 h 1871931"/>
              <a:gd name="connsiteX2" fmla="*/ 1699708 w 2883049"/>
              <a:gd name="connsiteY2" fmla="*/ 1818042 h 1871931"/>
              <a:gd name="connsiteX3" fmla="*/ 2000922 w 2883049"/>
              <a:gd name="connsiteY3" fmla="*/ 1645920 h 1871931"/>
              <a:gd name="connsiteX4" fmla="*/ 2883049 w 2883049"/>
              <a:gd name="connsiteY4" fmla="*/ 0 h 1871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3049" h="1871931">
                <a:moveTo>
                  <a:pt x="0" y="1828800"/>
                </a:moveTo>
                <a:cubicBezTo>
                  <a:pt x="363967" y="1851212"/>
                  <a:pt x="727934" y="1873624"/>
                  <a:pt x="1011219" y="1871831"/>
                </a:cubicBezTo>
                <a:cubicBezTo>
                  <a:pt x="1294504" y="1870038"/>
                  <a:pt x="1534757" y="1855694"/>
                  <a:pt x="1699708" y="1818042"/>
                </a:cubicBezTo>
                <a:cubicBezTo>
                  <a:pt x="1864659" y="1780390"/>
                  <a:pt x="1803699" y="1948927"/>
                  <a:pt x="2000922" y="1645920"/>
                </a:cubicBezTo>
                <a:cubicBezTo>
                  <a:pt x="2198145" y="1342913"/>
                  <a:pt x="2395369" y="286870"/>
                  <a:pt x="2883049" y="0"/>
                </a:cubicBezTo>
              </a:path>
            </a:pathLst>
          </a:custGeom>
        </p:spPr>
        <p:style>
          <a:lnRef idx="2">
            <a:schemeClr val="accent6"/>
          </a:lnRef>
          <a:fillRef idx="0">
            <a:schemeClr val="accent6"/>
          </a:fillRef>
          <a:effectRef idx="1">
            <a:schemeClr val="accent6"/>
          </a:effectRef>
          <a:fontRef idx="minor">
            <a:schemeClr val="tx1"/>
          </a:fontRef>
        </p:style>
        <p:txBody>
          <a:bodyPr rtlCol="0" anchor="ctr"/>
          <a:lstStyle/>
          <a:p>
            <a:pPr algn="ctr"/>
            <a:endParaRPr kumimoji="1" lang="ja-JP" altLang="en-US"/>
          </a:p>
        </p:txBody>
      </p:sp>
      <p:cxnSp>
        <p:nvCxnSpPr>
          <p:cNvPr id="33" name="直線矢印コネクタ 32"/>
          <p:cNvCxnSpPr>
            <a:stCxn id="28" idx="5"/>
            <a:endCxn id="7" idx="1"/>
          </p:cNvCxnSpPr>
          <p:nvPr/>
        </p:nvCxnSpPr>
        <p:spPr>
          <a:xfrm flipV="1">
            <a:off x="9230064" y="1842171"/>
            <a:ext cx="164747" cy="191024"/>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pic>
        <p:nvPicPr>
          <p:cNvPr id="81" name="Picture 8" descr="Picture">
            <a:hlinkClick r:id="rId4"/>
          </p:cNvPr>
          <p:cNvPicPr>
            <a:picLocks noChangeAspect="1" noChangeArrowheads="1"/>
          </p:cNvPicPr>
          <p:nvPr/>
        </p:nvPicPr>
        <p:blipFill>
          <a:blip r:embed="rId5" cstate="print"/>
          <a:srcRect/>
          <a:stretch>
            <a:fillRect/>
          </a:stretch>
        </p:blipFill>
        <p:spPr bwMode="auto">
          <a:xfrm>
            <a:off x="9415850" y="2901009"/>
            <a:ext cx="672108" cy="570758"/>
          </a:xfrm>
          <a:prstGeom prst="rect">
            <a:avLst/>
          </a:prstGeom>
          <a:noFill/>
        </p:spPr>
      </p:pic>
      <p:sp>
        <p:nvSpPr>
          <p:cNvPr id="75" name="テキスト ボックス 74"/>
          <p:cNvSpPr txBox="1"/>
          <p:nvPr/>
        </p:nvSpPr>
        <p:spPr>
          <a:xfrm>
            <a:off x="9621937" y="2924403"/>
            <a:ext cx="376518" cy="307777"/>
          </a:xfrm>
          <a:prstGeom prst="rect">
            <a:avLst/>
          </a:prstGeom>
          <a:noFill/>
        </p:spPr>
        <p:txBody>
          <a:bodyPr wrap="square" rtlCol="0">
            <a:spAutoFit/>
          </a:bodyPr>
          <a:lstStyle/>
          <a:p>
            <a:r>
              <a:rPr kumimoji="1" lang="ja-JP" altLang="en-US" sz="1400" b="1" dirty="0">
                <a:solidFill>
                  <a:schemeClr val="bg1"/>
                </a:solidFill>
              </a:rPr>
              <a:t>①</a:t>
            </a:r>
          </a:p>
        </p:txBody>
      </p:sp>
      <p:cxnSp>
        <p:nvCxnSpPr>
          <p:cNvPr id="82" name="直線矢印コネクタ 81"/>
          <p:cNvCxnSpPr>
            <a:stCxn id="27" idx="4"/>
            <a:endCxn id="81" idx="1"/>
          </p:cNvCxnSpPr>
          <p:nvPr/>
        </p:nvCxnSpPr>
        <p:spPr>
          <a:xfrm flipV="1">
            <a:off x="9283852" y="3186388"/>
            <a:ext cx="131998" cy="40906"/>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sp>
        <p:nvSpPr>
          <p:cNvPr id="86" name="テキスト ボックス 85"/>
          <p:cNvSpPr txBox="1"/>
          <p:nvPr/>
        </p:nvSpPr>
        <p:spPr>
          <a:xfrm>
            <a:off x="516366" y="2033195"/>
            <a:ext cx="2581835" cy="2031325"/>
          </a:xfrm>
          <a:prstGeom prst="rect">
            <a:avLst/>
          </a:prstGeom>
          <a:noFill/>
        </p:spPr>
        <p:txBody>
          <a:bodyPr wrap="square" rtlCol="0">
            <a:spAutoFit/>
          </a:bodyPr>
          <a:lstStyle/>
          <a:p>
            <a:r>
              <a:rPr kumimoji="1" lang="ja-JP" altLang="en-US" dirty="0"/>
              <a:t>本格的な</a:t>
            </a:r>
            <a:r>
              <a:rPr kumimoji="1" lang="en-US" altLang="ja-JP" dirty="0"/>
              <a:t>VMS</a:t>
            </a:r>
            <a:r>
              <a:rPr kumimoji="1" lang="ja-JP" altLang="en-US" dirty="0"/>
              <a:t>と同様にカメラからの映像ストリームをリダイレクトしてクライアントに渡す為、クライアントの台数が増えても録画映像の品質が維持される。</a:t>
            </a:r>
          </a:p>
        </p:txBody>
      </p:sp>
    </p:spTree>
    <p:extLst>
      <p:ext uri="{BB962C8B-B14F-4D97-AF65-F5344CB8AC3E}">
        <p14:creationId xmlns:p14="http://schemas.microsoft.com/office/powerpoint/2010/main" val="1168916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62931" y="214290"/>
            <a:ext cx="6503988" cy="968400"/>
          </a:xfrm>
        </p:spPr>
        <p:txBody>
          <a:bodyPr/>
          <a:lstStyle/>
          <a:p>
            <a:r>
              <a:rPr lang="en-US" sz="2800" dirty="0"/>
              <a:t>Security Center</a:t>
            </a:r>
            <a:r>
              <a:rPr lang="ja-JP" altLang="en-US" sz="2800" dirty="0"/>
              <a:t>ビデオアーキテクチャ</a:t>
            </a:r>
            <a:endParaRPr lang="en-US" sz="1800" i="1" dirty="0">
              <a:solidFill>
                <a:srgbClr val="FFFF00"/>
              </a:solidFill>
            </a:endParaRPr>
          </a:p>
        </p:txBody>
      </p:sp>
      <p:sp>
        <p:nvSpPr>
          <p:cNvPr id="17" name="テキスト ボックス 16"/>
          <p:cNvSpPr txBox="1"/>
          <p:nvPr/>
        </p:nvSpPr>
        <p:spPr>
          <a:xfrm>
            <a:off x="279699" y="214290"/>
            <a:ext cx="3808207" cy="1569660"/>
          </a:xfrm>
          <a:prstGeom prst="rect">
            <a:avLst/>
          </a:prstGeom>
          <a:noFill/>
        </p:spPr>
        <p:txBody>
          <a:bodyPr wrap="square" rtlCol="0">
            <a:spAutoFit/>
          </a:bodyPr>
          <a:lstStyle/>
          <a:p>
            <a:r>
              <a:rPr kumimoji="1" lang="en-US" altLang="ja-JP" sz="2400" b="1" dirty="0" err="1"/>
              <a:t>Docokame@VSS</a:t>
            </a:r>
            <a:r>
              <a:rPr kumimoji="1" lang="ja-JP" altLang="en-US" sz="2400" b="1" dirty="0"/>
              <a:t>はモジュラーデザインによる設定構築支援により直感的で学習が容易</a:t>
            </a:r>
          </a:p>
        </p:txBody>
      </p:sp>
      <p:pic>
        <p:nvPicPr>
          <p:cNvPr id="1026" name="Picture 2" descr="https://image.jimcdn.com/app/cms/image/transf/dimension=776x1024:format=png/path/s58a8c1f1bac47bbb/image/i4c86ca0a8b8b0282/version/1446588757/im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7726" y="214290"/>
            <a:ext cx="7391400" cy="2486026"/>
          </a:xfrm>
          <a:prstGeom prst="rect">
            <a:avLst/>
          </a:prstGeom>
          <a:noFill/>
          <a:extLst>
            <a:ext uri="{909E8E84-426E-40DD-AFC4-6F175D3DCCD1}">
              <a14:hiddenFill xmlns:a14="http://schemas.microsoft.com/office/drawing/2010/main">
                <a:solidFill>
                  <a:srgbClr val="FFFFFF"/>
                </a:solidFill>
              </a14:hiddenFill>
            </a:ext>
          </a:extLst>
        </p:spPr>
      </p:pic>
      <p:pic>
        <p:nvPicPr>
          <p:cNvPr id="3" name="図 2"/>
          <p:cNvPicPr>
            <a:picLocks noChangeAspect="1"/>
          </p:cNvPicPr>
          <p:nvPr/>
        </p:nvPicPr>
        <p:blipFill>
          <a:blip r:embed="rId3"/>
          <a:stretch>
            <a:fillRect/>
          </a:stretch>
        </p:blipFill>
        <p:spPr>
          <a:xfrm>
            <a:off x="2818499" y="3724667"/>
            <a:ext cx="3695700" cy="2657475"/>
          </a:xfrm>
          <a:prstGeom prst="rect">
            <a:avLst/>
          </a:prstGeom>
        </p:spPr>
      </p:pic>
      <p:sp>
        <p:nvSpPr>
          <p:cNvPr id="53" name="テキスト ボックス 52"/>
          <p:cNvSpPr txBox="1"/>
          <p:nvPr/>
        </p:nvSpPr>
        <p:spPr>
          <a:xfrm>
            <a:off x="516366" y="2033195"/>
            <a:ext cx="2581835" cy="1477328"/>
          </a:xfrm>
          <a:prstGeom prst="rect">
            <a:avLst/>
          </a:prstGeom>
          <a:noFill/>
        </p:spPr>
        <p:txBody>
          <a:bodyPr wrap="square" rtlCol="0">
            <a:spAutoFit/>
          </a:bodyPr>
          <a:lstStyle/>
          <a:p>
            <a:r>
              <a:rPr kumimoji="1" lang="ja-JP" altLang="en-US" dirty="0"/>
              <a:t>モジュールは</a:t>
            </a:r>
          </a:p>
          <a:p>
            <a:r>
              <a:rPr lang="ja-JP" altLang="en-US" dirty="0"/>
              <a:t>デバイス</a:t>
            </a:r>
            <a:r>
              <a:rPr lang="en-US" altLang="ja-JP" dirty="0"/>
              <a:t>(</a:t>
            </a:r>
            <a:r>
              <a:rPr lang="ja-JP" altLang="en-US" dirty="0"/>
              <a:t>入力</a:t>
            </a:r>
            <a:r>
              <a:rPr lang="en-US" altLang="ja-JP" dirty="0"/>
              <a:t>)</a:t>
            </a:r>
            <a:endParaRPr lang="ja-JP" altLang="en-US" dirty="0"/>
          </a:p>
          <a:p>
            <a:r>
              <a:rPr kumimoji="1" lang="ja-JP" altLang="en-US" dirty="0"/>
              <a:t>フィルター</a:t>
            </a:r>
            <a:r>
              <a:rPr kumimoji="1" lang="en-US" altLang="ja-JP" dirty="0"/>
              <a:t>(</a:t>
            </a:r>
            <a:r>
              <a:rPr kumimoji="1" lang="ja-JP" altLang="en-US" dirty="0"/>
              <a:t>処理</a:t>
            </a:r>
            <a:r>
              <a:rPr kumimoji="1" lang="en-US" altLang="ja-JP" dirty="0"/>
              <a:t>)</a:t>
            </a:r>
            <a:endParaRPr kumimoji="1" lang="ja-JP" altLang="en-US" dirty="0"/>
          </a:p>
          <a:p>
            <a:r>
              <a:rPr lang="ja-JP" altLang="en-US" dirty="0"/>
              <a:t>行先</a:t>
            </a:r>
            <a:r>
              <a:rPr lang="en-US" altLang="ja-JP" dirty="0"/>
              <a:t>(</a:t>
            </a:r>
            <a:r>
              <a:rPr lang="ja-JP" altLang="en-US" dirty="0"/>
              <a:t>出力</a:t>
            </a:r>
            <a:r>
              <a:rPr lang="en-US" altLang="ja-JP" dirty="0"/>
              <a:t>)</a:t>
            </a:r>
            <a:endParaRPr lang="ja-JP" altLang="en-US" dirty="0"/>
          </a:p>
          <a:p>
            <a:r>
              <a:rPr lang="ja-JP" altLang="en-US" dirty="0"/>
              <a:t>として構成される。</a:t>
            </a:r>
          </a:p>
        </p:txBody>
      </p:sp>
      <p:sp>
        <p:nvSpPr>
          <p:cNvPr id="55" name="テキスト ボックス 54"/>
          <p:cNvSpPr txBox="1"/>
          <p:nvPr/>
        </p:nvSpPr>
        <p:spPr>
          <a:xfrm>
            <a:off x="7553648" y="3648638"/>
            <a:ext cx="3150206" cy="2292935"/>
          </a:xfrm>
          <a:prstGeom prst="rect">
            <a:avLst/>
          </a:prstGeom>
          <a:noFill/>
        </p:spPr>
        <p:txBody>
          <a:bodyPr wrap="square" rtlCol="0">
            <a:spAutoFit/>
          </a:bodyPr>
          <a:lstStyle/>
          <a:p>
            <a:r>
              <a:rPr kumimoji="1" lang="ja-JP" altLang="en-US" dirty="0"/>
              <a:t>このモジュラー構成では</a:t>
            </a:r>
          </a:p>
          <a:p>
            <a:endParaRPr lang="ja-JP" altLang="en-US" dirty="0"/>
          </a:p>
          <a:p>
            <a:r>
              <a:rPr lang="ja-JP" altLang="en-US" dirty="0"/>
              <a:t>カメラの定義</a:t>
            </a:r>
          </a:p>
          <a:p>
            <a:endParaRPr lang="ja-JP" altLang="en-US" dirty="0"/>
          </a:p>
          <a:p>
            <a:endParaRPr lang="ja-JP" altLang="en-US" sz="1200" dirty="0"/>
          </a:p>
          <a:p>
            <a:r>
              <a:rPr lang="ja-JP" altLang="en-US" dirty="0"/>
              <a:t>モーション設定</a:t>
            </a:r>
          </a:p>
          <a:p>
            <a:endParaRPr lang="ja-JP" altLang="en-US" dirty="0"/>
          </a:p>
          <a:p>
            <a:endParaRPr lang="ja-JP" altLang="en-US" sz="400" dirty="0"/>
          </a:p>
          <a:p>
            <a:r>
              <a:rPr lang="ja-JP" altLang="en-US" dirty="0"/>
              <a:t>表示と録画</a:t>
            </a:r>
          </a:p>
        </p:txBody>
      </p:sp>
      <p:pic>
        <p:nvPicPr>
          <p:cNvPr id="1028" name="Picture 4" descr="ソース取込"/>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0223" y="3965176"/>
            <a:ext cx="733425"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モーション検知"/>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20222" y="4672239"/>
            <a:ext cx="733425" cy="762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アーカイブ"/>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20222" y="5337650"/>
            <a:ext cx="733425"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2702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62931" y="214290"/>
            <a:ext cx="6503988" cy="968400"/>
          </a:xfrm>
        </p:spPr>
        <p:txBody>
          <a:bodyPr/>
          <a:lstStyle/>
          <a:p>
            <a:r>
              <a:rPr lang="en-US" sz="2800" dirty="0"/>
              <a:t>Security Center</a:t>
            </a:r>
            <a:r>
              <a:rPr lang="ja-JP" altLang="en-US" sz="2800" dirty="0"/>
              <a:t>ビデオアーキテクチャ</a:t>
            </a:r>
            <a:endParaRPr lang="en-US" sz="1800" i="1" dirty="0">
              <a:solidFill>
                <a:srgbClr val="FFFF00"/>
              </a:solidFill>
            </a:endParaRPr>
          </a:p>
        </p:txBody>
      </p:sp>
      <p:sp>
        <p:nvSpPr>
          <p:cNvPr id="17" name="テキスト ボックス 16"/>
          <p:cNvSpPr txBox="1"/>
          <p:nvPr/>
        </p:nvSpPr>
        <p:spPr>
          <a:xfrm>
            <a:off x="279699" y="214290"/>
            <a:ext cx="3808207" cy="1200329"/>
          </a:xfrm>
          <a:prstGeom prst="rect">
            <a:avLst/>
          </a:prstGeom>
          <a:noFill/>
        </p:spPr>
        <p:txBody>
          <a:bodyPr wrap="square" rtlCol="0">
            <a:spAutoFit/>
          </a:bodyPr>
          <a:lstStyle/>
          <a:p>
            <a:r>
              <a:rPr kumimoji="1" lang="en-US" altLang="ja-JP" sz="2400" b="1" dirty="0" err="1"/>
              <a:t>Docokame@VSS</a:t>
            </a:r>
            <a:endParaRPr lang="ja-JP" altLang="en-US" sz="2400" b="1" dirty="0"/>
          </a:p>
          <a:p>
            <a:r>
              <a:rPr lang="ja-JP" altLang="en-US" sz="2400" b="1" dirty="0"/>
              <a:t>インテリジェントモーション</a:t>
            </a:r>
            <a:endParaRPr kumimoji="1" lang="ja-JP" altLang="en-US" sz="2400" b="1" dirty="0"/>
          </a:p>
        </p:txBody>
      </p:sp>
      <p:pic>
        <p:nvPicPr>
          <p:cNvPr id="2050" name="Picture 2" descr="運動と光検出器とXeomaのCCTVのソフトウェ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850" y="1680118"/>
            <a:ext cx="2400300" cy="2085976"/>
          </a:xfrm>
          <a:prstGeom prst="rect">
            <a:avLst/>
          </a:prstGeom>
          <a:noFill/>
          <a:extLst>
            <a:ext uri="{909E8E84-426E-40DD-AFC4-6F175D3DCCD1}">
              <a14:hiddenFill xmlns:a14="http://schemas.microsoft.com/office/drawing/2010/main">
                <a:solidFill>
                  <a:srgbClr val="FFFFFF"/>
                </a:solidFill>
              </a14:hiddenFill>
            </a:ext>
          </a:extLst>
        </p:spPr>
      </p:pic>
      <p:sp>
        <p:nvSpPr>
          <p:cNvPr id="2" name="正方形/長方形 1"/>
          <p:cNvSpPr/>
          <p:nvPr/>
        </p:nvSpPr>
        <p:spPr>
          <a:xfrm>
            <a:off x="4823012" y="312937"/>
            <a:ext cx="6096000" cy="3693319"/>
          </a:xfrm>
          <a:prstGeom prst="rect">
            <a:avLst/>
          </a:prstGeom>
        </p:spPr>
        <p:txBody>
          <a:bodyPr>
            <a:spAutoFit/>
          </a:bodyPr>
          <a:lstStyle/>
          <a:p>
            <a:r>
              <a:rPr lang="ja-JP" altLang="en-US" b="1" i="0" u="none" strike="noStrike" dirty="0">
                <a:solidFill>
                  <a:srgbClr val="22AADD"/>
                </a:solidFill>
                <a:effectLst/>
                <a:latin typeface="Open Sans"/>
              </a:rPr>
              <a:t>モーション検出器：</a:t>
            </a:r>
            <a:endParaRPr lang="ja-JP" altLang="en-US" b="0" i="0" dirty="0">
              <a:solidFill>
                <a:srgbClr val="404040"/>
              </a:solidFill>
              <a:effectLst/>
              <a:latin typeface="Open Sans"/>
            </a:endParaRPr>
          </a:p>
          <a:p>
            <a:pPr>
              <a:buFont typeface="Arial" panose="020B0604020202020204" pitchFamily="34" charset="0"/>
              <a:buChar char="•"/>
            </a:pPr>
            <a:r>
              <a:rPr lang="ja-JP" altLang="en-US" b="0" i="0" dirty="0">
                <a:solidFill>
                  <a:srgbClr val="404040"/>
                </a:solidFill>
                <a:effectLst/>
                <a:latin typeface="Open Sans"/>
              </a:rPr>
              <a:t>動きを監視するために、任意のサイズ及び形状の領域（</a:t>
            </a:r>
            <a:r>
              <a:rPr lang="ja-JP" altLang="en-US" b="1" i="0" dirty="0">
                <a:solidFill>
                  <a:srgbClr val="404040"/>
                </a:solidFill>
                <a:effectLst/>
                <a:latin typeface="Open Sans"/>
              </a:rPr>
              <a:t>複数可</a:t>
            </a:r>
            <a:r>
              <a:rPr lang="ja-JP" altLang="en-US" b="0" i="0" dirty="0">
                <a:solidFill>
                  <a:srgbClr val="404040"/>
                </a:solidFill>
                <a:effectLst/>
                <a:latin typeface="Open Sans"/>
              </a:rPr>
              <a:t>）の設定</a:t>
            </a:r>
          </a:p>
          <a:p>
            <a:pPr>
              <a:buFont typeface="Arial" panose="020B0604020202020204" pitchFamily="34" charset="0"/>
              <a:buChar char="•"/>
            </a:pPr>
            <a:r>
              <a:rPr lang="ja-JP" altLang="en-US" b="0" i="0" dirty="0">
                <a:solidFill>
                  <a:srgbClr val="404040"/>
                </a:solidFill>
                <a:effectLst/>
                <a:latin typeface="Open Sans"/>
              </a:rPr>
              <a:t>プレビューに表示される最後の検出された動きの時間ビジュアルモーション検知</a:t>
            </a:r>
          </a:p>
          <a:p>
            <a:pPr>
              <a:buFont typeface="Arial" panose="020B0604020202020204" pitchFamily="34" charset="0"/>
              <a:buChar char="•"/>
            </a:pPr>
            <a:r>
              <a:rPr lang="ja-JP" altLang="en-US" dirty="0"/>
              <a:t>最大オブジェクト サイズを無視してセンサーの感度レベルの設定</a:t>
            </a:r>
          </a:p>
          <a:p>
            <a:pPr>
              <a:buFont typeface="Arial" panose="020B0604020202020204" pitchFamily="34" charset="0"/>
              <a:buChar char="•"/>
            </a:pPr>
            <a:r>
              <a:rPr lang="ja-JP" altLang="en-US" b="0" i="0" dirty="0">
                <a:solidFill>
                  <a:srgbClr val="404040"/>
                </a:solidFill>
                <a:effectLst/>
                <a:latin typeface="Open Sans"/>
              </a:rPr>
              <a:t>動き検出の前に数秒を格納するための事前記録オプション</a:t>
            </a:r>
            <a:r>
              <a:rPr lang="en-US" altLang="ja-JP" b="0" i="0" dirty="0">
                <a:solidFill>
                  <a:srgbClr val="404040"/>
                </a:solidFill>
                <a:effectLst/>
                <a:latin typeface="Open Sans"/>
              </a:rPr>
              <a:t>(</a:t>
            </a:r>
            <a:r>
              <a:rPr lang="ja-JP" altLang="en-US" b="0" i="0" dirty="0">
                <a:solidFill>
                  <a:srgbClr val="FF0000"/>
                </a:solidFill>
                <a:effectLst/>
                <a:latin typeface="Open Sans"/>
              </a:rPr>
              <a:t>プリポスト記録</a:t>
            </a:r>
            <a:r>
              <a:rPr lang="en-US" altLang="ja-JP" b="0" i="0" dirty="0">
                <a:solidFill>
                  <a:srgbClr val="404040"/>
                </a:solidFill>
                <a:effectLst/>
                <a:latin typeface="Open Sans"/>
              </a:rPr>
              <a:t>)</a:t>
            </a:r>
            <a:endParaRPr lang="ja-JP" altLang="en-US" b="0" i="0" dirty="0">
              <a:solidFill>
                <a:srgbClr val="404040"/>
              </a:solidFill>
              <a:effectLst/>
              <a:latin typeface="Open Sans"/>
            </a:endParaRPr>
          </a:p>
          <a:p>
            <a:pPr>
              <a:buFont typeface="Arial" panose="020B0604020202020204" pitchFamily="34" charset="0"/>
              <a:buChar char="•"/>
            </a:pPr>
            <a:r>
              <a:rPr lang="ja-JP" altLang="en-US" b="0" i="0" dirty="0">
                <a:solidFill>
                  <a:srgbClr val="404040"/>
                </a:solidFill>
                <a:effectLst/>
                <a:latin typeface="Open Sans"/>
              </a:rPr>
              <a:t>イベントが終了した後にポスト記録は記録を継続します</a:t>
            </a:r>
          </a:p>
          <a:p>
            <a:pPr>
              <a:buFont typeface="Arial" panose="020B0604020202020204" pitchFamily="34" charset="0"/>
              <a:buChar char="•"/>
            </a:pPr>
            <a:r>
              <a:rPr lang="ja-JP" altLang="en-US" dirty="0">
                <a:solidFill>
                  <a:srgbClr val="404040"/>
                </a:solidFill>
                <a:latin typeface="Open Sans"/>
              </a:rPr>
              <a:t>遅延記録</a:t>
            </a:r>
            <a:endParaRPr lang="ja-JP" altLang="en-US" b="0" i="0" dirty="0">
              <a:solidFill>
                <a:srgbClr val="404040"/>
              </a:solidFill>
              <a:effectLst/>
              <a:latin typeface="Open Sans"/>
            </a:endParaRPr>
          </a:p>
          <a:p>
            <a:pPr>
              <a:buFont typeface="Arial" panose="020B0604020202020204" pitchFamily="34" charset="0"/>
              <a:buChar char="•"/>
            </a:pPr>
            <a:r>
              <a:rPr lang="ja-JP" altLang="en-US" b="0" i="0" dirty="0">
                <a:solidFill>
                  <a:srgbClr val="404040"/>
                </a:solidFill>
                <a:effectLst/>
                <a:latin typeface="Open Sans"/>
              </a:rPr>
              <a:t>ペットや天候の変化に起因する誤警報を回避するために強化されたアルゴリズム</a:t>
            </a:r>
          </a:p>
        </p:txBody>
      </p:sp>
      <p:sp>
        <p:nvSpPr>
          <p:cNvPr id="5" name="テキスト ボックス 4"/>
          <p:cNvSpPr txBox="1"/>
          <p:nvPr/>
        </p:nvSpPr>
        <p:spPr>
          <a:xfrm>
            <a:off x="1204856" y="4658061"/>
            <a:ext cx="9025666" cy="1200329"/>
          </a:xfrm>
          <a:prstGeom prst="rect">
            <a:avLst/>
          </a:prstGeom>
          <a:noFill/>
        </p:spPr>
        <p:txBody>
          <a:bodyPr wrap="square" rtlCol="0">
            <a:spAutoFit/>
          </a:bodyPr>
          <a:lstStyle/>
          <a:p>
            <a:r>
              <a:rPr lang="ja-JP" altLang="en-US" dirty="0"/>
              <a:t>圧倒的多数である</a:t>
            </a:r>
            <a:r>
              <a:rPr lang="en-US" altLang="ja-JP" dirty="0"/>
              <a:t>DVR/NVR</a:t>
            </a:r>
            <a:r>
              <a:rPr lang="ja-JP" altLang="en-US" dirty="0"/>
              <a:t>では殆どのケースにおいて、モーション検知器を積極的に活用したソリューションは少数派でした。</a:t>
            </a:r>
          </a:p>
          <a:p>
            <a:endParaRPr lang="ja-JP" altLang="en-US" dirty="0"/>
          </a:p>
          <a:p>
            <a:r>
              <a:rPr lang="ja-JP" altLang="en-US" dirty="0"/>
              <a:t>誤検知が多い、その為に感度を下げると、肝心の時に検知出来ない。</a:t>
            </a:r>
          </a:p>
        </p:txBody>
      </p:sp>
    </p:spTree>
    <p:extLst>
      <p:ext uri="{BB962C8B-B14F-4D97-AF65-F5344CB8AC3E}">
        <p14:creationId xmlns:p14="http://schemas.microsoft.com/office/powerpoint/2010/main" val="2045170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62931" y="214290"/>
            <a:ext cx="6503988" cy="968400"/>
          </a:xfrm>
        </p:spPr>
        <p:txBody>
          <a:bodyPr/>
          <a:lstStyle/>
          <a:p>
            <a:r>
              <a:rPr lang="en-US" sz="2800" dirty="0"/>
              <a:t>Security Center</a:t>
            </a:r>
            <a:r>
              <a:rPr lang="ja-JP" altLang="en-US" sz="2800" dirty="0"/>
              <a:t>ビデオアーキテクチャ</a:t>
            </a:r>
            <a:endParaRPr lang="en-US" sz="1800" i="1" dirty="0">
              <a:solidFill>
                <a:srgbClr val="FFFF00"/>
              </a:solidFill>
            </a:endParaRPr>
          </a:p>
        </p:txBody>
      </p:sp>
      <p:sp>
        <p:nvSpPr>
          <p:cNvPr id="17" name="テキスト ボックス 16"/>
          <p:cNvSpPr txBox="1"/>
          <p:nvPr/>
        </p:nvSpPr>
        <p:spPr>
          <a:xfrm>
            <a:off x="279699" y="214290"/>
            <a:ext cx="3808207" cy="1200329"/>
          </a:xfrm>
          <a:prstGeom prst="rect">
            <a:avLst/>
          </a:prstGeom>
          <a:noFill/>
        </p:spPr>
        <p:txBody>
          <a:bodyPr wrap="square" rtlCol="0">
            <a:spAutoFit/>
          </a:bodyPr>
          <a:lstStyle/>
          <a:p>
            <a:r>
              <a:rPr kumimoji="1" lang="en-US" altLang="ja-JP" sz="2400" b="1" dirty="0" err="1"/>
              <a:t>Docokame@VSS</a:t>
            </a:r>
            <a:endParaRPr lang="ja-JP" altLang="en-US" sz="2400" b="1" dirty="0"/>
          </a:p>
          <a:p>
            <a:r>
              <a:rPr lang="ja-JP" altLang="en-US" sz="2400" b="1" dirty="0"/>
              <a:t>インテリジェントモーション</a:t>
            </a:r>
            <a:endParaRPr kumimoji="1" lang="ja-JP" altLang="en-US" sz="2400" b="1" dirty="0"/>
          </a:p>
        </p:txBody>
      </p:sp>
      <p:pic>
        <p:nvPicPr>
          <p:cNvPr id="2050" name="Picture 2" descr="運動と光検出器とXeomaのCCTVのソフトウェ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850" y="1680118"/>
            <a:ext cx="2400300" cy="2085976"/>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p:cNvSpPr/>
          <p:nvPr/>
        </p:nvSpPr>
        <p:spPr>
          <a:xfrm>
            <a:off x="4823012" y="312937"/>
            <a:ext cx="6096000" cy="3416320"/>
          </a:xfrm>
          <a:prstGeom prst="rect">
            <a:avLst/>
          </a:prstGeom>
        </p:spPr>
        <p:txBody>
          <a:bodyPr>
            <a:spAutoFit/>
          </a:bodyPr>
          <a:lstStyle/>
          <a:p>
            <a:r>
              <a:rPr lang="ja-JP" altLang="en-US" b="1" i="0" u="none" strike="noStrike" dirty="0">
                <a:solidFill>
                  <a:srgbClr val="22AADD"/>
                </a:solidFill>
                <a:effectLst/>
                <a:latin typeface="Open Sans"/>
              </a:rPr>
              <a:t>モーション検出器：</a:t>
            </a:r>
            <a:endParaRPr lang="ja-JP" altLang="en-US" b="0" i="0" dirty="0">
              <a:solidFill>
                <a:srgbClr val="404040"/>
              </a:solidFill>
              <a:effectLst/>
              <a:latin typeface="Open Sans"/>
            </a:endParaRPr>
          </a:p>
          <a:p>
            <a:pPr>
              <a:buFont typeface="Arial" panose="020B0604020202020204" pitchFamily="34" charset="0"/>
              <a:buChar char="•"/>
            </a:pPr>
            <a:r>
              <a:rPr lang="ja-JP" altLang="en-US" b="0" i="0" dirty="0">
                <a:solidFill>
                  <a:srgbClr val="404040"/>
                </a:solidFill>
                <a:effectLst/>
                <a:latin typeface="Open Sans"/>
              </a:rPr>
              <a:t>幾つかの国産</a:t>
            </a:r>
            <a:r>
              <a:rPr lang="en-US" altLang="ja-JP" b="0" i="0" dirty="0">
                <a:solidFill>
                  <a:srgbClr val="404040"/>
                </a:solidFill>
                <a:effectLst/>
                <a:latin typeface="Open Sans"/>
              </a:rPr>
              <a:t>VMS</a:t>
            </a:r>
            <a:r>
              <a:rPr lang="ja-JP" altLang="en-US" b="0" i="0" dirty="0">
                <a:solidFill>
                  <a:srgbClr val="404040"/>
                </a:solidFill>
                <a:effectLst/>
                <a:latin typeface="Open Sans"/>
              </a:rPr>
              <a:t>ではモーション録画、非常多かった。理由は単純で少し前までは</a:t>
            </a:r>
            <a:r>
              <a:rPr lang="en-US" altLang="ja-JP" b="0" i="0" dirty="0">
                <a:solidFill>
                  <a:srgbClr val="404040"/>
                </a:solidFill>
                <a:effectLst/>
                <a:latin typeface="Open Sans"/>
              </a:rPr>
              <a:t>MJEPG/JEPG</a:t>
            </a:r>
            <a:r>
              <a:rPr lang="ja-JP" altLang="en-US" b="0" i="0" dirty="0">
                <a:solidFill>
                  <a:srgbClr val="404040"/>
                </a:solidFill>
                <a:effectLst/>
                <a:latin typeface="Open Sans"/>
              </a:rPr>
              <a:t>による録画しかサポート出来なかった。　それは莫大なストレージコストとなり、モーション録画によりストレージコストを下げる苦肉の策であった。</a:t>
            </a:r>
            <a:endParaRPr lang="en-US" altLang="ja-JP" dirty="0">
              <a:solidFill>
                <a:srgbClr val="404040"/>
              </a:solidFill>
              <a:latin typeface="Open Sans"/>
            </a:endParaRPr>
          </a:p>
          <a:p>
            <a:pPr>
              <a:buFont typeface="Arial" panose="020B0604020202020204" pitchFamily="34" charset="0"/>
              <a:buChar char="•"/>
            </a:pPr>
            <a:r>
              <a:rPr lang="ja-JP" altLang="en-US" b="0" i="0" dirty="0">
                <a:solidFill>
                  <a:srgbClr val="404040"/>
                </a:solidFill>
                <a:effectLst/>
                <a:latin typeface="Open Sans"/>
              </a:rPr>
              <a:t>この方式は</a:t>
            </a:r>
            <a:r>
              <a:rPr lang="en-US" altLang="ja-JP" b="0" i="0" dirty="0">
                <a:solidFill>
                  <a:srgbClr val="404040"/>
                </a:solidFill>
                <a:effectLst/>
                <a:latin typeface="Open Sans"/>
              </a:rPr>
              <a:t>100%</a:t>
            </a:r>
            <a:r>
              <a:rPr lang="ja-JP" altLang="en-US" b="0" i="0" dirty="0">
                <a:solidFill>
                  <a:srgbClr val="404040"/>
                </a:solidFill>
                <a:effectLst/>
                <a:latin typeface="Open Sans"/>
              </a:rPr>
              <a:t>カメラ側の検知機能のみに依存する。カメラの選定が非常に重要となった。</a:t>
            </a:r>
          </a:p>
          <a:p>
            <a:endParaRPr lang="ja-JP" altLang="en-US" dirty="0">
              <a:solidFill>
                <a:srgbClr val="404040"/>
              </a:solidFill>
              <a:latin typeface="Open Sans"/>
            </a:endParaRPr>
          </a:p>
          <a:p>
            <a:r>
              <a:rPr lang="en-US" altLang="ja-JP" b="0" i="0" dirty="0" err="1">
                <a:solidFill>
                  <a:srgbClr val="404040"/>
                </a:solidFill>
                <a:effectLst/>
                <a:latin typeface="Open Sans"/>
              </a:rPr>
              <a:t>Docokame@VSS</a:t>
            </a:r>
            <a:r>
              <a:rPr lang="ja-JP" altLang="en-US" b="0" i="0" dirty="0">
                <a:solidFill>
                  <a:srgbClr val="404040"/>
                </a:solidFill>
                <a:effectLst/>
                <a:latin typeface="Open Sans"/>
              </a:rPr>
              <a:t>では一切カメラに依存することなく、サーバー側で検知する為、カメラ品質への依存が大変少ない事が特徴です。</a:t>
            </a:r>
          </a:p>
        </p:txBody>
      </p:sp>
      <p:graphicFrame>
        <p:nvGraphicFramePr>
          <p:cNvPr id="3" name="表 2"/>
          <p:cNvGraphicFramePr>
            <a:graphicFrameLocks noGrp="1"/>
          </p:cNvGraphicFramePr>
          <p:nvPr>
            <p:extLst>
              <p:ext uri="{D42A27DB-BD31-4B8C-83A1-F6EECF244321}">
                <p14:modId xmlns:p14="http://schemas.microsoft.com/office/powerpoint/2010/main" val="4200715096"/>
              </p:ext>
            </p:extLst>
          </p:nvPr>
        </p:nvGraphicFramePr>
        <p:xfrm>
          <a:off x="2349500" y="4371307"/>
          <a:ext cx="7493002" cy="1428750"/>
        </p:xfrm>
        <a:graphic>
          <a:graphicData uri="http://schemas.openxmlformats.org/drawingml/2006/table">
            <a:tbl>
              <a:tblPr>
                <a:tableStyleId>{5C22544A-7EE6-4342-B048-85BDC9FD1C3A}</a:tableStyleId>
              </a:tblPr>
              <a:tblGrid>
                <a:gridCol w="685510">
                  <a:extLst>
                    <a:ext uri="{9D8B030D-6E8A-4147-A177-3AD203B41FA5}">
                      <a16:colId xmlns:a16="http://schemas.microsoft.com/office/drawing/2014/main" val="2542989545"/>
                    </a:ext>
                  </a:extLst>
                </a:gridCol>
                <a:gridCol w="685510">
                  <a:extLst>
                    <a:ext uri="{9D8B030D-6E8A-4147-A177-3AD203B41FA5}">
                      <a16:colId xmlns:a16="http://schemas.microsoft.com/office/drawing/2014/main" val="3111582426"/>
                    </a:ext>
                  </a:extLst>
                </a:gridCol>
                <a:gridCol w="685510">
                  <a:extLst>
                    <a:ext uri="{9D8B030D-6E8A-4147-A177-3AD203B41FA5}">
                      <a16:colId xmlns:a16="http://schemas.microsoft.com/office/drawing/2014/main" val="1132202965"/>
                    </a:ext>
                  </a:extLst>
                </a:gridCol>
                <a:gridCol w="1142516">
                  <a:extLst>
                    <a:ext uri="{9D8B030D-6E8A-4147-A177-3AD203B41FA5}">
                      <a16:colId xmlns:a16="http://schemas.microsoft.com/office/drawing/2014/main" val="3025575921"/>
                    </a:ext>
                  </a:extLst>
                </a:gridCol>
                <a:gridCol w="406228">
                  <a:extLst>
                    <a:ext uri="{9D8B030D-6E8A-4147-A177-3AD203B41FA5}">
                      <a16:colId xmlns:a16="http://schemas.microsoft.com/office/drawing/2014/main" val="407359840"/>
                    </a:ext>
                  </a:extLst>
                </a:gridCol>
                <a:gridCol w="904492">
                  <a:extLst>
                    <a:ext uri="{9D8B030D-6E8A-4147-A177-3AD203B41FA5}">
                      <a16:colId xmlns:a16="http://schemas.microsoft.com/office/drawing/2014/main" val="3977889101"/>
                    </a:ext>
                  </a:extLst>
                </a:gridCol>
                <a:gridCol w="723593">
                  <a:extLst>
                    <a:ext uri="{9D8B030D-6E8A-4147-A177-3AD203B41FA5}">
                      <a16:colId xmlns:a16="http://schemas.microsoft.com/office/drawing/2014/main" val="3969873938"/>
                    </a:ext>
                  </a:extLst>
                </a:gridCol>
                <a:gridCol w="685510">
                  <a:extLst>
                    <a:ext uri="{9D8B030D-6E8A-4147-A177-3AD203B41FA5}">
                      <a16:colId xmlns:a16="http://schemas.microsoft.com/office/drawing/2014/main" val="2797741452"/>
                    </a:ext>
                  </a:extLst>
                </a:gridCol>
                <a:gridCol w="685510">
                  <a:extLst>
                    <a:ext uri="{9D8B030D-6E8A-4147-A177-3AD203B41FA5}">
                      <a16:colId xmlns:a16="http://schemas.microsoft.com/office/drawing/2014/main" val="3816782662"/>
                    </a:ext>
                  </a:extLst>
                </a:gridCol>
                <a:gridCol w="888623">
                  <a:extLst>
                    <a:ext uri="{9D8B030D-6E8A-4147-A177-3AD203B41FA5}">
                      <a16:colId xmlns:a16="http://schemas.microsoft.com/office/drawing/2014/main" val="2753740318"/>
                    </a:ext>
                  </a:extLst>
                </a:gridCol>
              </a:tblGrid>
              <a:tr h="476250">
                <a:tc>
                  <a:txBody>
                    <a:bodyPr/>
                    <a:lstStyle/>
                    <a:p>
                      <a:pPr algn="l" fontAlgn="ctr"/>
                      <a:r>
                        <a:rPr lang="ja-JP" altLang="en-US" sz="1100" u="none" strike="noStrike">
                          <a:effectLst/>
                        </a:rPr>
                        <a:t>台数</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圧縮方式</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解像度</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フレームレート</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品質</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帯域</a:t>
                      </a:r>
                      <a:r>
                        <a:rPr lang="en-US" altLang="ja-JP" sz="1100" u="none" strike="noStrike">
                          <a:effectLst/>
                        </a:rPr>
                        <a:t>/</a:t>
                      </a:r>
                      <a:r>
                        <a:rPr lang="ja-JP" altLang="en-US" sz="1100" u="none" strike="noStrike">
                          <a:effectLst/>
                        </a:rPr>
                        <a:t>カメラ</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全帯域</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録画期間</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容量</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モーション</a:t>
                      </a:r>
                      <a:br>
                        <a:rPr lang="ja-JP" altLang="en-US" sz="1100" u="none" strike="noStrike">
                          <a:effectLst/>
                        </a:rPr>
                      </a:br>
                      <a:r>
                        <a:rPr lang="ja-JP" altLang="en-US" sz="1100" u="none" strike="noStrike">
                          <a:effectLst/>
                        </a:rPr>
                        <a:t>録画稼働率</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815309391"/>
                  </a:ext>
                </a:extLst>
              </a:tr>
              <a:tr h="238125">
                <a:tc>
                  <a:txBody>
                    <a:bodyPr/>
                    <a:lstStyle/>
                    <a:p>
                      <a:pPr algn="r" fontAlgn="ctr"/>
                      <a:r>
                        <a:rPr lang="en-US" altLang="ja-JP" sz="1100" u="none" strike="noStrike">
                          <a:effectLst/>
                        </a:rPr>
                        <a:t>16</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MJPEG</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フル</a:t>
                      </a:r>
                      <a:r>
                        <a:rPr lang="en-US" sz="1100" u="none" strike="noStrike">
                          <a:effectLst/>
                        </a:rPr>
                        <a:t>HD</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10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高</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23Mbps</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369Mbps</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altLang="ja-JP" sz="1100" u="none" strike="noStrike">
                          <a:effectLst/>
                        </a:rPr>
                        <a:t>31</a:t>
                      </a:r>
                      <a:r>
                        <a:rPr lang="ja-JP" altLang="en-US" sz="1100" u="none" strike="noStrike">
                          <a:effectLst/>
                        </a:rPr>
                        <a:t>日</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123TB</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100%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61804961"/>
                  </a:ext>
                </a:extLst>
              </a:tr>
              <a:tr h="238125">
                <a:tc>
                  <a:txBody>
                    <a:bodyPr/>
                    <a:lstStyle/>
                    <a:p>
                      <a:pPr algn="r" fontAlgn="ctr"/>
                      <a:r>
                        <a:rPr lang="en-US" altLang="ja-JP" sz="1100" u="none" strike="noStrike">
                          <a:effectLst/>
                        </a:rPr>
                        <a:t>16</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H.264</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フル</a:t>
                      </a:r>
                      <a:r>
                        <a:rPr lang="en-US" sz="1100" u="none" strike="noStrike">
                          <a:effectLst/>
                        </a:rPr>
                        <a:t>HD</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10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高</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1.92Mbps</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31Mbps</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altLang="ja-JP" sz="1100" u="none" strike="noStrike">
                          <a:effectLst/>
                        </a:rPr>
                        <a:t>31</a:t>
                      </a:r>
                      <a:r>
                        <a:rPr lang="ja-JP" altLang="en-US" sz="1100" u="none" strike="noStrike">
                          <a:effectLst/>
                        </a:rPr>
                        <a:t>日</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10TB</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100%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993550270"/>
                  </a:ext>
                </a:extLst>
              </a:tr>
              <a:tr h="238125">
                <a:tc>
                  <a:txBody>
                    <a:bodyPr/>
                    <a:lstStyle/>
                    <a:p>
                      <a:pPr algn="r" fontAlgn="ctr"/>
                      <a:r>
                        <a:rPr lang="en-US" altLang="ja-JP" sz="1100" u="none" strike="noStrike">
                          <a:effectLst/>
                        </a:rPr>
                        <a:t>16</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MJPEG</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フル</a:t>
                      </a:r>
                      <a:r>
                        <a:rPr lang="en-US" sz="1100" u="none" strike="noStrike">
                          <a:effectLst/>
                        </a:rPr>
                        <a:t>HD</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10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高</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23Mbps</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369Mbps</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altLang="ja-JP" sz="1100" u="none" strike="noStrike">
                          <a:effectLst/>
                        </a:rPr>
                        <a:t>31</a:t>
                      </a:r>
                      <a:r>
                        <a:rPr lang="ja-JP" altLang="en-US" sz="1100" u="none" strike="noStrike">
                          <a:effectLst/>
                        </a:rPr>
                        <a:t>日</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37TB</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30%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211028798"/>
                  </a:ext>
                </a:extLst>
              </a:tr>
              <a:tr h="238125">
                <a:tc>
                  <a:txBody>
                    <a:bodyPr/>
                    <a:lstStyle/>
                    <a:p>
                      <a:pPr algn="r" fontAlgn="ctr"/>
                      <a:r>
                        <a:rPr lang="en-US" altLang="ja-JP" sz="1100" u="none" strike="noStrike">
                          <a:effectLst/>
                        </a:rPr>
                        <a:t>16</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H.264</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フル</a:t>
                      </a:r>
                      <a:r>
                        <a:rPr lang="en-US" sz="1100" u="none" strike="noStrike">
                          <a:effectLst/>
                        </a:rPr>
                        <a:t>HD</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10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高</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1.92Mbps</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31Mbps</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altLang="ja-JP" sz="1100" u="none" strike="noStrike">
                          <a:effectLst/>
                        </a:rPr>
                        <a:t>31</a:t>
                      </a:r>
                      <a:r>
                        <a:rPr lang="ja-JP" altLang="en-US" sz="1100" u="none" strike="noStrike">
                          <a:effectLst/>
                        </a:rPr>
                        <a:t>日</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3TB</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dirty="0">
                          <a:effectLst/>
                        </a:rPr>
                        <a:t>30%</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903777575"/>
                  </a:ext>
                </a:extLst>
              </a:tr>
            </a:tbl>
          </a:graphicData>
        </a:graphic>
      </p:graphicFrame>
    </p:spTree>
    <p:extLst>
      <p:ext uri="{BB962C8B-B14F-4D97-AF65-F5344CB8AC3E}">
        <p14:creationId xmlns:p14="http://schemas.microsoft.com/office/powerpoint/2010/main" val="4278153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62931" y="214290"/>
            <a:ext cx="6503988" cy="968400"/>
          </a:xfrm>
        </p:spPr>
        <p:txBody>
          <a:bodyPr/>
          <a:lstStyle/>
          <a:p>
            <a:r>
              <a:rPr lang="en-US" sz="2800" dirty="0"/>
              <a:t>Security Center</a:t>
            </a:r>
            <a:r>
              <a:rPr lang="ja-JP" altLang="en-US" sz="2800" dirty="0"/>
              <a:t>ビデオアーキテクチャ</a:t>
            </a:r>
            <a:endParaRPr lang="en-US" sz="1800" i="1" dirty="0">
              <a:solidFill>
                <a:srgbClr val="FFFF00"/>
              </a:solidFill>
            </a:endParaRPr>
          </a:p>
        </p:txBody>
      </p:sp>
      <p:sp>
        <p:nvSpPr>
          <p:cNvPr id="17" name="テキスト ボックス 16"/>
          <p:cNvSpPr txBox="1"/>
          <p:nvPr/>
        </p:nvSpPr>
        <p:spPr>
          <a:xfrm>
            <a:off x="279699" y="214290"/>
            <a:ext cx="3808207" cy="1200329"/>
          </a:xfrm>
          <a:prstGeom prst="rect">
            <a:avLst/>
          </a:prstGeom>
          <a:noFill/>
        </p:spPr>
        <p:txBody>
          <a:bodyPr wrap="square" rtlCol="0">
            <a:spAutoFit/>
          </a:bodyPr>
          <a:lstStyle/>
          <a:p>
            <a:r>
              <a:rPr kumimoji="1" lang="en-US" altLang="ja-JP" sz="2400" b="1" dirty="0" err="1"/>
              <a:t>Docokame@VSS</a:t>
            </a:r>
            <a:endParaRPr lang="ja-JP" altLang="en-US" sz="2400" b="1" dirty="0"/>
          </a:p>
          <a:p>
            <a:r>
              <a:rPr lang="ja-JP" altLang="en-US" sz="2400" b="1" dirty="0"/>
              <a:t>インテリジェントモーション</a:t>
            </a:r>
            <a:endParaRPr kumimoji="1" lang="ja-JP" altLang="en-US" sz="2400" b="1" dirty="0"/>
          </a:p>
        </p:txBody>
      </p:sp>
      <p:pic>
        <p:nvPicPr>
          <p:cNvPr id="2050" name="Picture 2" descr="運動と光検出器とXeomaのCCTVのソフトウェ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850" y="1680118"/>
            <a:ext cx="2400300" cy="2085976"/>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p:cNvSpPr/>
          <p:nvPr/>
        </p:nvSpPr>
        <p:spPr>
          <a:xfrm>
            <a:off x="4823012" y="312937"/>
            <a:ext cx="6096000" cy="3416320"/>
          </a:xfrm>
          <a:prstGeom prst="rect">
            <a:avLst/>
          </a:prstGeom>
        </p:spPr>
        <p:txBody>
          <a:bodyPr>
            <a:spAutoFit/>
          </a:bodyPr>
          <a:lstStyle/>
          <a:p>
            <a:r>
              <a:rPr lang="ja-JP" altLang="en-US" b="1" i="0" u="none" strike="noStrike" dirty="0">
                <a:solidFill>
                  <a:srgbClr val="22AADD"/>
                </a:solidFill>
                <a:effectLst/>
                <a:latin typeface="Open Sans"/>
              </a:rPr>
              <a:t>プリポスト録画：</a:t>
            </a:r>
            <a:endParaRPr lang="ja-JP" altLang="en-US" b="0" i="0" dirty="0">
              <a:solidFill>
                <a:srgbClr val="404040"/>
              </a:solidFill>
              <a:effectLst/>
              <a:latin typeface="Open Sans"/>
            </a:endParaRPr>
          </a:p>
          <a:p>
            <a:pPr>
              <a:buFont typeface="Arial" panose="020B0604020202020204" pitchFamily="34" charset="0"/>
              <a:buChar char="•"/>
            </a:pPr>
            <a:r>
              <a:rPr lang="ja-JP" altLang="en-US" b="0" i="0" dirty="0">
                <a:solidFill>
                  <a:srgbClr val="404040"/>
                </a:solidFill>
                <a:effectLst/>
                <a:latin typeface="Open Sans"/>
              </a:rPr>
              <a:t>幾つかの国産</a:t>
            </a:r>
            <a:r>
              <a:rPr lang="en-US" altLang="ja-JP" b="0" i="0" dirty="0">
                <a:solidFill>
                  <a:srgbClr val="404040"/>
                </a:solidFill>
                <a:effectLst/>
                <a:latin typeface="Open Sans"/>
              </a:rPr>
              <a:t>VMS</a:t>
            </a:r>
            <a:r>
              <a:rPr lang="ja-JP" altLang="en-US" b="0" i="0" dirty="0">
                <a:solidFill>
                  <a:srgbClr val="404040"/>
                </a:solidFill>
                <a:effectLst/>
                <a:latin typeface="Open Sans"/>
              </a:rPr>
              <a:t>ではモーション録画、非常多かった。理由は単純で少し前までは</a:t>
            </a:r>
            <a:r>
              <a:rPr lang="en-US" altLang="ja-JP" b="0" i="0" dirty="0">
                <a:solidFill>
                  <a:srgbClr val="404040"/>
                </a:solidFill>
                <a:effectLst/>
                <a:latin typeface="Open Sans"/>
              </a:rPr>
              <a:t>MJEPG/JEPG</a:t>
            </a:r>
            <a:r>
              <a:rPr lang="ja-JP" altLang="en-US" b="0" i="0" dirty="0">
                <a:solidFill>
                  <a:srgbClr val="404040"/>
                </a:solidFill>
                <a:effectLst/>
                <a:latin typeface="Open Sans"/>
              </a:rPr>
              <a:t>による録画しかサポート出来なかった。　それは莫大なストレージコストとなり、モーション録画によりストレージコストを下げる苦肉の策であった。</a:t>
            </a:r>
            <a:endParaRPr lang="en-US" altLang="ja-JP" dirty="0">
              <a:solidFill>
                <a:srgbClr val="404040"/>
              </a:solidFill>
              <a:latin typeface="Open Sans"/>
            </a:endParaRPr>
          </a:p>
          <a:p>
            <a:pPr>
              <a:buFont typeface="Arial" panose="020B0604020202020204" pitchFamily="34" charset="0"/>
              <a:buChar char="•"/>
            </a:pPr>
            <a:r>
              <a:rPr lang="ja-JP" altLang="en-US" b="0" i="0" dirty="0">
                <a:solidFill>
                  <a:srgbClr val="404040"/>
                </a:solidFill>
                <a:effectLst/>
                <a:latin typeface="Open Sans"/>
              </a:rPr>
              <a:t>この方式は</a:t>
            </a:r>
            <a:r>
              <a:rPr lang="en-US" altLang="ja-JP" b="0" i="0" dirty="0">
                <a:solidFill>
                  <a:srgbClr val="404040"/>
                </a:solidFill>
                <a:effectLst/>
                <a:latin typeface="Open Sans"/>
              </a:rPr>
              <a:t>100%</a:t>
            </a:r>
            <a:r>
              <a:rPr lang="ja-JP" altLang="en-US" b="0" i="0" dirty="0">
                <a:solidFill>
                  <a:srgbClr val="404040"/>
                </a:solidFill>
                <a:effectLst/>
                <a:latin typeface="Open Sans"/>
              </a:rPr>
              <a:t>カメラ側の検知機能のみに依存する。カメラの選定が非常に重要となった。</a:t>
            </a:r>
          </a:p>
          <a:p>
            <a:endParaRPr lang="ja-JP" altLang="en-US" dirty="0">
              <a:solidFill>
                <a:srgbClr val="404040"/>
              </a:solidFill>
              <a:latin typeface="Open Sans"/>
            </a:endParaRPr>
          </a:p>
          <a:p>
            <a:r>
              <a:rPr lang="en-US" altLang="ja-JP" b="0" i="0" dirty="0" err="1">
                <a:solidFill>
                  <a:srgbClr val="404040"/>
                </a:solidFill>
                <a:effectLst/>
                <a:latin typeface="Open Sans"/>
              </a:rPr>
              <a:t>Docokame@VSS</a:t>
            </a:r>
            <a:r>
              <a:rPr lang="ja-JP" altLang="en-US" b="0" i="0" dirty="0">
                <a:solidFill>
                  <a:srgbClr val="404040"/>
                </a:solidFill>
                <a:effectLst/>
                <a:latin typeface="Open Sans"/>
              </a:rPr>
              <a:t>では一切カメラに依存することなく、サーバー側で検知する為、カメラ品質への依存が大変少ない事が特徴です。</a:t>
            </a:r>
          </a:p>
        </p:txBody>
      </p:sp>
      <p:graphicFrame>
        <p:nvGraphicFramePr>
          <p:cNvPr id="3" name="表 2"/>
          <p:cNvGraphicFramePr>
            <a:graphicFrameLocks noGrp="1"/>
          </p:cNvGraphicFramePr>
          <p:nvPr/>
        </p:nvGraphicFramePr>
        <p:xfrm>
          <a:off x="2349500" y="4371307"/>
          <a:ext cx="7493002" cy="1428750"/>
        </p:xfrm>
        <a:graphic>
          <a:graphicData uri="http://schemas.openxmlformats.org/drawingml/2006/table">
            <a:tbl>
              <a:tblPr>
                <a:tableStyleId>{5C22544A-7EE6-4342-B048-85BDC9FD1C3A}</a:tableStyleId>
              </a:tblPr>
              <a:tblGrid>
                <a:gridCol w="685510">
                  <a:extLst>
                    <a:ext uri="{9D8B030D-6E8A-4147-A177-3AD203B41FA5}">
                      <a16:colId xmlns:a16="http://schemas.microsoft.com/office/drawing/2014/main" val="2542989545"/>
                    </a:ext>
                  </a:extLst>
                </a:gridCol>
                <a:gridCol w="685510">
                  <a:extLst>
                    <a:ext uri="{9D8B030D-6E8A-4147-A177-3AD203B41FA5}">
                      <a16:colId xmlns:a16="http://schemas.microsoft.com/office/drawing/2014/main" val="3111582426"/>
                    </a:ext>
                  </a:extLst>
                </a:gridCol>
                <a:gridCol w="685510">
                  <a:extLst>
                    <a:ext uri="{9D8B030D-6E8A-4147-A177-3AD203B41FA5}">
                      <a16:colId xmlns:a16="http://schemas.microsoft.com/office/drawing/2014/main" val="1132202965"/>
                    </a:ext>
                  </a:extLst>
                </a:gridCol>
                <a:gridCol w="1142516">
                  <a:extLst>
                    <a:ext uri="{9D8B030D-6E8A-4147-A177-3AD203B41FA5}">
                      <a16:colId xmlns:a16="http://schemas.microsoft.com/office/drawing/2014/main" val="3025575921"/>
                    </a:ext>
                  </a:extLst>
                </a:gridCol>
                <a:gridCol w="406228">
                  <a:extLst>
                    <a:ext uri="{9D8B030D-6E8A-4147-A177-3AD203B41FA5}">
                      <a16:colId xmlns:a16="http://schemas.microsoft.com/office/drawing/2014/main" val="407359840"/>
                    </a:ext>
                  </a:extLst>
                </a:gridCol>
                <a:gridCol w="904492">
                  <a:extLst>
                    <a:ext uri="{9D8B030D-6E8A-4147-A177-3AD203B41FA5}">
                      <a16:colId xmlns:a16="http://schemas.microsoft.com/office/drawing/2014/main" val="3977889101"/>
                    </a:ext>
                  </a:extLst>
                </a:gridCol>
                <a:gridCol w="723593">
                  <a:extLst>
                    <a:ext uri="{9D8B030D-6E8A-4147-A177-3AD203B41FA5}">
                      <a16:colId xmlns:a16="http://schemas.microsoft.com/office/drawing/2014/main" val="3969873938"/>
                    </a:ext>
                  </a:extLst>
                </a:gridCol>
                <a:gridCol w="685510">
                  <a:extLst>
                    <a:ext uri="{9D8B030D-6E8A-4147-A177-3AD203B41FA5}">
                      <a16:colId xmlns:a16="http://schemas.microsoft.com/office/drawing/2014/main" val="2797741452"/>
                    </a:ext>
                  </a:extLst>
                </a:gridCol>
                <a:gridCol w="685510">
                  <a:extLst>
                    <a:ext uri="{9D8B030D-6E8A-4147-A177-3AD203B41FA5}">
                      <a16:colId xmlns:a16="http://schemas.microsoft.com/office/drawing/2014/main" val="3816782662"/>
                    </a:ext>
                  </a:extLst>
                </a:gridCol>
                <a:gridCol w="888623">
                  <a:extLst>
                    <a:ext uri="{9D8B030D-6E8A-4147-A177-3AD203B41FA5}">
                      <a16:colId xmlns:a16="http://schemas.microsoft.com/office/drawing/2014/main" val="2753740318"/>
                    </a:ext>
                  </a:extLst>
                </a:gridCol>
              </a:tblGrid>
              <a:tr h="476250">
                <a:tc>
                  <a:txBody>
                    <a:bodyPr/>
                    <a:lstStyle/>
                    <a:p>
                      <a:pPr algn="l" fontAlgn="ctr"/>
                      <a:r>
                        <a:rPr lang="ja-JP" altLang="en-US" sz="1100" u="none" strike="noStrike">
                          <a:effectLst/>
                        </a:rPr>
                        <a:t>台数</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圧縮方式</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解像度</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フレームレート</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品質</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帯域</a:t>
                      </a:r>
                      <a:r>
                        <a:rPr lang="en-US" altLang="ja-JP" sz="1100" u="none" strike="noStrike">
                          <a:effectLst/>
                        </a:rPr>
                        <a:t>/</a:t>
                      </a:r>
                      <a:r>
                        <a:rPr lang="ja-JP" altLang="en-US" sz="1100" u="none" strike="noStrike">
                          <a:effectLst/>
                        </a:rPr>
                        <a:t>カメラ</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全帯域</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録画期間</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容量</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モーション</a:t>
                      </a:r>
                      <a:br>
                        <a:rPr lang="ja-JP" altLang="en-US" sz="1100" u="none" strike="noStrike">
                          <a:effectLst/>
                        </a:rPr>
                      </a:br>
                      <a:r>
                        <a:rPr lang="ja-JP" altLang="en-US" sz="1100" u="none" strike="noStrike">
                          <a:effectLst/>
                        </a:rPr>
                        <a:t>録画稼働率</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815309391"/>
                  </a:ext>
                </a:extLst>
              </a:tr>
              <a:tr h="238125">
                <a:tc>
                  <a:txBody>
                    <a:bodyPr/>
                    <a:lstStyle/>
                    <a:p>
                      <a:pPr algn="r" fontAlgn="ctr"/>
                      <a:r>
                        <a:rPr lang="en-US" altLang="ja-JP" sz="1100" u="none" strike="noStrike">
                          <a:effectLst/>
                        </a:rPr>
                        <a:t>16</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MJPEG</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フル</a:t>
                      </a:r>
                      <a:r>
                        <a:rPr lang="en-US" sz="1100" u="none" strike="noStrike">
                          <a:effectLst/>
                        </a:rPr>
                        <a:t>HD</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10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高</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23Mbps</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369Mbps</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altLang="ja-JP" sz="1100" u="none" strike="noStrike">
                          <a:effectLst/>
                        </a:rPr>
                        <a:t>31</a:t>
                      </a:r>
                      <a:r>
                        <a:rPr lang="ja-JP" altLang="en-US" sz="1100" u="none" strike="noStrike">
                          <a:effectLst/>
                        </a:rPr>
                        <a:t>日</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123TB</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100%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61804961"/>
                  </a:ext>
                </a:extLst>
              </a:tr>
              <a:tr h="238125">
                <a:tc>
                  <a:txBody>
                    <a:bodyPr/>
                    <a:lstStyle/>
                    <a:p>
                      <a:pPr algn="r" fontAlgn="ctr"/>
                      <a:r>
                        <a:rPr lang="en-US" altLang="ja-JP" sz="1100" u="none" strike="noStrike">
                          <a:effectLst/>
                        </a:rPr>
                        <a:t>16</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H.264</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フル</a:t>
                      </a:r>
                      <a:r>
                        <a:rPr lang="en-US" sz="1100" u="none" strike="noStrike">
                          <a:effectLst/>
                        </a:rPr>
                        <a:t>HD</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10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高</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1.92Mbps</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31Mbps</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altLang="ja-JP" sz="1100" u="none" strike="noStrike">
                          <a:effectLst/>
                        </a:rPr>
                        <a:t>31</a:t>
                      </a:r>
                      <a:r>
                        <a:rPr lang="ja-JP" altLang="en-US" sz="1100" u="none" strike="noStrike">
                          <a:effectLst/>
                        </a:rPr>
                        <a:t>日</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10TB</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100%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993550270"/>
                  </a:ext>
                </a:extLst>
              </a:tr>
              <a:tr h="238125">
                <a:tc>
                  <a:txBody>
                    <a:bodyPr/>
                    <a:lstStyle/>
                    <a:p>
                      <a:pPr algn="r" fontAlgn="ctr"/>
                      <a:r>
                        <a:rPr lang="en-US" altLang="ja-JP" sz="1100" u="none" strike="noStrike">
                          <a:effectLst/>
                        </a:rPr>
                        <a:t>16</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MJPEG</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フル</a:t>
                      </a:r>
                      <a:r>
                        <a:rPr lang="en-US" sz="1100" u="none" strike="noStrike">
                          <a:effectLst/>
                        </a:rPr>
                        <a:t>HD</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10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高</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23Mbps</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369Mbps</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altLang="ja-JP" sz="1100" u="none" strike="noStrike">
                          <a:effectLst/>
                        </a:rPr>
                        <a:t>31</a:t>
                      </a:r>
                      <a:r>
                        <a:rPr lang="ja-JP" altLang="en-US" sz="1100" u="none" strike="noStrike">
                          <a:effectLst/>
                        </a:rPr>
                        <a:t>日</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37TB</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30%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211028798"/>
                  </a:ext>
                </a:extLst>
              </a:tr>
              <a:tr h="238125">
                <a:tc>
                  <a:txBody>
                    <a:bodyPr/>
                    <a:lstStyle/>
                    <a:p>
                      <a:pPr algn="r" fontAlgn="ctr"/>
                      <a:r>
                        <a:rPr lang="en-US" altLang="ja-JP" sz="1100" u="none" strike="noStrike">
                          <a:effectLst/>
                        </a:rPr>
                        <a:t>16</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H.264</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フル</a:t>
                      </a:r>
                      <a:r>
                        <a:rPr lang="en-US" sz="1100" u="none" strike="noStrike">
                          <a:effectLst/>
                        </a:rPr>
                        <a:t>HD</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10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高</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1.92Mbps</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31Mbps</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altLang="ja-JP" sz="1100" u="none" strike="noStrike">
                          <a:effectLst/>
                        </a:rPr>
                        <a:t>31</a:t>
                      </a:r>
                      <a:r>
                        <a:rPr lang="ja-JP" altLang="en-US" sz="1100" u="none" strike="noStrike">
                          <a:effectLst/>
                        </a:rPr>
                        <a:t>日</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sz="1100" u="none" strike="noStrike">
                          <a:effectLst/>
                        </a:rPr>
                        <a:t>3TB</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dirty="0">
                          <a:effectLst/>
                        </a:rPr>
                        <a:t>30%</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903777575"/>
                  </a:ext>
                </a:extLst>
              </a:tr>
            </a:tbl>
          </a:graphicData>
        </a:graphic>
      </p:graphicFrame>
    </p:spTree>
    <p:extLst>
      <p:ext uri="{BB962C8B-B14F-4D97-AF65-F5344CB8AC3E}">
        <p14:creationId xmlns:p14="http://schemas.microsoft.com/office/powerpoint/2010/main" val="40381637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680</TotalTime>
  <Words>419</Words>
  <Application>Microsoft Office PowerPoint</Application>
  <PresentationFormat>ワイド画面</PresentationFormat>
  <Paragraphs>160</Paragraphs>
  <Slides>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Open Sans</vt:lpstr>
      <vt:lpstr>游ゴシック</vt:lpstr>
      <vt:lpstr>游ゴシック Light</vt:lpstr>
      <vt:lpstr>Arial</vt:lpstr>
      <vt:lpstr>Calibri</vt:lpstr>
      <vt:lpstr>Office テーマ</vt:lpstr>
      <vt:lpstr>Security Centerビデオアーキテクチャ</vt:lpstr>
      <vt:lpstr>Security Centerビデオアーキテクチャ</vt:lpstr>
      <vt:lpstr>Security Centerビデオアーキテクチャ</vt:lpstr>
      <vt:lpstr>Security Centerビデオアーキテクチャ</vt:lpstr>
      <vt:lpstr>Security Centerビデオアーキテクチャ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javatel</dc:creator>
  <cp:lastModifiedBy>javatel</cp:lastModifiedBy>
  <cp:revision>13</cp:revision>
  <dcterms:created xsi:type="dcterms:W3CDTF">2016-07-26T06:02:24Z</dcterms:created>
  <dcterms:modified xsi:type="dcterms:W3CDTF">2017-03-29T04:56:09Z</dcterms:modified>
</cp:coreProperties>
</file>