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2549A-D633-4495-BE5B-B9AD9F069288}" type="datetimeFigureOut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1F32-BFC0-40F5-84B5-E85D01AECC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54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F32-BFC0-40F5-84B5-E85D01AECC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24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F32-BFC0-40F5-84B5-E85D01AECC9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05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F32-BFC0-40F5-84B5-E85D01AECC9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35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F32-BFC0-40F5-84B5-E85D01AECC9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51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859B-7FB6-40E6-9F58-38EAE50FECF5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96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3257-4DD1-4421-926A-0A3DBAC6DE8C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0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DFE-2033-49F6-90A3-17E08D6E77E1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24D-4FFD-4F1A-9E43-91F73AEE1551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3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FF9F-C43D-47BF-8526-75045A9AED89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36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BE-3D40-4FC8-B6BC-49488230E99B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0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F14A-C2EA-48E1-BC49-0301A247A27C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50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4B6E-0033-4B12-912E-63F39566F8E9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4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46D0-F82C-41BD-81E8-9AA95708D027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2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8538-8DB7-4F9C-99F9-3910C97D34AB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64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629-80A2-4307-BFD6-3B4CD60F9697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89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EF6A-EE75-4030-BEEB-B4228237E209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1ED0-0897-43C3-8217-BA4610563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-763795" y="0"/>
            <a:ext cx="7491081" cy="4629038"/>
            <a:chOff x="801836" y="1104788"/>
            <a:chExt cx="7491081" cy="462903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01836" y="1104788"/>
              <a:ext cx="3552825" cy="2152650"/>
              <a:chOff x="4319587" y="2352675"/>
              <a:chExt cx="3552825" cy="2152650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9587" y="2352675"/>
                <a:ext cx="3552825" cy="2152650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886" y="2945524"/>
                <a:ext cx="1140225" cy="604500"/>
              </a:xfrm>
              <a:prstGeom prst="rect">
                <a:avLst/>
              </a:prstGeom>
            </p:spPr>
          </p:pic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4659" y="1104788"/>
              <a:ext cx="3938258" cy="215265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836" y="3257438"/>
              <a:ext cx="2499604" cy="2476388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1440" y="3257438"/>
              <a:ext cx="1982427" cy="1357593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283867" y="3270319"/>
              <a:ext cx="30090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高品質</a:t>
              </a:r>
              <a:r>
                <a:rPr kumimoji="1" lang="en-US" altLang="ja-JP" sz="2000" b="1" dirty="0"/>
                <a:t>H.264 </a:t>
              </a:r>
              <a:r>
                <a:rPr kumimoji="1" lang="ja-JP" altLang="en-US" sz="2000" b="1" dirty="0"/>
                <a:t>エンコード</a:t>
              </a:r>
              <a:endParaRPr kumimoji="1" lang="en-US" altLang="ja-JP" sz="2000" b="1" dirty="0"/>
            </a:p>
            <a:p>
              <a:r>
                <a:rPr lang="en-US" altLang="ja-JP" sz="2000" b="1" dirty="0" err="1"/>
                <a:t>WiFi</a:t>
              </a:r>
              <a:r>
                <a:rPr lang="en-US" altLang="ja-JP" sz="2000" b="1" dirty="0"/>
                <a:t> IEEE 802.11 ac</a:t>
              </a:r>
            </a:p>
            <a:p>
              <a:r>
                <a:rPr kumimoji="1" lang="ja-JP" altLang="en-US" sz="2000" b="1" dirty="0"/>
                <a:t>モバイルバッテリー</a:t>
              </a:r>
            </a:p>
            <a:p>
              <a:r>
                <a:rPr kumimoji="1" lang="en-US" altLang="ja-JP" sz="2000" b="1" dirty="0"/>
                <a:t>Bluetooth </a:t>
              </a:r>
              <a:r>
                <a:rPr kumimoji="1" lang="ja-JP" altLang="en-US" sz="2000" b="1" dirty="0"/>
                <a:t>デバイス</a:t>
              </a: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8016" y="3552965"/>
            <a:ext cx="1498012" cy="103335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4574" y="3552964"/>
            <a:ext cx="1076073" cy="107607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867560" y="3639025"/>
            <a:ext cx="1667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</a:rPr>
              <a:t>Enhanced </a:t>
            </a:r>
            <a:r>
              <a:rPr kumimoji="1" lang="en-US" altLang="ja-JP" sz="2400" b="1" dirty="0" err="1">
                <a:solidFill>
                  <a:schemeClr val="accent1">
                    <a:lumMod val="75000"/>
                  </a:schemeClr>
                </a:solidFill>
              </a:rPr>
              <a:t>BodyCam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3387" y="0"/>
            <a:ext cx="4618614" cy="458631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707557" y="1837613"/>
            <a:ext cx="1108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＋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" y="5124284"/>
            <a:ext cx="11230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圧倒の情報セキュリティ</a:t>
            </a:r>
          </a:p>
          <a:p>
            <a:r>
              <a:rPr kumimoji="1" lang="ja-JP" altLang="en-US" sz="3200" b="1" dirty="0"/>
              <a:t>ウェアラブル</a:t>
            </a:r>
            <a:r>
              <a:rPr kumimoji="1" lang="en-US" altLang="ja-JP" sz="3200" b="1" dirty="0"/>
              <a:t>(</a:t>
            </a:r>
            <a:r>
              <a:rPr kumimoji="1" lang="ja-JP" altLang="en-US" sz="3200" b="1" dirty="0"/>
              <a:t>ボディカメラ）と</a:t>
            </a:r>
            <a:r>
              <a:rPr kumimoji="1" lang="en-US" altLang="ja-JP" sz="3200" b="1" dirty="0"/>
              <a:t>PC</a:t>
            </a:r>
            <a:r>
              <a:rPr kumimoji="1" lang="ja-JP" altLang="en-US" sz="3200" b="1" dirty="0"/>
              <a:t>スクリーンを長期保存。</a:t>
            </a:r>
          </a:p>
          <a:p>
            <a:r>
              <a:rPr lang="ja-JP" altLang="en-US" sz="2400" b="1" dirty="0"/>
              <a:t>オプションで単方向音声収録、</a:t>
            </a:r>
            <a:r>
              <a:rPr kumimoji="1" lang="ja-JP" altLang="en-US" sz="2400" b="1" dirty="0"/>
              <a:t>オペレーターとのボイスチャットをサポート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27894" y="4276165"/>
            <a:ext cx="333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スクリーンをリアルに動画保存します。</a:t>
            </a:r>
          </a:p>
        </p:txBody>
      </p:sp>
      <p:sp>
        <p:nvSpPr>
          <p:cNvPr id="26" name="フッター プレースホルダー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78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36558" y="304344"/>
            <a:ext cx="1883205" cy="911273"/>
            <a:chOff x="160748" y="196765"/>
            <a:chExt cx="2647964" cy="127703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136558" y="1306601"/>
            <a:ext cx="1883205" cy="911273"/>
            <a:chOff x="160748" y="196765"/>
            <a:chExt cx="2647964" cy="127703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36558" y="2308858"/>
            <a:ext cx="1883205" cy="911273"/>
            <a:chOff x="160748" y="196765"/>
            <a:chExt cx="2647964" cy="1277033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36558" y="3311115"/>
            <a:ext cx="1883205" cy="911273"/>
            <a:chOff x="160748" y="196765"/>
            <a:chExt cx="2647964" cy="127703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171547" y="304344"/>
            <a:ext cx="1883205" cy="911273"/>
            <a:chOff x="160748" y="196765"/>
            <a:chExt cx="2647964" cy="1277033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2171547" y="1306601"/>
            <a:ext cx="1883205" cy="911273"/>
            <a:chOff x="160748" y="196765"/>
            <a:chExt cx="2647964" cy="1277033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2171547" y="2308858"/>
            <a:ext cx="1883205" cy="911273"/>
            <a:chOff x="160748" y="196765"/>
            <a:chExt cx="2647964" cy="1277033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25" name="グループ化 24"/>
          <p:cNvGrpSpPr/>
          <p:nvPr/>
        </p:nvGrpSpPr>
        <p:grpSpPr>
          <a:xfrm>
            <a:off x="2171547" y="3311115"/>
            <a:ext cx="1883205" cy="911273"/>
            <a:chOff x="160748" y="196765"/>
            <a:chExt cx="2647964" cy="1277033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28" name="グループ化 27"/>
          <p:cNvGrpSpPr/>
          <p:nvPr/>
        </p:nvGrpSpPr>
        <p:grpSpPr>
          <a:xfrm>
            <a:off x="136558" y="4313372"/>
            <a:ext cx="1883205" cy="911273"/>
            <a:chOff x="160748" y="196765"/>
            <a:chExt cx="2647964" cy="1277033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grpSp>
        <p:nvGrpSpPr>
          <p:cNvPr id="31" name="グループ化 30"/>
          <p:cNvGrpSpPr/>
          <p:nvPr/>
        </p:nvGrpSpPr>
        <p:grpSpPr>
          <a:xfrm>
            <a:off x="2171547" y="4313372"/>
            <a:ext cx="1883205" cy="911273"/>
            <a:chOff x="160748" y="196765"/>
            <a:chExt cx="2647964" cy="1277033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42" y="317154"/>
              <a:ext cx="1479570" cy="1036253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48" y="196765"/>
              <a:ext cx="1157636" cy="1277033"/>
            </a:xfrm>
            <a:prstGeom prst="rect">
              <a:avLst/>
            </a:prstGeom>
          </p:spPr>
        </p:pic>
      </p:grpSp>
      <p:sp>
        <p:nvSpPr>
          <p:cNvPr id="35" name="吹き出し: 四角形 34"/>
          <p:cNvSpPr/>
          <p:nvPr/>
        </p:nvSpPr>
        <p:spPr>
          <a:xfrm>
            <a:off x="4935086" y="2262701"/>
            <a:ext cx="1581374" cy="95743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Docokame@VMS</a:t>
            </a:r>
          </a:p>
          <a:p>
            <a:pPr algn="ctr"/>
            <a:r>
              <a:rPr lang="en-US" altLang="ja-JP" dirty="0"/>
              <a:t>UMS/RTMP</a:t>
            </a:r>
            <a:endParaRPr kumimoji="1" lang="ja-JP" altLang="en-US" dirty="0"/>
          </a:p>
        </p:txBody>
      </p:sp>
      <p:cxnSp>
        <p:nvCxnSpPr>
          <p:cNvPr id="37" name="直線コネクタ 36"/>
          <p:cNvCxnSpPr>
            <a:stCxn id="17" idx="3"/>
            <a:endCxn id="35" idx="1"/>
          </p:cNvCxnSpPr>
          <p:nvPr/>
        </p:nvCxnSpPr>
        <p:spPr>
          <a:xfrm>
            <a:off x="4054752" y="759980"/>
            <a:ext cx="880334" cy="198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5" idx="1"/>
            <a:endCxn id="32" idx="3"/>
          </p:cNvCxnSpPr>
          <p:nvPr/>
        </p:nvCxnSpPr>
        <p:spPr>
          <a:xfrm flipH="1">
            <a:off x="4054752" y="2741416"/>
            <a:ext cx="880334" cy="202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087023" y="2377456"/>
            <a:ext cx="783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LAN</a:t>
            </a:r>
          </a:p>
          <a:p>
            <a:r>
              <a:rPr lang="en-US" altLang="ja-JP" sz="1050" dirty="0"/>
              <a:t>Or </a:t>
            </a:r>
            <a:br>
              <a:rPr lang="en-US" altLang="ja-JP" sz="1050" dirty="0"/>
            </a:br>
            <a:r>
              <a:rPr lang="en-US" altLang="ja-JP" sz="1050" dirty="0" err="1"/>
              <a:t>WiFi</a:t>
            </a:r>
            <a:endParaRPr lang="en-US" altLang="ja-JP" sz="1050" dirty="0"/>
          </a:p>
          <a:p>
            <a:r>
              <a:rPr kumimoji="1" lang="en-US" altLang="ja-JP" sz="1050" dirty="0"/>
              <a:t>802.11 ac</a:t>
            </a:r>
            <a:endParaRPr kumimoji="1" lang="ja-JP" altLang="en-US" sz="1050" dirty="0"/>
          </a:p>
        </p:txBody>
      </p:sp>
      <p:sp>
        <p:nvSpPr>
          <p:cNvPr id="43" name="吹き出し: 四角形 42"/>
          <p:cNvSpPr/>
          <p:nvPr/>
        </p:nvSpPr>
        <p:spPr>
          <a:xfrm>
            <a:off x="6647346" y="2262701"/>
            <a:ext cx="1581374" cy="957430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Docokame@VSS</a:t>
            </a:r>
          </a:p>
          <a:p>
            <a:pPr algn="ctr"/>
            <a:r>
              <a:rPr lang="en-US" altLang="ja-JP" dirty="0"/>
              <a:t>RTMP/UDP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834719" y="1472123"/>
            <a:ext cx="32541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/>
              <a:t>BodyCam</a:t>
            </a:r>
            <a:r>
              <a:rPr kumimoji="1" lang="en-US" altLang="ja-JP" sz="1400" dirty="0"/>
              <a:t> </a:t>
            </a:r>
            <a:r>
              <a:rPr kumimoji="1" lang="ja-JP" altLang="en-US" sz="1400" dirty="0"/>
              <a:t>フル</a:t>
            </a:r>
            <a:r>
              <a:rPr kumimoji="1" lang="en-US" altLang="ja-JP" sz="1400" dirty="0"/>
              <a:t>HD 10fps 365</a:t>
            </a:r>
            <a:r>
              <a:rPr kumimoji="1" lang="ja-JP" altLang="en-US" sz="1400" dirty="0"/>
              <a:t>日録画</a:t>
            </a:r>
          </a:p>
          <a:p>
            <a:r>
              <a:rPr lang="ja-JP" altLang="en-US" sz="1400" dirty="0"/>
              <a:t>稼働率平均</a:t>
            </a:r>
            <a:r>
              <a:rPr lang="en-US" altLang="ja-JP" sz="1400" dirty="0"/>
              <a:t>50%</a:t>
            </a:r>
            <a:r>
              <a:rPr lang="ja-JP" altLang="en-US" sz="1400" dirty="0"/>
              <a:t>で計算</a:t>
            </a:r>
          </a:p>
          <a:p>
            <a:r>
              <a:rPr kumimoji="1" lang="ja-JP" altLang="en-US" sz="1400" dirty="0"/>
              <a:t>一台での必要帯域</a:t>
            </a:r>
            <a:r>
              <a:rPr kumimoji="1" lang="en-US" altLang="ja-JP" sz="1400" dirty="0"/>
              <a:t>	 1.92Mbps</a:t>
            </a:r>
            <a:endParaRPr kumimoji="1" lang="ja-JP" altLang="en-US" sz="1400" dirty="0"/>
          </a:p>
          <a:p>
            <a:r>
              <a:rPr lang="en-US" altLang="ja-JP" sz="1400" dirty="0"/>
              <a:t>10</a:t>
            </a:r>
            <a:r>
              <a:rPr lang="ja-JP" altLang="en-US" sz="1400" dirty="0"/>
              <a:t>台での総帯域</a:t>
            </a:r>
            <a:r>
              <a:rPr lang="en-US" altLang="ja-JP" sz="1400" dirty="0"/>
              <a:t>	19.2Mbps</a:t>
            </a:r>
            <a:endParaRPr lang="ja-JP" altLang="en-US" sz="1400" dirty="0"/>
          </a:p>
          <a:p>
            <a:r>
              <a:rPr kumimoji="1" lang="en-US" altLang="ja-JP" sz="1400" dirty="0"/>
              <a:t>10</a:t>
            </a:r>
            <a:r>
              <a:rPr kumimoji="1" lang="ja-JP" altLang="en-US" sz="1400" dirty="0"/>
              <a:t>台での記録ストレージ容量 </a:t>
            </a:r>
            <a:r>
              <a:rPr lang="en-US" altLang="ja-JP" sz="1400" dirty="0"/>
              <a:t>38</a:t>
            </a:r>
            <a:r>
              <a:rPr kumimoji="1" lang="en-US" altLang="ja-JP" sz="1400" dirty="0"/>
              <a:t>TB</a:t>
            </a:r>
            <a:endParaRPr kumimoji="1" lang="ja-JP" altLang="en-US" sz="1400" dirty="0"/>
          </a:p>
          <a:p>
            <a:endParaRPr lang="ja-JP" altLang="en-US" sz="1400" dirty="0"/>
          </a:p>
          <a:p>
            <a:r>
              <a:rPr kumimoji="1" lang="en-US" altLang="ja-JP" sz="1400" dirty="0"/>
              <a:t>PC</a:t>
            </a:r>
            <a:r>
              <a:rPr kumimoji="1" lang="ja-JP" altLang="en-US" sz="1400" dirty="0"/>
              <a:t>キャプチャー　フル</a:t>
            </a:r>
            <a:r>
              <a:rPr kumimoji="1" lang="en-US" altLang="ja-JP" sz="1400" dirty="0"/>
              <a:t>HD 5fps 365</a:t>
            </a:r>
            <a:r>
              <a:rPr kumimoji="1" lang="ja-JP" altLang="en-US" sz="1400" dirty="0"/>
              <a:t>日モーション検知録画</a:t>
            </a:r>
          </a:p>
          <a:p>
            <a:r>
              <a:rPr lang="ja-JP" altLang="en-US" sz="1400" dirty="0"/>
              <a:t>稼働率平均</a:t>
            </a:r>
            <a:r>
              <a:rPr lang="en-US" altLang="ja-JP" sz="1400" dirty="0"/>
              <a:t>30%</a:t>
            </a:r>
            <a:r>
              <a:rPr lang="ja-JP" altLang="en-US" sz="1400" dirty="0"/>
              <a:t>で計算</a:t>
            </a:r>
          </a:p>
          <a:p>
            <a:r>
              <a:rPr lang="ja-JP" altLang="en-US" sz="1400" dirty="0"/>
              <a:t>一台での必要帯域 </a:t>
            </a:r>
            <a:r>
              <a:rPr lang="en-US" altLang="ja-JP" sz="1400" dirty="0"/>
              <a:t>	   640Kbps</a:t>
            </a:r>
            <a:endParaRPr lang="ja-JP" altLang="en-US" sz="1400" dirty="0"/>
          </a:p>
          <a:p>
            <a:r>
              <a:rPr lang="en-US" altLang="ja-JP" sz="1400" dirty="0"/>
              <a:t>10</a:t>
            </a:r>
            <a:r>
              <a:rPr lang="ja-JP" altLang="en-US" sz="1400" dirty="0"/>
              <a:t>台での総帯域 </a:t>
            </a:r>
            <a:r>
              <a:rPr lang="en-US" altLang="ja-JP" sz="1400" dirty="0"/>
              <a:t>	6.4Mbps</a:t>
            </a:r>
            <a:endParaRPr lang="ja-JP" altLang="en-US" sz="1400" dirty="0"/>
          </a:p>
          <a:p>
            <a:r>
              <a:rPr lang="en-US" altLang="ja-JP" sz="1400" dirty="0"/>
              <a:t>10</a:t>
            </a:r>
            <a:r>
              <a:rPr lang="ja-JP" altLang="en-US" sz="1400" dirty="0"/>
              <a:t>台での記録ストレージ容量 </a:t>
            </a:r>
            <a:r>
              <a:rPr lang="en-US" altLang="ja-JP" sz="1400" dirty="0"/>
              <a:t>8TB</a:t>
            </a:r>
            <a:endParaRPr lang="ja-JP" altLang="en-US" sz="1400" dirty="0"/>
          </a:p>
          <a:p>
            <a:endParaRPr kumimoji="1" lang="en-US" altLang="ja-JP" sz="1400" dirty="0"/>
          </a:p>
        </p:txBody>
      </p:sp>
      <p:cxnSp>
        <p:nvCxnSpPr>
          <p:cNvPr id="46" name="直線コネクタ 45"/>
          <p:cNvCxnSpPr>
            <a:stCxn id="43" idx="1"/>
            <a:endCxn id="35" idx="3"/>
          </p:cNvCxnSpPr>
          <p:nvPr/>
        </p:nvCxnSpPr>
        <p:spPr>
          <a:xfrm flipH="1">
            <a:off x="6516460" y="2741416"/>
            <a:ext cx="130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47" y="5224645"/>
            <a:ext cx="1595236" cy="1234195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196" y="5224645"/>
            <a:ext cx="1595236" cy="1234195"/>
          </a:xfrm>
          <a:prstGeom prst="rect">
            <a:avLst/>
          </a:prstGeom>
        </p:spPr>
      </p:pic>
      <p:cxnSp>
        <p:nvCxnSpPr>
          <p:cNvPr id="50" name="直線コネクタ 49"/>
          <p:cNvCxnSpPr>
            <a:stCxn id="43" idx="4"/>
            <a:endCxn id="48" idx="0"/>
          </p:cNvCxnSpPr>
          <p:nvPr/>
        </p:nvCxnSpPr>
        <p:spPr>
          <a:xfrm>
            <a:off x="7108585" y="3339810"/>
            <a:ext cx="60229" cy="188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43" idx="4"/>
            <a:endCxn id="47" idx="0"/>
          </p:cNvCxnSpPr>
          <p:nvPr/>
        </p:nvCxnSpPr>
        <p:spPr>
          <a:xfrm>
            <a:off x="7108585" y="3339810"/>
            <a:ext cx="2094580" cy="188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1169741" y="5487446"/>
            <a:ext cx="200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/>
              <a:t>BodyCam</a:t>
            </a:r>
            <a:r>
              <a:rPr kumimoji="1" lang="ja-JP" altLang="en-US" sz="1200" dirty="0"/>
              <a:t>も</a:t>
            </a:r>
            <a:r>
              <a:rPr kumimoji="1" lang="en-US" altLang="ja-JP" sz="1200" dirty="0"/>
              <a:t>LAN</a:t>
            </a:r>
            <a:r>
              <a:rPr kumimoji="1" lang="ja-JP" altLang="en-US" sz="1200" dirty="0"/>
              <a:t>対応可能です。</a:t>
            </a:r>
          </a:p>
        </p:txBody>
      </p:sp>
      <p:sp>
        <p:nvSpPr>
          <p:cNvPr id="54" name="フッター プレースホルダー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55" name="スライド番号プレースホルダー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アドバンテージ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柔軟性と拡張性</a:t>
            </a:r>
          </a:p>
          <a:p>
            <a:r>
              <a:rPr kumimoji="1" lang="ja-JP" altLang="en-US" sz="2400" dirty="0"/>
              <a:t>長期保存を効率よく運用できる、</a:t>
            </a:r>
            <a:r>
              <a:rPr lang="ja-JP" altLang="en-US" sz="2400" dirty="0"/>
              <a:t>インテリジェントビデオ</a:t>
            </a:r>
          </a:p>
          <a:p>
            <a:r>
              <a:rPr kumimoji="1" lang="en-US" altLang="ja-JP" sz="2400" dirty="0" err="1"/>
              <a:t>BodyCam</a:t>
            </a:r>
            <a:r>
              <a:rPr kumimoji="1" lang="ja-JP" altLang="en-US" sz="2400" dirty="0"/>
              <a:t>ネットワーク柔軟性</a:t>
            </a:r>
            <a:r>
              <a:rPr lang="en-US" altLang="ja-JP" sz="2400" dirty="0"/>
              <a:t>(</a:t>
            </a:r>
            <a:r>
              <a:rPr lang="en-US" altLang="ja-JP" sz="2400" dirty="0" err="1"/>
              <a:t>WiFi</a:t>
            </a:r>
            <a:r>
              <a:rPr lang="en-US" altLang="ja-JP" sz="2400" dirty="0"/>
              <a:t> or LAN)</a:t>
            </a:r>
            <a:r>
              <a:rPr kumimoji="1" lang="ja-JP" altLang="en-US" sz="2400" dirty="0"/>
              <a:t>と信頼性</a:t>
            </a:r>
            <a:r>
              <a:rPr kumimoji="1" lang="en-US" altLang="ja-JP" sz="2400" dirty="0"/>
              <a:t>(5GHz 802.11 ac)</a:t>
            </a:r>
            <a:endParaRPr kumimoji="1" lang="ja-JP" altLang="en-US" sz="2400" dirty="0"/>
          </a:p>
          <a:p>
            <a:r>
              <a:rPr lang="ja-JP" altLang="en-US" sz="2400" dirty="0"/>
              <a:t>身体装備の柔軟性 </a:t>
            </a:r>
            <a:r>
              <a:rPr lang="en-US" altLang="ja-JP" sz="2400" dirty="0"/>
              <a:t>(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カメラ部</a:t>
            </a:r>
            <a:r>
              <a:rPr lang="ja-JP" altLang="en-US" sz="2400" dirty="0"/>
              <a:t>、</a:t>
            </a:r>
            <a:r>
              <a:rPr lang="ja-JP" altLang="en-US" sz="2400" dirty="0">
                <a:solidFill>
                  <a:srgbClr val="00B050"/>
                </a:solidFill>
              </a:rPr>
              <a:t>ストリーミング部</a:t>
            </a:r>
            <a:r>
              <a:rPr lang="ja-JP" altLang="en-US" sz="2400" dirty="0"/>
              <a:t>、</a:t>
            </a:r>
            <a:r>
              <a:rPr lang="ja-JP" altLang="en-US" sz="2400" dirty="0">
                <a:solidFill>
                  <a:srgbClr val="FF0000"/>
                </a:solidFill>
              </a:rPr>
              <a:t>バッテリー部</a:t>
            </a:r>
            <a:r>
              <a:rPr lang="ja-JP" altLang="en-US" sz="2400" dirty="0"/>
              <a:t>を分離する事で柔軟な装着を実現）</a:t>
            </a:r>
            <a:endParaRPr lang="en-US" altLang="ja-JP" sz="2400" dirty="0"/>
          </a:p>
          <a:p>
            <a:r>
              <a:rPr lang="en-US" altLang="ja-JP" sz="2400" dirty="0" err="1"/>
              <a:t>BodyCam</a:t>
            </a:r>
            <a:r>
              <a:rPr lang="ja-JP" altLang="en-US" sz="2400" dirty="0"/>
              <a:t>は</a:t>
            </a:r>
            <a:r>
              <a:rPr kumimoji="1" lang="en-US" altLang="ja-JP" sz="2400" dirty="0"/>
              <a:t>Power-On</a:t>
            </a:r>
            <a:r>
              <a:rPr lang="ja-JP" altLang="en-US" sz="2400" dirty="0"/>
              <a:t>で自動配信、</a:t>
            </a:r>
            <a:r>
              <a:rPr lang="en-US" altLang="ja-JP" sz="2400" dirty="0"/>
              <a:t>PC</a:t>
            </a:r>
            <a:r>
              <a:rPr lang="ja-JP" altLang="en-US" sz="2400" dirty="0"/>
              <a:t>キャプチャも同様</a:t>
            </a:r>
            <a:endParaRPr kumimoji="1" lang="en-US" altLang="ja-JP" sz="2400" dirty="0"/>
          </a:p>
          <a:p>
            <a:r>
              <a:rPr lang="ja-JP" altLang="en-US" sz="2400" dirty="0"/>
              <a:t>オプションでボイスチャット</a:t>
            </a:r>
          </a:p>
          <a:p>
            <a:r>
              <a:rPr kumimoji="1" lang="ja-JP" altLang="en-US" sz="2400" dirty="0"/>
              <a:t>デファクトなユニット</a:t>
            </a:r>
            <a:r>
              <a:rPr kumimoji="1" lang="en-US" altLang="ja-JP" sz="2400" dirty="0"/>
              <a:t>(USB</a:t>
            </a:r>
            <a:r>
              <a:rPr kumimoji="1" lang="ja-JP" altLang="en-US" sz="2400" dirty="0"/>
              <a:t>カメラ　</a:t>
            </a:r>
            <a:r>
              <a:rPr kumimoji="1" lang="en-US" altLang="ja-JP" sz="2400" dirty="0"/>
              <a:t>Micro</a:t>
            </a:r>
            <a:r>
              <a:rPr kumimoji="1" lang="ja-JP" altLang="en-US" sz="2400" dirty="0"/>
              <a:t>な</a:t>
            </a:r>
            <a:r>
              <a:rPr kumimoji="1" lang="en-US" altLang="ja-JP" sz="2400" dirty="0"/>
              <a:t>Stick PC</a:t>
            </a:r>
            <a:r>
              <a:rPr lang="ja-JP" altLang="en-US" sz="2400" dirty="0"/>
              <a:t>　</a:t>
            </a:r>
            <a:r>
              <a:rPr kumimoji="1" lang="ja-JP" altLang="en-US" sz="2400" dirty="0"/>
              <a:t>モバイルバッテリー）の集合体により、部分アップデートに対応し、ランニングコストを低減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ED0-0897-43C3-8217-BA461056343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50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Javatel Inc.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D81ED0-0897-43C3-8217-BA46105634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54568" y="95975"/>
            <a:ext cx="4177224" cy="3059117"/>
            <a:chOff x="-26114" y="95975"/>
            <a:chExt cx="4177224" cy="3059117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999" y="95975"/>
              <a:ext cx="823299" cy="911273"/>
            </a:xfrm>
            <a:prstGeom prst="rect">
              <a:avLst/>
            </a:prstGeom>
          </p:spPr>
        </p:pic>
        <p:cxnSp>
          <p:nvCxnSpPr>
            <p:cNvPr id="14" name="直線コネクタ 13"/>
            <p:cNvCxnSpPr>
              <a:endCxn id="12" idx="1"/>
            </p:cNvCxnSpPr>
            <p:nvPr/>
          </p:nvCxnSpPr>
          <p:spPr>
            <a:xfrm>
              <a:off x="16089" y="551611"/>
              <a:ext cx="80891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558" y="95975"/>
              <a:ext cx="1052255" cy="739456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15" y="1217175"/>
              <a:ext cx="1379644" cy="1379644"/>
            </a:xfrm>
            <a:prstGeom prst="rect">
              <a:avLst/>
            </a:prstGeom>
          </p:spPr>
        </p:pic>
        <p:sp>
          <p:nvSpPr>
            <p:cNvPr id="23" name="フリーフォーム: 図形 22"/>
            <p:cNvSpPr/>
            <p:nvPr/>
          </p:nvSpPr>
          <p:spPr>
            <a:xfrm>
              <a:off x="2662508" y="658902"/>
              <a:ext cx="340311" cy="1048870"/>
            </a:xfrm>
            <a:custGeom>
              <a:avLst/>
              <a:gdLst>
                <a:gd name="connsiteX0" fmla="*/ 0 w 340311"/>
                <a:gd name="connsiteY0" fmla="*/ 0 h 1048870"/>
                <a:gd name="connsiteX1" fmla="*/ 322730 w 340311"/>
                <a:gd name="connsiteY1" fmla="*/ 510988 h 1048870"/>
                <a:gd name="connsiteX2" fmla="*/ 268942 w 340311"/>
                <a:gd name="connsiteY2" fmla="*/ 1048870 h 104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311" h="1048870">
                  <a:moveTo>
                    <a:pt x="0" y="0"/>
                  </a:moveTo>
                  <a:cubicBezTo>
                    <a:pt x="138953" y="168088"/>
                    <a:pt x="277906" y="336176"/>
                    <a:pt x="322730" y="510988"/>
                  </a:cubicBezTo>
                  <a:cubicBezTo>
                    <a:pt x="367554" y="685800"/>
                    <a:pt x="318248" y="867335"/>
                    <a:pt x="268942" y="10488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0CF79545-0108-4DEA-98B3-A3A052323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498" y="2326973"/>
              <a:ext cx="1299321" cy="82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フリーフォーム: 図形 25"/>
            <p:cNvSpPr/>
            <p:nvPr/>
          </p:nvSpPr>
          <p:spPr>
            <a:xfrm>
              <a:off x="2837320" y="2030502"/>
              <a:ext cx="295938" cy="847164"/>
            </a:xfrm>
            <a:custGeom>
              <a:avLst/>
              <a:gdLst>
                <a:gd name="connsiteX0" fmla="*/ 0 w 295938"/>
                <a:gd name="connsiteY0" fmla="*/ 847164 h 847164"/>
                <a:gd name="connsiteX1" fmla="*/ 215153 w 295938"/>
                <a:gd name="connsiteY1" fmla="*/ 510988 h 847164"/>
                <a:gd name="connsiteX2" fmla="*/ 295836 w 295938"/>
                <a:gd name="connsiteY2" fmla="*/ 215153 h 847164"/>
                <a:gd name="connsiteX3" fmla="*/ 228600 w 295938"/>
                <a:gd name="connsiteY3" fmla="*/ 0 h 84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38" h="847164">
                  <a:moveTo>
                    <a:pt x="0" y="847164"/>
                  </a:moveTo>
                  <a:cubicBezTo>
                    <a:pt x="82923" y="731743"/>
                    <a:pt x="165847" y="616323"/>
                    <a:pt x="215153" y="510988"/>
                  </a:cubicBezTo>
                  <a:cubicBezTo>
                    <a:pt x="264459" y="405653"/>
                    <a:pt x="293595" y="300318"/>
                    <a:pt x="295836" y="215153"/>
                  </a:cubicBezTo>
                  <a:cubicBezTo>
                    <a:pt x="298077" y="129988"/>
                    <a:pt x="263338" y="64994"/>
                    <a:pt x="22860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思考の吹き出し: 雲形 27"/>
            <p:cNvSpPr/>
            <p:nvPr/>
          </p:nvSpPr>
          <p:spPr>
            <a:xfrm>
              <a:off x="3096837" y="868410"/>
              <a:ext cx="1054273" cy="697529"/>
            </a:xfrm>
            <a:prstGeom prst="cloudCallout">
              <a:avLst>
                <a:gd name="adj1" fmla="val -37414"/>
                <a:gd name="adj2" fmla="val 81778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err="1">
                  <a:solidFill>
                    <a:srgbClr val="00B0F0"/>
                  </a:solidFill>
                </a:rPr>
                <a:t>WiFI</a:t>
              </a:r>
              <a:endParaRPr kumimoji="1" lang="en-US" altLang="ja-JP" sz="1400" dirty="0">
                <a:solidFill>
                  <a:srgbClr val="00B0F0"/>
                </a:solidFill>
              </a:endParaRPr>
            </a:p>
            <a:p>
              <a:pPr algn="ctr"/>
              <a:r>
                <a:rPr lang="en-US" altLang="ja-JP" sz="1400" dirty="0">
                  <a:solidFill>
                    <a:srgbClr val="00B0F0"/>
                  </a:solidFill>
                </a:rPr>
                <a:t>5GHz</a:t>
              </a:r>
              <a:endParaRPr kumimoji="1" lang="ja-JP" alt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-26114" y="1007248"/>
              <a:ext cx="18662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プラン </a:t>
              </a:r>
              <a:r>
                <a:rPr kumimoji="1" lang="en-US" altLang="ja-JP" b="1" dirty="0"/>
                <a:t>1</a:t>
              </a:r>
            </a:p>
            <a:p>
              <a:r>
                <a:rPr kumimoji="1" lang="en-US" altLang="ja-JP" sz="1200" dirty="0" err="1"/>
                <a:t>WiFi</a:t>
              </a:r>
              <a:r>
                <a:rPr lang="ja-JP" altLang="en-US" sz="1200" dirty="0"/>
                <a:t> </a:t>
              </a:r>
              <a:r>
                <a:rPr lang="en-US" altLang="ja-JP" sz="1200" dirty="0"/>
                <a:t>(5GHz</a:t>
              </a:r>
              <a:r>
                <a:rPr lang="ja-JP" altLang="en-US" sz="1200" dirty="0"/>
                <a:t>帯推奨</a:t>
              </a:r>
              <a:r>
                <a:rPr lang="en-US" altLang="ja-JP" sz="1200" dirty="0"/>
                <a:t>)</a:t>
              </a:r>
              <a:r>
                <a:rPr kumimoji="1" lang="ja-JP" altLang="en-US" sz="1200" dirty="0"/>
                <a:t>をベースとしたモバイル配信専用</a:t>
              </a:r>
              <a:endParaRPr kumimoji="1" lang="en-US" altLang="ja-JP" sz="1200" dirty="0"/>
            </a:p>
            <a:p>
              <a:r>
                <a:rPr lang="ja-JP" altLang="en-US" b="1" dirty="0"/>
                <a:t>プラン </a:t>
              </a:r>
              <a:r>
                <a:rPr lang="en-US" altLang="ja-JP" b="1" dirty="0"/>
                <a:t>+C</a:t>
              </a:r>
            </a:p>
            <a:p>
              <a:r>
                <a:rPr lang="en-US" altLang="ja-JP" sz="1200" dirty="0"/>
                <a:t>PC</a:t>
              </a:r>
              <a:r>
                <a:rPr lang="ja-JP" altLang="en-US" sz="1200" dirty="0"/>
                <a:t>スクリーンキャプチャストリーミングをプラン</a:t>
              </a:r>
              <a:r>
                <a:rPr lang="en-US" altLang="ja-JP" sz="1200" dirty="0"/>
                <a:t>1</a:t>
              </a:r>
              <a:r>
                <a:rPr lang="ja-JP" altLang="en-US" sz="1200" dirty="0"/>
                <a:t>に追加</a:t>
              </a:r>
              <a:endParaRPr lang="en-US" altLang="ja-JP" sz="1200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4585745" y="160682"/>
            <a:ext cx="3770570" cy="3055372"/>
            <a:chOff x="5036633" y="95975"/>
            <a:chExt cx="3770570" cy="3055372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5543" y="95975"/>
              <a:ext cx="823299" cy="911273"/>
            </a:xfrm>
            <a:prstGeom prst="rect">
              <a:avLst/>
            </a:prstGeom>
          </p:spPr>
        </p:pic>
        <p:cxnSp>
          <p:nvCxnSpPr>
            <p:cNvPr id="33" name="直線コネクタ 32"/>
            <p:cNvCxnSpPr>
              <a:endCxn id="32" idx="1"/>
            </p:cNvCxnSpPr>
            <p:nvPr/>
          </p:nvCxnSpPr>
          <p:spPr>
            <a:xfrm>
              <a:off x="5036633" y="551611"/>
              <a:ext cx="80891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2102" y="95975"/>
              <a:ext cx="1052255" cy="739456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559" y="1217175"/>
              <a:ext cx="1379644" cy="1379644"/>
            </a:xfrm>
            <a:prstGeom prst="rect">
              <a:avLst/>
            </a:prstGeom>
          </p:spPr>
        </p:pic>
        <p:sp>
          <p:nvSpPr>
            <p:cNvPr id="36" name="フリーフォーム: 図形 35"/>
            <p:cNvSpPr/>
            <p:nvPr/>
          </p:nvSpPr>
          <p:spPr>
            <a:xfrm>
              <a:off x="7683052" y="658902"/>
              <a:ext cx="340311" cy="1048870"/>
            </a:xfrm>
            <a:custGeom>
              <a:avLst/>
              <a:gdLst>
                <a:gd name="connsiteX0" fmla="*/ 0 w 340311"/>
                <a:gd name="connsiteY0" fmla="*/ 0 h 1048870"/>
                <a:gd name="connsiteX1" fmla="*/ 322730 w 340311"/>
                <a:gd name="connsiteY1" fmla="*/ 510988 h 1048870"/>
                <a:gd name="connsiteX2" fmla="*/ 268942 w 340311"/>
                <a:gd name="connsiteY2" fmla="*/ 1048870 h 104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311" h="1048870">
                  <a:moveTo>
                    <a:pt x="0" y="0"/>
                  </a:moveTo>
                  <a:cubicBezTo>
                    <a:pt x="138953" y="168088"/>
                    <a:pt x="277906" y="336176"/>
                    <a:pt x="322730" y="510988"/>
                  </a:cubicBezTo>
                  <a:cubicBezTo>
                    <a:pt x="367554" y="685800"/>
                    <a:pt x="318248" y="867335"/>
                    <a:pt x="268942" y="10488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D519C68B-EC9E-4EA6-9DEE-04E0A4926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283" y="922326"/>
              <a:ext cx="785446" cy="785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直線コネクタ 42"/>
            <p:cNvCxnSpPr>
              <a:stCxn id="41" idx="1"/>
            </p:cNvCxnSpPr>
            <p:nvPr/>
          </p:nvCxnSpPr>
          <p:spPr>
            <a:xfrm flipH="1" flipV="1">
              <a:off x="5061703" y="1312433"/>
              <a:ext cx="590580" cy="26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7AE575B5-4BAF-4F9E-8CE5-090D2E5A0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779" y="1855207"/>
              <a:ext cx="111614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334215A7-DEF3-4129-A521-64D5A891E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49" y="2353247"/>
              <a:ext cx="1028954" cy="72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フリーフォーム: 図形 45"/>
            <p:cNvSpPr/>
            <p:nvPr/>
          </p:nvSpPr>
          <p:spPr>
            <a:xfrm>
              <a:off x="5916706" y="1519518"/>
              <a:ext cx="1177343" cy="791852"/>
            </a:xfrm>
            <a:custGeom>
              <a:avLst/>
              <a:gdLst>
                <a:gd name="connsiteX0" fmla="*/ 0 w 1177343"/>
                <a:gd name="connsiteY0" fmla="*/ 0 h 791852"/>
                <a:gd name="connsiteX1" fmla="*/ 793376 w 1177343"/>
                <a:gd name="connsiteY1" fmla="*/ 107576 h 791852"/>
                <a:gd name="connsiteX2" fmla="*/ 1143000 w 1177343"/>
                <a:gd name="connsiteY2" fmla="*/ 349623 h 791852"/>
                <a:gd name="connsiteX3" fmla="*/ 1143000 w 1177343"/>
                <a:gd name="connsiteY3" fmla="*/ 753035 h 791852"/>
                <a:gd name="connsiteX4" fmla="*/ 954741 w 1177343"/>
                <a:gd name="connsiteY4" fmla="*/ 753035 h 7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43" h="791852">
                  <a:moveTo>
                    <a:pt x="0" y="0"/>
                  </a:moveTo>
                  <a:cubicBezTo>
                    <a:pt x="301438" y="24653"/>
                    <a:pt x="602876" y="49306"/>
                    <a:pt x="793376" y="107576"/>
                  </a:cubicBezTo>
                  <a:cubicBezTo>
                    <a:pt x="983876" y="165846"/>
                    <a:pt x="1084729" y="242047"/>
                    <a:pt x="1143000" y="349623"/>
                  </a:cubicBezTo>
                  <a:cubicBezTo>
                    <a:pt x="1201271" y="457200"/>
                    <a:pt x="1174376" y="685800"/>
                    <a:pt x="1143000" y="753035"/>
                  </a:cubicBezTo>
                  <a:cubicBezTo>
                    <a:pt x="1111624" y="820270"/>
                    <a:pt x="1033182" y="786652"/>
                    <a:pt x="954741" y="75303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/>
            <p:cNvSpPr/>
            <p:nvPr/>
          </p:nvSpPr>
          <p:spPr>
            <a:xfrm>
              <a:off x="6562165" y="2030506"/>
              <a:ext cx="1465729" cy="538160"/>
            </a:xfrm>
            <a:custGeom>
              <a:avLst/>
              <a:gdLst>
                <a:gd name="connsiteX0" fmla="*/ 0 w 1465729"/>
                <a:gd name="connsiteY0" fmla="*/ 510988 h 538160"/>
                <a:gd name="connsiteX1" fmla="*/ 524435 w 1465729"/>
                <a:gd name="connsiteY1" fmla="*/ 510988 h 538160"/>
                <a:gd name="connsiteX2" fmla="*/ 981635 w 1465729"/>
                <a:gd name="connsiteY2" fmla="*/ 228600 h 538160"/>
                <a:gd name="connsiteX3" fmla="*/ 1465729 w 1465729"/>
                <a:gd name="connsiteY3" fmla="*/ 0 h 53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729" h="538160">
                  <a:moveTo>
                    <a:pt x="0" y="510988"/>
                  </a:moveTo>
                  <a:cubicBezTo>
                    <a:pt x="180414" y="534520"/>
                    <a:pt x="360829" y="558053"/>
                    <a:pt x="524435" y="510988"/>
                  </a:cubicBezTo>
                  <a:cubicBezTo>
                    <a:pt x="688041" y="463923"/>
                    <a:pt x="824753" y="313765"/>
                    <a:pt x="981635" y="228600"/>
                  </a:cubicBezTo>
                  <a:cubicBezTo>
                    <a:pt x="1138517" y="143435"/>
                    <a:pt x="1111623" y="38100"/>
                    <a:pt x="14657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/>
            <p:cNvSpPr/>
            <p:nvPr/>
          </p:nvSpPr>
          <p:spPr>
            <a:xfrm>
              <a:off x="6441141" y="2675965"/>
              <a:ext cx="860612" cy="322729"/>
            </a:xfrm>
            <a:custGeom>
              <a:avLst/>
              <a:gdLst>
                <a:gd name="connsiteX0" fmla="*/ 0 w 860612"/>
                <a:gd name="connsiteY0" fmla="*/ 0 h 322729"/>
                <a:gd name="connsiteX1" fmla="*/ 134471 w 860612"/>
                <a:gd name="connsiteY1" fmla="*/ 268941 h 322729"/>
                <a:gd name="connsiteX2" fmla="*/ 349624 w 860612"/>
                <a:gd name="connsiteY2" fmla="*/ 322729 h 322729"/>
                <a:gd name="connsiteX3" fmla="*/ 739588 w 860612"/>
                <a:gd name="connsiteY3" fmla="*/ 268941 h 322729"/>
                <a:gd name="connsiteX4" fmla="*/ 860612 w 860612"/>
                <a:gd name="connsiteY4" fmla="*/ 80682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612" h="322729">
                  <a:moveTo>
                    <a:pt x="0" y="0"/>
                  </a:moveTo>
                  <a:cubicBezTo>
                    <a:pt x="38100" y="107576"/>
                    <a:pt x="76200" y="215153"/>
                    <a:pt x="134471" y="268941"/>
                  </a:cubicBezTo>
                  <a:cubicBezTo>
                    <a:pt x="192742" y="322729"/>
                    <a:pt x="248771" y="322729"/>
                    <a:pt x="349624" y="322729"/>
                  </a:cubicBezTo>
                  <a:cubicBezTo>
                    <a:pt x="450477" y="322729"/>
                    <a:pt x="654423" y="309282"/>
                    <a:pt x="739588" y="268941"/>
                  </a:cubicBezTo>
                  <a:cubicBezTo>
                    <a:pt x="824753" y="228600"/>
                    <a:pt x="842682" y="154641"/>
                    <a:pt x="860612" y="8068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/>
            <p:cNvSpPr/>
            <p:nvPr/>
          </p:nvSpPr>
          <p:spPr>
            <a:xfrm>
              <a:off x="7745506" y="2124635"/>
              <a:ext cx="618565" cy="1026712"/>
            </a:xfrm>
            <a:custGeom>
              <a:avLst/>
              <a:gdLst>
                <a:gd name="connsiteX0" fmla="*/ 0 w 618565"/>
                <a:gd name="connsiteY0" fmla="*/ 779930 h 1026712"/>
                <a:gd name="connsiteX1" fmla="*/ 94129 w 618565"/>
                <a:gd name="connsiteY1" fmla="*/ 1021977 h 1026712"/>
                <a:gd name="connsiteX2" fmla="*/ 403412 w 618565"/>
                <a:gd name="connsiteY2" fmla="*/ 860612 h 1026712"/>
                <a:gd name="connsiteX3" fmla="*/ 618565 w 618565"/>
                <a:gd name="connsiteY3" fmla="*/ 0 h 10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565" h="1026712">
                  <a:moveTo>
                    <a:pt x="0" y="779930"/>
                  </a:moveTo>
                  <a:cubicBezTo>
                    <a:pt x="13447" y="894230"/>
                    <a:pt x="26894" y="1008530"/>
                    <a:pt x="94129" y="1021977"/>
                  </a:cubicBezTo>
                  <a:cubicBezTo>
                    <a:pt x="161364" y="1035424"/>
                    <a:pt x="316006" y="1030942"/>
                    <a:pt x="403412" y="860612"/>
                  </a:cubicBezTo>
                  <a:cubicBezTo>
                    <a:pt x="490818" y="690282"/>
                    <a:pt x="554691" y="345141"/>
                    <a:pt x="618565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4276496" y="1971704"/>
            <a:ext cx="1095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プラン </a:t>
            </a:r>
            <a:r>
              <a:rPr kumimoji="1" lang="en-US" altLang="ja-JP" b="1" dirty="0"/>
              <a:t>2</a:t>
            </a:r>
            <a:endParaRPr lang="en-US" altLang="ja-JP" b="1" dirty="0"/>
          </a:p>
          <a:p>
            <a:r>
              <a:rPr kumimoji="1" lang="en-US" altLang="ja-JP" sz="1200" dirty="0"/>
              <a:t>LAN</a:t>
            </a:r>
            <a:r>
              <a:rPr kumimoji="1" lang="ja-JP" altLang="en-US" sz="1200" dirty="0"/>
              <a:t>経由で通信も電源も</a:t>
            </a:r>
            <a:endParaRPr kumimoji="1" lang="en-US" altLang="ja-JP" sz="1200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1248516" y="3303703"/>
            <a:ext cx="4468671" cy="3055372"/>
            <a:chOff x="5002306" y="180086"/>
            <a:chExt cx="4468671" cy="3055372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9317" y="180086"/>
              <a:ext cx="823299" cy="911273"/>
            </a:xfrm>
            <a:prstGeom prst="rect">
              <a:avLst/>
            </a:prstGeom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5876" y="180086"/>
              <a:ext cx="1052255" cy="739456"/>
            </a:xfrm>
            <a:prstGeom prst="rect">
              <a:avLst/>
            </a:prstGeom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333" y="1301286"/>
              <a:ext cx="1379644" cy="1379644"/>
            </a:xfrm>
            <a:prstGeom prst="rect">
              <a:avLst/>
            </a:prstGeom>
          </p:spPr>
        </p:pic>
        <p:sp>
          <p:nvSpPr>
            <p:cNvPr id="59" name="フリーフォーム: 図形 58"/>
            <p:cNvSpPr/>
            <p:nvPr/>
          </p:nvSpPr>
          <p:spPr>
            <a:xfrm>
              <a:off x="8346826" y="743013"/>
              <a:ext cx="340311" cy="1048870"/>
            </a:xfrm>
            <a:custGeom>
              <a:avLst/>
              <a:gdLst>
                <a:gd name="connsiteX0" fmla="*/ 0 w 340311"/>
                <a:gd name="connsiteY0" fmla="*/ 0 h 1048870"/>
                <a:gd name="connsiteX1" fmla="*/ 322730 w 340311"/>
                <a:gd name="connsiteY1" fmla="*/ 510988 h 1048870"/>
                <a:gd name="connsiteX2" fmla="*/ 268942 w 340311"/>
                <a:gd name="connsiteY2" fmla="*/ 1048870 h 104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311" h="1048870">
                  <a:moveTo>
                    <a:pt x="0" y="0"/>
                  </a:moveTo>
                  <a:cubicBezTo>
                    <a:pt x="138953" y="168088"/>
                    <a:pt x="277906" y="336176"/>
                    <a:pt x="322730" y="510988"/>
                  </a:cubicBezTo>
                  <a:cubicBezTo>
                    <a:pt x="367554" y="685800"/>
                    <a:pt x="318248" y="867335"/>
                    <a:pt x="268942" y="104887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>
              <a:extLst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057" y="1006437"/>
              <a:ext cx="785446" cy="785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図 61">
              <a:extLst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553" y="1939318"/>
              <a:ext cx="111614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図 62">
              <a:extLst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823" y="2437358"/>
              <a:ext cx="1028954" cy="72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フリーフォーム: 図形 63"/>
            <p:cNvSpPr/>
            <p:nvPr/>
          </p:nvSpPr>
          <p:spPr>
            <a:xfrm>
              <a:off x="6580480" y="1603629"/>
              <a:ext cx="1177343" cy="791852"/>
            </a:xfrm>
            <a:custGeom>
              <a:avLst/>
              <a:gdLst>
                <a:gd name="connsiteX0" fmla="*/ 0 w 1177343"/>
                <a:gd name="connsiteY0" fmla="*/ 0 h 791852"/>
                <a:gd name="connsiteX1" fmla="*/ 793376 w 1177343"/>
                <a:gd name="connsiteY1" fmla="*/ 107576 h 791852"/>
                <a:gd name="connsiteX2" fmla="*/ 1143000 w 1177343"/>
                <a:gd name="connsiteY2" fmla="*/ 349623 h 791852"/>
                <a:gd name="connsiteX3" fmla="*/ 1143000 w 1177343"/>
                <a:gd name="connsiteY3" fmla="*/ 753035 h 791852"/>
                <a:gd name="connsiteX4" fmla="*/ 954741 w 1177343"/>
                <a:gd name="connsiteY4" fmla="*/ 753035 h 7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43" h="791852">
                  <a:moveTo>
                    <a:pt x="0" y="0"/>
                  </a:moveTo>
                  <a:cubicBezTo>
                    <a:pt x="301438" y="24653"/>
                    <a:pt x="602876" y="49306"/>
                    <a:pt x="793376" y="107576"/>
                  </a:cubicBezTo>
                  <a:cubicBezTo>
                    <a:pt x="983876" y="165846"/>
                    <a:pt x="1084729" y="242047"/>
                    <a:pt x="1143000" y="349623"/>
                  </a:cubicBezTo>
                  <a:cubicBezTo>
                    <a:pt x="1201271" y="457200"/>
                    <a:pt x="1174376" y="685800"/>
                    <a:pt x="1143000" y="753035"/>
                  </a:cubicBezTo>
                  <a:cubicBezTo>
                    <a:pt x="1111624" y="820270"/>
                    <a:pt x="1033182" y="786652"/>
                    <a:pt x="954741" y="75303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/>
            <p:cNvSpPr/>
            <p:nvPr/>
          </p:nvSpPr>
          <p:spPr>
            <a:xfrm>
              <a:off x="7225939" y="2114617"/>
              <a:ext cx="1465729" cy="538160"/>
            </a:xfrm>
            <a:custGeom>
              <a:avLst/>
              <a:gdLst>
                <a:gd name="connsiteX0" fmla="*/ 0 w 1465729"/>
                <a:gd name="connsiteY0" fmla="*/ 510988 h 538160"/>
                <a:gd name="connsiteX1" fmla="*/ 524435 w 1465729"/>
                <a:gd name="connsiteY1" fmla="*/ 510988 h 538160"/>
                <a:gd name="connsiteX2" fmla="*/ 981635 w 1465729"/>
                <a:gd name="connsiteY2" fmla="*/ 228600 h 538160"/>
                <a:gd name="connsiteX3" fmla="*/ 1465729 w 1465729"/>
                <a:gd name="connsiteY3" fmla="*/ 0 h 53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729" h="538160">
                  <a:moveTo>
                    <a:pt x="0" y="510988"/>
                  </a:moveTo>
                  <a:cubicBezTo>
                    <a:pt x="180414" y="534520"/>
                    <a:pt x="360829" y="558053"/>
                    <a:pt x="524435" y="510988"/>
                  </a:cubicBezTo>
                  <a:cubicBezTo>
                    <a:pt x="688041" y="463923"/>
                    <a:pt x="824753" y="313765"/>
                    <a:pt x="981635" y="228600"/>
                  </a:cubicBezTo>
                  <a:cubicBezTo>
                    <a:pt x="1138517" y="143435"/>
                    <a:pt x="1111623" y="38100"/>
                    <a:pt x="14657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/>
            <p:cNvSpPr/>
            <p:nvPr/>
          </p:nvSpPr>
          <p:spPr>
            <a:xfrm>
              <a:off x="7104915" y="2760076"/>
              <a:ext cx="860612" cy="322729"/>
            </a:xfrm>
            <a:custGeom>
              <a:avLst/>
              <a:gdLst>
                <a:gd name="connsiteX0" fmla="*/ 0 w 860612"/>
                <a:gd name="connsiteY0" fmla="*/ 0 h 322729"/>
                <a:gd name="connsiteX1" fmla="*/ 134471 w 860612"/>
                <a:gd name="connsiteY1" fmla="*/ 268941 h 322729"/>
                <a:gd name="connsiteX2" fmla="*/ 349624 w 860612"/>
                <a:gd name="connsiteY2" fmla="*/ 322729 h 322729"/>
                <a:gd name="connsiteX3" fmla="*/ 739588 w 860612"/>
                <a:gd name="connsiteY3" fmla="*/ 268941 h 322729"/>
                <a:gd name="connsiteX4" fmla="*/ 860612 w 860612"/>
                <a:gd name="connsiteY4" fmla="*/ 80682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612" h="322729">
                  <a:moveTo>
                    <a:pt x="0" y="0"/>
                  </a:moveTo>
                  <a:cubicBezTo>
                    <a:pt x="38100" y="107576"/>
                    <a:pt x="76200" y="215153"/>
                    <a:pt x="134471" y="268941"/>
                  </a:cubicBezTo>
                  <a:cubicBezTo>
                    <a:pt x="192742" y="322729"/>
                    <a:pt x="248771" y="322729"/>
                    <a:pt x="349624" y="322729"/>
                  </a:cubicBezTo>
                  <a:cubicBezTo>
                    <a:pt x="450477" y="322729"/>
                    <a:pt x="654423" y="309282"/>
                    <a:pt x="739588" y="268941"/>
                  </a:cubicBezTo>
                  <a:cubicBezTo>
                    <a:pt x="824753" y="228600"/>
                    <a:pt x="842682" y="154641"/>
                    <a:pt x="860612" y="8068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/>
            <p:cNvSpPr/>
            <p:nvPr/>
          </p:nvSpPr>
          <p:spPr>
            <a:xfrm>
              <a:off x="8409280" y="2208746"/>
              <a:ext cx="618565" cy="1026712"/>
            </a:xfrm>
            <a:custGeom>
              <a:avLst/>
              <a:gdLst>
                <a:gd name="connsiteX0" fmla="*/ 0 w 618565"/>
                <a:gd name="connsiteY0" fmla="*/ 779930 h 1026712"/>
                <a:gd name="connsiteX1" fmla="*/ 94129 w 618565"/>
                <a:gd name="connsiteY1" fmla="*/ 1021977 h 1026712"/>
                <a:gd name="connsiteX2" fmla="*/ 403412 w 618565"/>
                <a:gd name="connsiteY2" fmla="*/ 860612 h 1026712"/>
                <a:gd name="connsiteX3" fmla="*/ 618565 w 618565"/>
                <a:gd name="connsiteY3" fmla="*/ 0 h 10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565" h="1026712">
                  <a:moveTo>
                    <a:pt x="0" y="779930"/>
                  </a:moveTo>
                  <a:cubicBezTo>
                    <a:pt x="13447" y="894230"/>
                    <a:pt x="26894" y="1008530"/>
                    <a:pt x="94129" y="1021977"/>
                  </a:cubicBezTo>
                  <a:cubicBezTo>
                    <a:pt x="161364" y="1035424"/>
                    <a:pt x="316006" y="1030942"/>
                    <a:pt x="403412" y="860612"/>
                  </a:cubicBezTo>
                  <a:cubicBezTo>
                    <a:pt x="490818" y="690282"/>
                    <a:pt x="554691" y="345141"/>
                    <a:pt x="618565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B724BD5A-D104-42EA-BA08-F8CA17204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741" y="822786"/>
              <a:ext cx="1108804" cy="424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コネクタ: カギ線 69"/>
            <p:cNvCxnSpPr/>
            <p:nvPr/>
          </p:nvCxnSpPr>
          <p:spPr>
            <a:xfrm>
              <a:off x="5002306" y="465703"/>
              <a:ext cx="811837" cy="625656"/>
            </a:xfrm>
            <a:prstGeom prst="bentConnector3">
              <a:avLst>
                <a:gd name="adj1" fmla="val 10797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フリーフォーム: 図形 71"/>
            <p:cNvSpPr/>
            <p:nvPr/>
          </p:nvSpPr>
          <p:spPr>
            <a:xfrm>
              <a:off x="5677930" y="578224"/>
              <a:ext cx="964917" cy="497541"/>
            </a:xfrm>
            <a:custGeom>
              <a:avLst/>
              <a:gdLst>
                <a:gd name="connsiteX0" fmla="*/ 23623 w 964917"/>
                <a:gd name="connsiteY0" fmla="*/ 497541 h 497541"/>
                <a:gd name="connsiteX1" fmla="*/ 37070 w 964917"/>
                <a:gd name="connsiteY1" fmla="*/ 174811 h 497541"/>
                <a:gd name="connsiteX2" fmla="*/ 373246 w 964917"/>
                <a:gd name="connsiteY2" fmla="*/ 0 h 497541"/>
                <a:gd name="connsiteX3" fmla="*/ 964917 w 964917"/>
                <a:gd name="connsiteY3" fmla="*/ 174811 h 49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4917" h="497541">
                  <a:moveTo>
                    <a:pt x="23623" y="497541"/>
                  </a:moveTo>
                  <a:cubicBezTo>
                    <a:pt x="1211" y="377637"/>
                    <a:pt x="-21200" y="257734"/>
                    <a:pt x="37070" y="174811"/>
                  </a:cubicBezTo>
                  <a:cubicBezTo>
                    <a:pt x="95340" y="91888"/>
                    <a:pt x="218605" y="0"/>
                    <a:pt x="373246" y="0"/>
                  </a:cubicBezTo>
                  <a:cubicBezTo>
                    <a:pt x="527887" y="0"/>
                    <a:pt x="746402" y="87405"/>
                    <a:pt x="964917" y="1748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/>
            <p:cNvSpPr/>
            <p:nvPr/>
          </p:nvSpPr>
          <p:spPr>
            <a:xfrm>
              <a:off x="5528154" y="1035424"/>
              <a:ext cx="953328" cy="700623"/>
            </a:xfrm>
            <a:custGeom>
              <a:avLst/>
              <a:gdLst>
                <a:gd name="connsiteX0" fmla="*/ 953328 w 953328"/>
                <a:gd name="connsiteY0" fmla="*/ 537882 h 700623"/>
                <a:gd name="connsiteX1" fmla="*/ 240634 w 953328"/>
                <a:gd name="connsiteY1" fmla="*/ 699247 h 700623"/>
                <a:gd name="connsiteX2" fmla="*/ 12034 w 953328"/>
                <a:gd name="connsiteY2" fmla="*/ 457200 h 700623"/>
                <a:gd name="connsiteX3" fmla="*/ 52375 w 953328"/>
                <a:gd name="connsiteY3" fmla="*/ 0 h 7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328" h="700623">
                  <a:moveTo>
                    <a:pt x="953328" y="537882"/>
                  </a:moveTo>
                  <a:cubicBezTo>
                    <a:pt x="675422" y="625288"/>
                    <a:pt x="397516" y="712694"/>
                    <a:pt x="240634" y="699247"/>
                  </a:cubicBezTo>
                  <a:cubicBezTo>
                    <a:pt x="83752" y="685800"/>
                    <a:pt x="43410" y="573741"/>
                    <a:pt x="12034" y="457200"/>
                  </a:cubicBezTo>
                  <a:cubicBezTo>
                    <a:pt x="-19343" y="340659"/>
                    <a:pt x="16516" y="170329"/>
                    <a:pt x="52375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009429" y="1898292"/>
              <a:ext cx="1337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プラン </a:t>
              </a:r>
              <a:r>
                <a:rPr kumimoji="1" lang="en-US" altLang="ja-JP" b="1" dirty="0"/>
                <a:t>3</a:t>
              </a:r>
              <a:endParaRPr lang="en-US" altLang="ja-JP" b="1" dirty="0"/>
            </a:p>
            <a:p>
              <a:r>
                <a:rPr kumimoji="1" lang="en-US" altLang="ja-JP" sz="1200" dirty="0"/>
                <a:t>LAN</a:t>
              </a:r>
              <a:r>
                <a:rPr kumimoji="1" lang="ja-JP" altLang="en-US" sz="1200" dirty="0"/>
                <a:t>配線を増設しないで構築</a:t>
              </a:r>
              <a:endParaRPr kumimoji="1" lang="en-US" altLang="ja-JP" sz="1200" dirty="0"/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8610600" y="318134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プラン </a:t>
            </a:r>
            <a:r>
              <a:rPr kumimoji="1" lang="en-US" altLang="ja-JP" dirty="0"/>
              <a:t>1</a:t>
            </a:r>
            <a:r>
              <a:rPr kumimoji="1" lang="ja-JP" altLang="en-US" dirty="0"/>
              <a:t>はシンプルだが、</a:t>
            </a:r>
            <a:r>
              <a:rPr kumimoji="1" lang="en-US" altLang="ja-JP" dirty="0" err="1"/>
              <a:t>WiFi</a:t>
            </a:r>
            <a:r>
              <a:rPr kumimoji="1" lang="ja-JP" altLang="en-US" dirty="0"/>
              <a:t>環境の構築が必要であり、バッテリーの持続時間内での交換が必要。</a:t>
            </a:r>
          </a:p>
          <a:p>
            <a:endParaRPr lang="ja-JP" altLang="en-US" dirty="0"/>
          </a:p>
          <a:p>
            <a:r>
              <a:rPr kumimoji="1" lang="ja-JP" altLang="en-US" dirty="0"/>
              <a:t>プラン</a:t>
            </a:r>
            <a:r>
              <a:rPr kumimoji="1" lang="en-US" altLang="ja-JP" dirty="0"/>
              <a:t>2,3</a:t>
            </a:r>
            <a:r>
              <a:rPr kumimoji="1" lang="ja-JP" altLang="en-US" dirty="0"/>
              <a:t>はバッテリー不要</a:t>
            </a:r>
          </a:p>
          <a:p>
            <a:endParaRPr lang="ja-JP" altLang="en-US" dirty="0"/>
          </a:p>
          <a:p>
            <a:r>
              <a:rPr kumimoji="1" lang="ja-JP" altLang="en-US" dirty="0"/>
              <a:t>プラン</a:t>
            </a:r>
            <a:r>
              <a:rPr lang="en-US" altLang="ja-JP" dirty="0"/>
              <a:t>4</a:t>
            </a:r>
            <a:r>
              <a:rPr kumimoji="1" lang="ja-JP" altLang="en-US" dirty="0"/>
              <a:t>は要件を満たせばもっとも低コストで理想的。</a:t>
            </a:r>
          </a:p>
        </p:txBody>
      </p:sp>
      <p:grpSp>
        <p:nvGrpSpPr>
          <p:cNvPr id="92" name="グループ化 91"/>
          <p:cNvGrpSpPr/>
          <p:nvPr/>
        </p:nvGrpSpPr>
        <p:grpSpPr>
          <a:xfrm>
            <a:off x="6473484" y="3931709"/>
            <a:ext cx="2877724" cy="1349096"/>
            <a:chOff x="6041537" y="3868973"/>
            <a:chExt cx="2877724" cy="1349096"/>
          </a:xfrm>
        </p:grpSpPr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0447" y="3868973"/>
              <a:ext cx="823299" cy="911273"/>
            </a:xfrm>
            <a:prstGeom prst="rect">
              <a:avLst/>
            </a:prstGeom>
          </p:spPr>
        </p:pic>
        <p:cxnSp>
          <p:nvCxnSpPr>
            <p:cNvPr id="79" name="直線コネクタ 78"/>
            <p:cNvCxnSpPr>
              <a:endCxn id="78" idx="1"/>
            </p:cNvCxnSpPr>
            <p:nvPr/>
          </p:nvCxnSpPr>
          <p:spPr>
            <a:xfrm>
              <a:off x="6041537" y="4324609"/>
              <a:ext cx="80891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006" y="3868973"/>
              <a:ext cx="1052255" cy="739456"/>
            </a:xfrm>
            <a:prstGeom prst="rect">
              <a:avLst/>
            </a:prstGeom>
          </p:spPr>
        </p:pic>
        <p:sp>
          <p:nvSpPr>
            <p:cNvPr id="91" name="フリーフォーム: 図形 90"/>
            <p:cNvSpPr/>
            <p:nvPr/>
          </p:nvSpPr>
          <p:spPr>
            <a:xfrm>
              <a:off x="7051130" y="4437529"/>
              <a:ext cx="1719614" cy="780540"/>
            </a:xfrm>
            <a:custGeom>
              <a:avLst/>
              <a:gdLst>
                <a:gd name="connsiteX0" fmla="*/ 1662564 w 1719614"/>
                <a:gd name="connsiteY0" fmla="*/ 0 h 780540"/>
                <a:gd name="connsiteX1" fmla="*/ 1702905 w 1719614"/>
                <a:gd name="connsiteY1" fmla="*/ 591671 h 780540"/>
                <a:gd name="connsiteX2" fmla="*/ 1420517 w 1719614"/>
                <a:gd name="connsiteY2" fmla="*/ 779930 h 780540"/>
                <a:gd name="connsiteX3" fmla="*/ 613694 w 1719614"/>
                <a:gd name="connsiteY3" fmla="*/ 645459 h 780540"/>
                <a:gd name="connsiteX4" fmla="*/ 22023 w 1719614"/>
                <a:gd name="connsiteY4" fmla="*/ 470647 h 780540"/>
                <a:gd name="connsiteX5" fmla="*/ 183388 w 1719614"/>
                <a:gd name="connsiteY5" fmla="*/ 80683 h 78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614" h="780540">
                  <a:moveTo>
                    <a:pt x="1662564" y="0"/>
                  </a:moveTo>
                  <a:cubicBezTo>
                    <a:pt x="1702905" y="230841"/>
                    <a:pt x="1743246" y="461683"/>
                    <a:pt x="1702905" y="591671"/>
                  </a:cubicBezTo>
                  <a:cubicBezTo>
                    <a:pt x="1662564" y="721659"/>
                    <a:pt x="1602052" y="770965"/>
                    <a:pt x="1420517" y="779930"/>
                  </a:cubicBezTo>
                  <a:cubicBezTo>
                    <a:pt x="1238982" y="788895"/>
                    <a:pt x="846776" y="697006"/>
                    <a:pt x="613694" y="645459"/>
                  </a:cubicBezTo>
                  <a:cubicBezTo>
                    <a:pt x="380612" y="593912"/>
                    <a:pt x="93741" y="564776"/>
                    <a:pt x="22023" y="470647"/>
                  </a:cubicBezTo>
                  <a:cubicBezTo>
                    <a:pt x="-49695" y="376518"/>
                    <a:pt x="66846" y="228600"/>
                    <a:pt x="183388" y="806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6302751" y="4661281"/>
            <a:ext cx="133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プラン </a:t>
            </a:r>
            <a:r>
              <a:rPr kumimoji="1" lang="en-US" altLang="ja-JP" b="1" dirty="0"/>
              <a:t>4</a:t>
            </a:r>
            <a:endParaRPr lang="en-US" altLang="ja-JP" b="1" dirty="0"/>
          </a:p>
          <a:p>
            <a:r>
              <a:rPr lang="ja-JP" altLang="en-US" sz="1200" dirty="0"/>
              <a:t>既設</a:t>
            </a:r>
            <a:r>
              <a:rPr lang="en-US" altLang="ja-JP" sz="1200" dirty="0"/>
              <a:t>PC</a:t>
            </a:r>
            <a:r>
              <a:rPr lang="ja-JP" altLang="en-US" sz="1200" dirty="0"/>
              <a:t>に直結</a:t>
            </a:r>
            <a:endParaRPr kumimoji="1" lang="en-US" altLang="ja-JP" sz="1200" dirty="0"/>
          </a:p>
        </p:txBody>
      </p:sp>
      <p:sp>
        <p:nvSpPr>
          <p:cNvPr id="96" name="正方形/長方形 95"/>
          <p:cNvSpPr/>
          <p:nvPr/>
        </p:nvSpPr>
        <p:spPr>
          <a:xfrm>
            <a:off x="6210009" y="3716788"/>
            <a:ext cx="3546180" cy="16921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42701" y="54078"/>
            <a:ext cx="4285725" cy="310129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1107784" y="3256686"/>
            <a:ext cx="4535551" cy="310129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4361071" y="51769"/>
            <a:ext cx="4041400" cy="31183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93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291</Words>
  <Application>Microsoft Office PowerPoint</Application>
  <PresentationFormat>ワイド画面</PresentationFormat>
  <Paragraphs>66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アドバンテージ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javatel</dc:creator>
  <cp:lastModifiedBy>javatel</cp:lastModifiedBy>
  <cp:revision>24</cp:revision>
  <dcterms:created xsi:type="dcterms:W3CDTF">2017-03-16T08:19:52Z</dcterms:created>
  <dcterms:modified xsi:type="dcterms:W3CDTF">2017-03-29T04:51:00Z</dcterms:modified>
</cp:coreProperties>
</file>