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1" r:id="rId18"/>
    <p:sldId id="272" r:id="rId19"/>
    <p:sldId id="273" r:id="rId20"/>
    <p:sldId id="274" r:id="rId21"/>
    <p:sldId id="275" r:id="rId22"/>
    <p:sldId id="276" r:id="rId23"/>
    <p:sldId id="277" r:id="rId24"/>
    <p:sldId id="278" r:id="rId25"/>
    <p:sldId id="279" r:id="rId26"/>
    <p:sldId id="280" r:id="rId2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9" d="100"/>
          <a:sy n="89" d="100"/>
        </p:scale>
        <p:origin x="12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C4F16-7534-4156-9920-FBDC6968A4C9}" type="datetimeFigureOut">
              <a:rPr kumimoji="1" lang="ja-JP" altLang="en-US" smtClean="0"/>
              <a:t>2017/3/29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83815-5B5D-415B-994F-9EAD2A945254}" type="slidenum">
              <a:rPr kumimoji="1" lang="ja-JP" altLang="en-US" smtClean="0"/>
              <a:t>‹#›</a:t>
            </a:fld>
            <a:endParaRPr kumimoji="1" lang="ja-JP" altLang="en-US"/>
          </a:p>
        </p:txBody>
      </p:sp>
    </p:spTree>
    <p:extLst>
      <p:ext uri="{BB962C8B-B14F-4D97-AF65-F5344CB8AC3E}">
        <p14:creationId xmlns:p14="http://schemas.microsoft.com/office/powerpoint/2010/main" val="39713609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E7AE23-BCA5-4625-A494-6457AF11EB2B}" type="slidenum">
              <a:rPr kumimoji="1" lang="ja-JP" altLang="en-US" smtClean="0"/>
              <a:t>18</a:t>
            </a:fld>
            <a:endParaRPr kumimoji="1" lang="ja-JP" altLang="en-US"/>
          </a:p>
        </p:txBody>
      </p:sp>
    </p:spTree>
    <p:extLst>
      <p:ext uri="{BB962C8B-B14F-4D97-AF65-F5344CB8AC3E}">
        <p14:creationId xmlns:p14="http://schemas.microsoft.com/office/powerpoint/2010/main" val="127529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E7AE23-BCA5-4625-A494-6457AF11EB2B}" type="slidenum">
              <a:rPr kumimoji="1" lang="ja-JP" altLang="en-US" smtClean="0"/>
              <a:t>19</a:t>
            </a:fld>
            <a:endParaRPr kumimoji="1" lang="ja-JP" altLang="en-US"/>
          </a:p>
        </p:txBody>
      </p:sp>
    </p:spTree>
    <p:extLst>
      <p:ext uri="{BB962C8B-B14F-4D97-AF65-F5344CB8AC3E}">
        <p14:creationId xmlns:p14="http://schemas.microsoft.com/office/powerpoint/2010/main" val="2820903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E7AE23-BCA5-4625-A494-6457AF11EB2B}" type="slidenum">
              <a:rPr kumimoji="1" lang="ja-JP" altLang="en-US" smtClean="0"/>
              <a:t>20</a:t>
            </a:fld>
            <a:endParaRPr kumimoji="1" lang="ja-JP" altLang="en-US"/>
          </a:p>
        </p:txBody>
      </p:sp>
    </p:spTree>
    <p:extLst>
      <p:ext uri="{BB962C8B-B14F-4D97-AF65-F5344CB8AC3E}">
        <p14:creationId xmlns:p14="http://schemas.microsoft.com/office/powerpoint/2010/main" val="1150698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E7AE23-BCA5-4625-A494-6457AF11EB2B}" type="slidenum">
              <a:rPr kumimoji="1" lang="ja-JP" altLang="en-US" smtClean="0"/>
              <a:t>21</a:t>
            </a:fld>
            <a:endParaRPr kumimoji="1" lang="ja-JP" altLang="en-US"/>
          </a:p>
        </p:txBody>
      </p:sp>
    </p:spTree>
    <p:extLst>
      <p:ext uri="{BB962C8B-B14F-4D97-AF65-F5344CB8AC3E}">
        <p14:creationId xmlns:p14="http://schemas.microsoft.com/office/powerpoint/2010/main" val="1422199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E7AE23-BCA5-4625-A494-6457AF11EB2B}" type="slidenum">
              <a:rPr kumimoji="1" lang="ja-JP" altLang="en-US" smtClean="0"/>
              <a:t>22</a:t>
            </a:fld>
            <a:endParaRPr kumimoji="1" lang="ja-JP" altLang="en-US"/>
          </a:p>
        </p:txBody>
      </p:sp>
    </p:spTree>
    <p:extLst>
      <p:ext uri="{BB962C8B-B14F-4D97-AF65-F5344CB8AC3E}">
        <p14:creationId xmlns:p14="http://schemas.microsoft.com/office/powerpoint/2010/main" val="382323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E7AE23-BCA5-4625-A494-6457AF11EB2B}" type="slidenum">
              <a:rPr kumimoji="1" lang="ja-JP" altLang="en-US" smtClean="0"/>
              <a:t>23</a:t>
            </a:fld>
            <a:endParaRPr kumimoji="1" lang="ja-JP" altLang="en-US"/>
          </a:p>
        </p:txBody>
      </p:sp>
    </p:spTree>
    <p:extLst>
      <p:ext uri="{BB962C8B-B14F-4D97-AF65-F5344CB8AC3E}">
        <p14:creationId xmlns:p14="http://schemas.microsoft.com/office/powerpoint/2010/main" val="41904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E7AE23-BCA5-4625-A494-6457AF11EB2B}" type="slidenum">
              <a:rPr kumimoji="1" lang="ja-JP" altLang="en-US" smtClean="0"/>
              <a:t>24</a:t>
            </a:fld>
            <a:endParaRPr kumimoji="1" lang="ja-JP" altLang="en-US"/>
          </a:p>
        </p:txBody>
      </p:sp>
    </p:spTree>
    <p:extLst>
      <p:ext uri="{BB962C8B-B14F-4D97-AF65-F5344CB8AC3E}">
        <p14:creationId xmlns:p14="http://schemas.microsoft.com/office/powerpoint/2010/main" val="771406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E7AE23-BCA5-4625-A494-6457AF11EB2B}" type="slidenum">
              <a:rPr kumimoji="1" lang="ja-JP" altLang="en-US" smtClean="0"/>
              <a:t>25</a:t>
            </a:fld>
            <a:endParaRPr kumimoji="1" lang="ja-JP" altLang="en-US"/>
          </a:p>
        </p:txBody>
      </p:sp>
    </p:spTree>
    <p:extLst>
      <p:ext uri="{BB962C8B-B14F-4D97-AF65-F5344CB8AC3E}">
        <p14:creationId xmlns:p14="http://schemas.microsoft.com/office/powerpoint/2010/main" val="99910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E7AE23-BCA5-4625-A494-6457AF11EB2B}" type="slidenum">
              <a:rPr kumimoji="1" lang="ja-JP" altLang="en-US" smtClean="0"/>
              <a:t>26</a:t>
            </a:fld>
            <a:endParaRPr kumimoji="1" lang="ja-JP" altLang="en-US"/>
          </a:p>
        </p:txBody>
      </p:sp>
    </p:spTree>
    <p:extLst>
      <p:ext uri="{BB962C8B-B14F-4D97-AF65-F5344CB8AC3E}">
        <p14:creationId xmlns:p14="http://schemas.microsoft.com/office/powerpoint/2010/main" val="4144711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186754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182264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3418580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3002127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788356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a:t>2017/3/29</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Javatel Inc. Copyright© 1997-2017</a:t>
            </a:r>
            <a:endParaRPr kumimoji="1" lang="ja-JP" altLang="en-US"/>
          </a:p>
        </p:txBody>
      </p:sp>
      <p:sp>
        <p:nvSpPr>
          <p:cNvPr id="7" name="スライド番号プレースホルダー 6"/>
          <p:cNvSpPr>
            <a:spLocks noGrp="1"/>
          </p:cNvSpPr>
          <p:nvPr>
            <p:ph type="sldNum" sz="quarter" idx="12"/>
          </p:nvPr>
        </p:nvSpPr>
        <p:spPr/>
        <p:txBody>
          <a:body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2388617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a:t>2017/3/29</a:t>
            </a:r>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a:t>Javatel Inc. Copyright© 1997-2017</a:t>
            </a:r>
            <a:endParaRPr kumimoji="1" lang="ja-JP" altLang="en-US"/>
          </a:p>
        </p:txBody>
      </p:sp>
      <p:sp>
        <p:nvSpPr>
          <p:cNvPr id="9" name="スライド番号プレースホルダー 8"/>
          <p:cNvSpPr>
            <a:spLocks noGrp="1"/>
          </p:cNvSpPr>
          <p:nvPr>
            <p:ph type="sldNum" sz="quarter" idx="12"/>
          </p:nvPr>
        </p:nvSpPr>
        <p:spPr/>
        <p:txBody>
          <a:body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26395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a:t>2017/3/29</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Javatel Inc. Copyright© 1997-2017</a:t>
            </a:r>
            <a:endParaRPr kumimoji="1" lang="ja-JP" altLang="en-US"/>
          </a:p>
        </p:txBody>
      </p:sp>
      <p:sp>
        <p:nvSpPr>
          <p:cNvPr id="5" name="スライド番号プレースホルダー 4"/>
          <p:cNvSpPr>
            <a:spLocks noGrp="1"/>
          </p:cNvSpPr>
          <p:nvPr>
            <p:ph type="sldNum" sz="quarter" idx="12"/>
          </p:nvPr>
        </p:nvSpPr>
        <p:spPr/>
        <p:txBody>
          <a:body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229091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2017/3/29</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a:t>Javatel Inc. Copyright© 1997-2017</a:t>
            </a:r>
            <a:endParaRPr kumimoji="1" lang="ja-JP" altLang="en-US"/>
          </a:p>
        </p:txBody>
      </p:sp>
      <p:sp>
        <p:nvSpPr>
          <p:cNvPr id="4" name="スライド番号プレースホルダー 3"/>
          <p:cNvSpPr>
            <a:spLocks noGrp="1"/>
          </p:cNvSpPr>
          <p:nvPr>
            <p:ph type="sldNum" sz="quarter" idx="12"/>
          </p:nvPr>
        </p:nvSpPr>
        <p:spPr/>
        <p:txBody>
          <a:body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388420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2017/3/29</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Javatel Inc. Copyright© 1997-2017</a:t>
            </a:r>
            <a:endParaRPr kumimoji="1" lang="ja-JP" altLang="en-US"/>
          </a:p>
        </p:txBody>
      </p:sp>
      <p:sp>
        <p:nvSpPr>
          <p:cNvPr id="7" name="スライド番号プレースホルダー 6"/>
          <p:cNvSpPr>
            <a:spLocks noGrp="1"/>
          </p:cNvSpPr>
          <p:nvPr>
            <p:ph type="sldNum" sz="quarter" idx="12"/>
          </p:nvPr>
        </p:nvSpPr>
        <p:spPr/>
        <p:txBody>
          <a:body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2964773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2017/3/29</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Javatel Inc. Copyright© 1997-2017</a:t>
            </a:r>
            <a:endParaRPr kumimoji="1" lang="ja-JP" altLang="en-US"/>
          </a:p>
        </p:txBody>
      </p:sp>
      <p:sp>
        <p:nvSpPr>
          <p:cNvPr id="7" name="スライド番号プレースホルダー 6"/>
          <p:cNvSpPr>
            <a:spLocks noGrp="1"/>
          </p:cNvSpPr>
          <p:nvPr>
            <p:ph type="sldNum" sz="quarter" idx="12"/>
          </p:nvPr>
        </p:nvSpPr>
        <p:spPr/>
        <p:txBody>
          <a:body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1943149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2017/3/29</a:t>
            </a:r>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94AF51-83A7-4C07-91C5-667C3146E80A}" type="slidenum">
              <a:rPr kumimoji="1" lang="ja-JP" altLang="en-US" smtClean="0"/>
              <a:t>‹#›</a:t>
            </a:fld>
            <a:endParaRPr kumimoji="1" lang="ja-JP" altLang="en-US"/>
          </a:p>
        </p:txBody>
      </p:sp>
    </p:spTree>
    <p:extLst>
      <p:ext uri="{BB962C8B-B14F-4D97-AF65-F5344CB8AC3E}">
        <p14:creationId xmlns:p14="http://schemas.microsoft.com/office/powerpoint/2010/main" val="767490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netflix.com/j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themoviedb.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1</a:t>
            </a:fld>
            <a:endParaRPr kumimoji="1" lang="ja-JP" altLang="en-US"/>
          </a:p>
        </p:txBody>
      </p:sp>
      <p:sp>
        <p:nvSpPr>
          <p:cNvPr id="7" name="テキスト ボックス 6"/>
          <p:cNvSpPr txBox="1"/>
          <p:nvPr/>
        </p:nvSpPr>
        <p:spPr>
          <a:xfrm>
            <a:off x="2979868" y="1613647"/>
            <a:ext cx="6615953" cy="1200329"/>
          </a:xfrm>
          <a:prstGeom prst="rect">
            <a:avLst/>
          </a:prstGeom>
          <a:noFill/>
        </p:spPr>
        <p:txBody>
          <a:bodyPr wrap="square" rtlCol="0">
            <a:spAutoFit/>
          </a:bodyPr>
          <a:lstStyle/>
          <a:p>
            <a:r>
              <a:rPr kumimoji="1" lang="ja-JP" altLang="en-US" sz="3600" b="1" dirty="0"/>
              <a:t>ジャバテル</a:t>
            </a:r>
          </a:p>
          <a:p>
            <a:r>
              <a:rPr lang="ja-JP" altLang="en-US" sz="3600" dirty="0"/>
              <a:t>ウェアラブルソリューション</a:t>
            </a:r>
            <a:endParaRPr kumimoji="1" lang="ja-JP" altLang="en-US" sz="3600" dirty="0"/>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868" y="3189642"/>
            <a:ext cx="5905500" cy="2286000"/>
          </a:xfrm>
          <a:prstGeom prst="rect">
            <a:avLst/>
          </a:prstGeom>
        </p:spPr>
      </p:pic>
    </p:spTree>
    <p:extLst>
      <p:ext uri="{BB962C8B-B14F-4D97-AF65-F5344CB8AC3E}">
        <p14:creationId xmlns:p14="http://schemas.microsoft.com/office/powerpoint/2010/main" val="1959370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10</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0" y="34088"/>
            <a:ext cx="6098144" cy="646331"/>
          </a:xfrm>
          <a:prstGeom prst="rect">
            <a:avLst/>
          </a:prstGeom>
        </p:spPr>
        <p:txBody>
          <a:bodyPr wrap="none">
            <a:spAutoFit/>
          </a:bodyPr>
          <a:lstStyle/>
          <a:p>
            <a:r>
              <a:rPr lang="ja-JP" altLang="en-US" sz="2400" dirty="0"/>
              <a:t>映像ソース</a:t>
            </a:r>
            <a:r>
              <a:rPr lang="en-US" altLang="ja-JP" sz="3600" dirty="0"/>
              <a:t>(USB</a:t>
            </a:r>
            <a:r>
              <a:rPr lang="ja-JP" altLang="en-US" sz="3600" dirty="0"/>
              <a:t>カメラ</a:t>
            </a:r>
            <a:r>
              <a:rPr lang="en-US" altLang="ja-JP" sz="3600" dirty="0"/>
              <a:t>)</a:t>
            </a:r>
            <a:r>
              <a:rPr lang="ja-JP" altLang="en-US" sz="2400" dirty="0"/>
              <a:t>の配信</a:t>
            </a:r>
            <a:r>
              <a:rPr lang="en-US" altLang="ja-JP" sz="2400" dirty="0"/>
              <a:t>(1)-&gt;</a:t>
            </a:r>
            <a:endParaRPr lang="ja-JP" altLang="en-US" sz="36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275606"/>
            <a:ext cx="4448919" cy="303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5220072" y="1635646"/>
            <a:ext cx="2160240" cy="954107"/>
          </a:xfrm>
          <a:prstGeom prst="rect">
            <a:avLst/>
          </a:prstGeom>
          <a:noFill/>
        </p:spPr>
        <p:txBody>
          <a:bodyPr wrap="square" rtlCol="0">
            <a:spAutoFit/>
          </a:bodyPr>
          <a:lstStyle/>
          <a:p>
            <a:r>
              <a:rPr kumimoji="1" lang="ja-JP" altLang="en-US" sz="2800" dirty="0">
                <a:solidFill>
                  <a:srgbClr val="FF0000"/>
                </a:solidFill>
              </a:rPr>
              <a:t>電源</a:t>
            </a:r>
            <a:r>
              <a:rPr kumimoji="1" lang="en-US" altLang="ja-JP" sz="2800" dirty="0">
                <a:solidFill>
                  <a:srgbClr val="FF0000"/>
                </a:solidFill>
              </a:rPr>
              <a:t>ON</a:t>
            </a:r>
            <a:r>
              <a:rPr kumimoji="1" lang="ja-JP" altLang="en-US" sz="2800" dirty="0">
                <a:solidFill>
                  <a:srgbClr val="FF0000"/>
                </a:solidFill>
              </a:rPr>
              <a:t>で自動配信開始。</a:t>
            </a:r>
          </a:p>
        </p:txBody>
      </p:sp>
      <p:sp>
        <p:nvSpPr>
          <p:cNvPr id="2" name="テキスト ボックス 1"/>
          <p:cNvSpPr txBox="1"/>
          <p:nvPr/>
        </p:nvSpPr>
        <p:spPr>
          <a:xfrm>
            <a:off x="6798833" y="3281082"/>
            <a:ext cx="3399416" cy="923330"/>
          </a:xfrm>
          <a:prstGeom prst="rect">
            <a:avLst/>
          </a:prstGeom>
          <a:noFill/>
        </p:spPr>
        <p:txBody>
          <a:bodyPr wrap="square" rtlCol="0">
            <a:spAutoFit/>
          </a:bodyPr>
          <a:lstStyle/>
          <a:p>
            <a:r>
              <a:rPr kumimoji="1" lang="ja-JP" altLang="en-US" dirty="0"/>
              <a:t>通信プロトコルは</a:t>
            </a:r>
          </a:p>
          <a:p>
            <a:r>
              <a:rPr lang="en-US" altLang="ja-JP" dirty="0"/>
              <a:t>UDP</a:t>
            </a:r>
            <a:r>
              <a:rPr lang="ja-JP" altLang="en-US" dirty="0"/>
              <a:t> または </a:t>
            </a:r>
            <a:r>
              <a:rPr lang="en-US" altLang="ja-JP" dirty="0"/>
              <a:t>TCP </a:t>
            </a:r>
            <a:r>
              <a:rPr lang="ja-JP" altLang="en-US" dirty="0"/>
              <a:t>による</a:t>
            </a:r>
          </a:p>
          <a:p>
            <a:r>
              <a:rPr kumimoji="1" lang="en-US" altLang="ja-JP" dirty="0"/>
              <a:t>UMS</a:t>
            </a:r>
            <a:r>
              <a:rPr kumimoji="1" lang="ja-JP" altLang="en-US" dirty="0"/>
              <a:t>プロトコル</a:t>
            </a:r>
          </a:p>
        </p:txBody>
      </p:sp>
    </p:spTree>
    <p:extLst>
      <p:ext uri="{BB962C8B-B14F-4D97-AF65-F5344CB8AC3E}">
        <p14:creationId xmlns:p14="http://schemas.microsoft.com/office/powerpoint/2010/main" val="2677752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11</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215155" y="873187"/>
            <a:ext cx="5593198" cy="646331"/>
          </a:xfrm>
          <a:prstGeom prst="rect">
            <a:avLst/>
          </a:prstGeom>
        </p:spPr>
        <p:txBody>
          <a:bodyPr wrap="none">
            <a:spAutoFit/>
          </a:bodyPr>
          <a:lstStyle/>
          <a:p>
            <a:r>
              <a:rPr lang="ja-JP" altLang="en-US" sz="2400" dirty="0"/>
              <a:t>映像ソース</a:t>
            </a:r>
            <a:r>
              <a:rPr lang="en-US" altLang="ja-JP" sz="3600" dirty="0"/>
              <a:t>(IP</a:t>
            </a:r>
            <a:r>
              <a:rPr lang="ja-JP" altLang="en-US" sz="3600" dirty="0"/>
              <a:t>カメラ</a:t>
            </a:r>
            <a:r>
              <a:rPr lang="en-US" altLang="ja-JP" sz="3600" dirty="0"/>
              <a:t>)</a:t>
            </a:r>
            <a:r>
              <a:rPr lang="ja-JP" altLang="en-US" sz="2400" dirty="0"/>
              <a:t>の配信</a:t>
            </a:r>
            <a:r>
              <a:rPr lang="en-US" altLang="ja-JP" sz="2400" dirty="0"/>
              <a:t>(1)-&gt;</a:t>
            </a:r>
            <a:endParaRPr lang="ja-JP" altLang="en-US" sz="3600" dirty="0"/>
          </a:p>
        </p:txBody>
      </p:sp>
      <p:sp>
        <p:nvSpPr>
          <p:cNvPr id="2" name="テキスト ボックス 1"/>
          <p:cNvSpPr txBox="1"/>
          <p:nvPr/>
        </p:nvSpPr>
        <p:spPr>
          <a:xfrm>
            <a:off x="5609821" y="974485"/>
            <a:ext cx="3065929" cy="461665"/>
          </a:xfrm>
          <a:prstGeom prst="rect">
            <a:avLst/>
          </a:prstGeom>
          <a:noFill/>
        </p:spPr>
        <p:txBody>
          <a:bodyPr wrap="square" rtlCol="0">
            <a:spAutoFit/>
          </a:bodyPr>
          <a:lstStyle/>
          <a:p>
            <a:r>
              <a:rPr kumimoji="1" lang="en-US" altLang="ja-JP" sz="2400" dirty="0"/>
              <a:t>RTSP</a:t>
            </a:r>
            <a:r>
              <a:rPr kumimoji="1" lang="ja-JP" altLang="en-US" sz="2400" dirty="0"/>
              <a:t>プロトコル</a:t>
            </a:r>
          </a:p>
        </p:txBody>
      </p:sp>
      <p:sp>
        <p:nvSpPr>
          <p:cNvPr id="11" name="正方形/長方形 10"/>
          <p:cNvSpPr/>
          <p:nvPr/>
        </p:nvSpPr>
        <p:spPr>
          <a:xfrm>
            <a:off x="0" y="34088"/>
            <a:ext cx="3413114" cy="461665"/>
          </a:xfrm>
          <a:prstGeom prst="rect">
            <a:avLst/>
          </a:prstGeom>
        </p:spPr>
        <p:txBody>
          <a:bodyPr wrap="none">
            <a:spAutoFit/>
          </a:bodyPr>
          <a:lstStyle/>
          <a:p>
            <a:r>
              <a:rPr lang="ja-JP" altLang="en-US" sz="2400" dirty="0"/>
              <a:t>映像ソースの配信</a:t>
            </a:r>
            <a:r>
              <a:rPr lang="en-US" altLang="ja-JP" sz="2400" dirty="0"/>
              <a:t>(1)-&gt;</a:t>
            </a:r>
            <a:endParaRPr lang="ja-JP" altLang="en-US" sz="3600" dirty="0"/>
          </a:p>
        </p:txBody>
      </p:sp>
      <p:sp>
        <p:nvSpPr>
          <p:cNvPr id="12" name="正方形/長方形 11"/>
          <p:cNvSpPr/>
          <p:nvPr/>
        </p:nvSpPr>
        <p:spPr>
          <a:xfrm>
            <a:off x="216947" y="1724836"/>
            <a:ext cx="7518405" cy="646331"/>
          </a:xfrm>
          <a:prstGeom prst="rect">
            <a:avLst/>
          </a:prstGeom>
        </p:spPr>
        <p:txBody>
          <a:bodyPr wrap="none">
            <a:spAutoFit/>
          </a:bodyPr>
          <a:lstStyle/>
          <a:p>
            <a:r>
              <a:rPr lang="ja-JP" altLang="en-US" sz="2400" dirty="0"/>
              <a:t>映像ソース</a:t>
            </a:r>
            <a:r>
              <a:rPr lang="en-US" altLang="ja-JP" sz="3600" dirty="0"/>
              <a:t>Action/Sport</a:t>
            </a:r>
            <a:r>
              <a:rPr lang="ja-JP" altLang="en-US" sz="3600" dirty="0"/>
              <a:t>カメラ</a:t>
            </a:r>
            <a:r>
              <a:rPr lang="ja-JP" altLang="en-US" sz="2400" dirty="0"/>
              <a:t>の配信</a:t>
            </a:r>
            <a:r>
              <a:rPr lang="en-US" altLang="ja-JP" sz="2400" dirty="0"/>
              <a:t>(1)-&gt;</a:t>
            </a:r>
            <a:endParaRPr lang="ja-JP" altLang="en-US" sz="3600" dirty="0"/>
          </a:p>
        </p:txBody>
      </p:sp>
      <p:sp>
        <p:nvSpPr>
          <p:cNvPr id="13" name="テキスト ボックス 12"/>
          <p:cNvSpPr txBox="1"/>
          <p:nvPr/>
        </p:nvSpPr>
        <p:spPr>
          <a:xfrm>
            <a:off x="7558748" y="1860200"/>
            <a:ext cx="3065929" cy="461665"/>
          </a:xfrm>
          <a:prstGeom prst="rect">
            <a:avLst/>
          </a:prstGeom>
          <a:noFill/>
        </p:spPr>
        <p:txBody>
          <a:bodyPr wrap="square" rtlCol="0">
            <a:spAutoFit/>
          </a:bodyPr>
          <a:lstStyle/>
          <a:p>
            <a:r>
              <a:rPr kumimoji="1" lang="en-US" altLang="ja-JP" sz="2400" dirty="0"/>
              <a:t>RTMP</a:t>
            </a:r>
            <a:r>
              <a:rPr kumimoji="1" lang="ja-JP" altLang="en-US" sz="2400" dirty="0"/>
              <a:t>プロトコル</a:t>
            </a:r>
          </a:p>
        </p:txBody>
      </p:sp>
      <p:sp>
        <p:nvSpPr>
          <p:cNvPr id="14" name="正方形/長方形 13"/>
          <p:cNvSpPr/>
          <p:nvPr/>
        </p:nvSpPr>
        <p:spPr>
          <a:xfrm>
            <a:off x="207977" y="2587247"/>
            <a:ext cx="8384026" cy="646331"/>
          </a:xfrm>
          <a:prstGeom prst="rect">
            <a:avLst/>
          </a:prstGeom>
        </p:spPr>
        <p:txBody>
          <a:bodyPr wrap="none">
            <a:spAutoFit/>
          </a:bodyPr>
          <a:lstStyle/>
          <a:p>
            <a:r>
              <a:rPr lang="ja-JP" altLang="en-US" sz="2400" dirty="0"/>
              <a:t>映像ソース</a:t>
            </a:r>
            <a:r>
              <a:rPr lang="en-US" altLang="ja-JP" sz="3600" dirty="0"/>
              <a:t>iPhone/Android</a:t>
            </a:r>
            <a:r>
              <a:rPr lang="ja-JP" altLang="en-US" sz="3600" dirty="0"/>
              <a:t>ｽﾏｰﾄﾌｫﾝ</a:t>
            </a:r>
            <a:r>
              <a:rPr lang="ja-JP" altLang="en-US" sz="2400" dirty="0"/>
              <a:t>の配信</a:t>
            </a:r>
            <a:r>
              <a:rPr lang="en-US" altLang="ja-JP" sz="2400" dirty="0"/>
              <a:t>(1)-&gt;</a:t>
            </a:r>
            <a:endParaRPr lang="ja-JP" altLang="en-US" sz="3600" dirty="0"/>
          </a:p>
        </p:txBody>
      </p:sp>
      <p:sp>
        <p:nvSpPr>
          <p:cNvPr id="15" name="テキスト ボックス 14"/>
          <p:cNvSpPr txBox="1"/>
          <p:nvPr/>
        </p:nvSpPr>
        <p:spPr>
          <a:xfrm>
            <a:off x="8449235" y="2738485"/>
            <a:ext cx="3727304" cy="461665"/>
          </a:xfrm>
          <a:prstGeom prst="rect">
            <a:avLst/>
          </a:prstGeom>
          <a:noFill/>
        </p:spPr>
        <p:txBody>
          <a:bodyPr wrap="square" rtlCol="0">
            <a:spAutoFit/>
          </a:bodyPr>
          <a:lstStyle/>
          <a:p>
            <a:r>
              <a:rPr kumimoji="1" lang="en-US" altLang="ja-JP" sz="2400" dirty="0"/>
              <a:t>RTMP/RTSP</a:t>
            </a:r>
            <a:r>
              <a:rPr kumimoji="1" lang="ja-JP" altLang="en-US" sz="2400" dirty="0"/>
              <a:t>プロトコル</a:t>
            </a:r>
          </a:p>
        </p:txBody>
      </p:sp>
      <p:sp>
        <p:nvSpPr>
          <p:cNvPr id="16" name="正方形/長方形 15"/>
          <p:cNvSpPr/>
          <p:nvPr/>
        </p:nvSpPr>
        <p:spPr>
          <a:xfrm>
            <a:off x="207977" y="3501646"/>
            <a:ext cx="9175910" cy="646331"/>
          </a:xfrm>
          <a:prstGeom prst="rect">
            <a:avLst/>
          </a:prstGeom>
        </p:spPr>
        <p:txBody>
          <a:bodyPr wrap="none">
            <a:spAutoFit/>
          </a:bodyPr>
          <a:lstStyle/>
          <a:p>
            <a:r>
              <a:rPr lang="ja-JP" altLang="en-US" sz="2400" dirty="0"/>
              <a:t>映像ソース</a:t>
            </a:r>
            <a:r>
              <a:rPr lang="ja-JP" altLang="en-US" sz="3600" dirty="0"/>
              <a:t>プロ用カメラ</a:t>
            </a:r>
            <a:r>
              <a:rPr lang="en-US" altLang="ja-JP" sz="3600" dirty="0"/>
              <a:t>/</a:t>
            </a:r>
            <a:r>
              <a:rPr lang="ja-JP" altLang="en-US" sz="3600" dirty="0"/>
              <a:t>エンコーダー</a:t>
            </a:r>
            <a:r>
              <a:rPr lang="ja-JP" altLang="en-US" sz="2400" dirty="0"/>
              <a:t>の配信</a:t>
            </a:r>
            <a:r>
              <a:rPr lang="en-US" altLang="ja-JP" sz="2400" dirty="0"/>
              <a:t>(1)-&gt;</a:t>
            </a:r>
            <a:endParaRPr lang="ja-JP" altLang="en-US" sz="3600" dirty="0"/>
          </a:p>
        </p:txBody>
      </p:sp>
      <p:sp>
        <p:nvSpPr>
          <p:cNvPr id="17" name="テキスト ボックス 16"/>
          <p:cNvSpPr txBox="1"/>
          <p:nvPr/>
        </p:nvSpPr>
        <p:spPr>
          <a:xfrm>
            <a:off x="9223786" y="3669132"/>
            <a:ext cx="3065929" cy="461665"/>
          </a:xfrm>
          <a:prstGeom prst="rect">
            <a:avLst/>
          </a:prstGeom>
          <a:noFill/>
        </p:spPr>
        <p:txBody>
          <a:bodyPr wrap="square" rtlCol="0">
            <a:spAutoFit/>
          </a:bodyPr>
          <a:lstStyle/>
          <a:p>
            <a:r>
              <a:rPr kumimoji="1" lang="en-US" altLang="ja-JP" sz="2400" dirty="0"/>
              <a:t>RTMP</a:t>
            </a:r>
            <a:r>
              <a:rPr kumimoji="1" lang="ja-JP" altLang="en-US" sz="2400" dirty="0"/>
              <a:t>プロトコル</a:t>
            </a:r>
          </a:p>
        </p:txBody>
      </p:sp>
      <p:sp>
        <p:nvSpPr>
          <p:cNvPr id="18" name="正方形/長方形 17"/>
          <p:cNvSpPr/>
          <p:nvPr/>
        </p:nvSpPr>
        <p:spPr>
          <a:xfrm>
            <a:off x="207977" y="4431446"/>
            <a:ext cx="5878532" cy="646331"/>
          </a:xfrm>
          <a:prstGeom prst="rect">
            <a:avLst/>
          </a:prstGeom>
        </p:spPr>
        <p:txBody>
          <a:bodyPr wrap="none">
            <a:spAutoFit/>
          </a:bodyPr>
          <a:lstStyle/>
          <a:p>
            <a:r>
              <a:rPr lang="ja-JP" altLang="en-US" sz="2400" dirty="0"/>
              <a:t>映像</a:t>
            </a:r>
            <a:r>
              <a:rPr lang="en-US" altLang="ja-JP" sz="3600" dirty="0"/>
              <a:t>PC</a:t>
            </a:r>
            <a:r>
              <a:rPr lang="ja-JP" altLang="en-US" sz="3600" dirty="0"/>
              <a:t>のスクリーン</a:t>
            </a:r>
            <a:r>
              <a:rPr lang="ja-JP" altLang="en-US" sz="2400" dirty="0"/>
              <a:t>の配信</a:t>
            </a:r>
            <a:r>
              <a:rPr lang="en-US" altLang="ja-JP" sz="2400" dirty="0"/>
              <a:t>(1)-&gt;</a:t>
            </a:r>
            <a:endParaRPr lang="ja-JP" altLang="en-US" sz="3600" dirty="0"/>
          </a:p>
        </p:txBody>
      </p:sp>
      <p:sp>
        <p:nvSpPr>
          <p:cNvPr id="19" name="テキスト ボックス 18"/>
          <p:cNvSpPr txBox="1"/>
          <p:nvPr/>
        </p:nvSpPr>
        <p:spPr>
          <a:xfrm>
            <a:off x="5955254" y="4596720"/>
            <a:ext cx="3727304" cy="461665"/>
          </a:xfrm>
          <a:prstGeom prst="rect">
            <a:avLst/>
          </a:prstGeom>
          <a:noFill/>
        </p:spPr>
        <p:txBody>
          <a:bodyPr wrap="square" rtlCol="0">
            <a:spAutoFit/>
          </a:bodyPr>
          <a:lstStyle/>
          <a:p>
            <a:r>
              <a:rPr kumimoji="1" lang="en-US" altLang="ja-JP" sz="2400" dirty="0"/>
              <a:t>RTMP/UMS</a:t>
            </a:r>
            <a:r>
              <a:rPr kumimoji="1" lang="ja-JP" altLang="en-US" sz="2400" dirty="0"/>
              <a:t>プロトコル</a:t>
            </a:r>
          </a:p>
        </p:txBody>
      </p:sp>
    </p:spTree>
    <p:extLst>
      <p:ext uri="{BB962C8B-B14F-4D97-AF65-F5344CB8AC3E}">
        <p14:creationId xmlns:p14="http://schemas.microsoft.com/office/powerpoint/2010/main" val="327336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12</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0" y="34088"/>
            <a:ext cx="3413114" cy="461665"/>
          </a:xfrm>
          <a:prstGeom prst="rect">
            <a:avLst/>
          </a:prstGeom>
        </p:spPr>
        <p:txBody>
          <a:bodyPr wrap="none">
            <a:spAutoFit/>
          </a:bodyPr>
          <a:lstStyle/>
          <a:p>
            <a:r>
              <a:rPr lang="ja-JP" altLang="en-US" sz="2400" dirty="0"/>
              <a:t>映像ソースの配信</a:t>
            </a:r>
            <a:r>
              <a:rPr lang="en-US" altLang="ja-JP" sz="2400" dirty="0"/>
              <a:t>(2)-&gt;</a:t>
            </a:r>
            <a:endParaRPr lang="ja-JP" altLang="en-US" sz="3600"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98" y="1070992"/>
            <a:ext cx="5325219" cy="1438476"/>
          </a:xfrm>
          <a:prstGeom prst="rect">
            <a:avLst/>
          </a:prstGeom>
        </p:spPr>
      </p:pic>
      <p:sp>
        <p:nvSpPr>
          <p:cNvPr id="2" name="テキスト ボックス 1"/>
          <p:cNvSpPr txBox="1"/>
          <p:nvPr/>
        </p:nvSpPr>
        <p:spPr>
          <a:xfrm>
            <a:off x="2159848" y="1143899"/>
            <a:ext cx="2506532" cy="646331"/>
          </a:xfrm>
          <a:prstGeom prst="rect">
            <a:avLst/>
          </a:prstGeom>
          <a:noFill/>
        </p:spPr>
        <p:txBody>
          <a:bodyPr wrap="square" rtlCol="0">
            <a:spAutoFit/>
          </a:bodyPr>
          <a:lstStyle/>
          <a:p>
            <a:r>
              <a:rPr kumimoji="1" lang="en-US" altLang="ja-JP" sz="3600" b="1" dirty="0">
                <a:solidFill>
                  <a:srgbClr val="00B050"/>
                </a:solidFill>
                <a:latin typeface="Arial Black" panose="020B0A04020102020204" pitchFamily="34" charset="0"/>
              </a:rPr>
              <a:t>@VMS</a:t>
            </a:r>
            <a:endParaRPr kumimoji="1" lang="ja-JP" altLang="en-US" sz="3600" b="1" dirty="0">
              <a:solidFill>
                <a:srgbClr val="00B050"/>
              </a:solidFill>
              <a:latin typeface="Arial Black" panose="020B0A04020102020204" pitchFamily="34" charset="0"/>
            </a:endParaRPr>
          </a:p>
        </p:txBody>
      </p:sp>
      <p:pic>
        <p:nvPicPr>
          <p:cNvPr id="10" name="図 9"/>
          <p:cNvPicPr>
            <a:picLocks noChangeAspect="1"/>
          </p:cNvPicPr>
          <p:nvPr/>
        </p:nvPicPr>
        <p:blipFill>
          <a:blip r:embed="rId4"/>
          <a:stretch>
            <a:fillRect/>
          </a:stretch>
        </p:blipFill>
        <p:spPr>
          <a:xfrm>
            <a:off x="6370680" y="855045"/>
            <a:ext cx="5618438" cy="5326679"/>
          </a:xfrm>
          <a:prstGeom prst="rect">
            <a:avLst/>
          </a:prstGeom>
        </p:spPr>
      </p:pic>
      <p:sp>
        <p:nvSpPr>
          <p:cNvPr id="11" name="テキスト ボックス 10"/>
          <p:cNvSpPr txBox="1"/>
          <p:nvPr/>
        </p:nvSpPr>
        <p:spPr>
          <a:xfrm>
            <a:off x="1333947" y="3313355"/>
            <a:ext cx="4195483" cy="646331"/>
          </a:xfrm>
          <a:prstGeom prst="rect">
            <a:avLst/>
          </a:prstGeom>
          <a:noFill/>
        </p:spPr>
        <p:txBody>
          <a:bodyPr wrap="square" rtlCol="0">
            <a:spAutoFit/>
          </a:bodyPr>
          <a:lstStyle/>
          <a:p>
            <a:r>
              <a:rPr kumimoji="1" lang="ja-JP" altLang="en-US" dirty="0"/>
              <a:t>低遅延のストリーミング 数百ミリ秒</a:t>
            </a:r>
          </a:p>
          <a:p>
            <a:r>
              <a:rPr lang="en-US" altLang="ja-JP" dirty="0"/>
              <a:t>HTML</a:t>
            </a:r>
            <a:r>
              <a:rPr lang="ja-JP" altLang="en-US" dirty="0"/>
              <a:t>ビデオストリーミング</a:t>
            </a:r>
            <a:endParaRPr kumimoji="1" lang="ja-JP" altLang="en-US" dirty="0"/>
          </a:p>
        </p:txBody>
      </p:sp>
    </p:spTree>
    <p:extLst>
      <p:ext uri="{BB962C8B-B14F-4D97-AF65-F5344CB8AC3E}">
        <p14:creationId xmlns:p14="http://schemas.microsoft.com/office/powerpoint/2010/main" val="3435771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13</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1" y="34088"/>
            <a:ext cx="4991549" cy="461665"/>
          </a:xfrm>
          <a:prstGeom prst="rect">
            <a:avLst/>
          </a:prstGeom>
        </p:spPr>
        <p:txBody>
          <a:bodyPr wrap="square">
            <a:spAutoFit/>
          </a:bodyPr>
          <a:lstStyle/>
          <a:p>
            <a:r>
              <a:rPr lang="ja-JP" altLang="en-US" sz="2400" dirty="0"/>
              <a:t>映像ソースの記録</a:t>
            </a:r>
            <a:r>
              <a:rPr lang="en-US" altLang="ja-JP" sz="2400" dirty="0"/>
              <a:t>-&gt;</a:t>
            </a:r>
            <a:endParaRPr lang="ja-JP" altLang="en-US" sz="3600"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98" y="1070992"/>
            <a:ext cx="5325219" cy="1438476"/>
          </a:xfrm>
          <a:prstGeom prst="rect">
            <a:avLst/>
          </a:prstGeom>
        </p:spPr>
      </p:pic>
      <p:sp>
        <p:nvSpPr>
          <p:cNvPr id="2" name="テキスト ボックス 1"/>
          <p:cNvSpPr txBox="1"/>
          <p:nvPr/>
        </p:nvSpPr>
        <p:spPr>
          <a:xfrm>
            <a:off x="2159848" y="1143899"/>
            <a:ext cx="2506532" cy="646331"/>
          </a:xfrm>
          <a:prstGeom prst="rect">
            <a:avLst/>
          </a:prstGeom>
          <a:noFill/>
        </p:spPr>
        <p:txBody>
          <a:bodyPr wrap="square" rtlCol="0">
            <a:spAutoFit/>
          </a:bodyPr>
          <a:lstStyle/>
          <a:p>
            <a:r>
              <a:rPr kumimoji="1" lang="en-US" altLang="ja-JP" sz="3600" b="1" dirty="0">
                <a:solidFill>
                  <a:srgbClr val="00B050"/>
                </a:solidFill>
                <a:latin typeface="Arial Black" panose="020B0A04020102020204" pitchFamily="34" charset="0"/>
              </a:rPr>
              <a:t>@VMS</a:t>
            </a:r>
            <a:endParaRPr kumimoji="1" lang="ja-JP" altLang="en-US" sz="3600" b="1" dirty="0">
              <a:solidFill>
                <a:srgbClr val="00B050"/>
              </a:solidFill>
              <a:latin typeface="Arial Black" panose="020B0A04020102020204" pitchFamily="34" charset="0"/>
            </a:endParaRPr>
          </a:p>
        </p:txBody>
      </p:sp>
      <p:pic>
        <p:nvPicPr>
          <p:cNvPr id="10" name="図 9"/>
          <p:cNvPicPr>
            <a:picLocks noChangeAspect="1"/>
          </p:cNvPicPr>
          <p:nvPr/>
        </p:nvPicPr>
        <p:blipFill>
          <a:blip r:embed="rId4"/>
          <a:stretch>
            <a:fillRect/>
          </a:stretch>
        </p:blipFill>
        <p:spPr>
          <a:xfrm>
            <a:off x="6370680" y="855045"/>
            <a:ext cx="5618438" cy="5326679"/>
          </a:xfrm>
          <a:prstGeom prst="rect">
            <a:avLst/>
          </a:prstGeom>
        </p:spPr>
      </p:pic>
      <p:sp>
        <p:nvSpPr>
          <p:cNvPr id="11" name="テキスト ボックス 10"/>
          <p:cNvSpPr txBox="1"/>
          <p:nvPr/>
        </p:nvSpPr>
        <p:spPr>
          <a:xfrm>
            <a:off x="1333947" y="3313355"/>
            <a:ext cx="4195483" cy="369332"/>
          </a:xfrm>
          <a:prstGeom prst="rect">
            <a:avLst/>
          </a:prstGeom>
          <a:noFill/>
        </p:spPr>
        <p:txBody>
          <a:bodyPr wrap="square" rtlCol="0">
            <a:spAutoFit/>
          </a:bodyPr>
          <a:lstStyle/>
          <a:p>
            <a:endParaRPr kumimoji="1" lang="ja-JP" altLang="en-US" dirty="0"/>
          </a:p>
        </p:txBody>
      </p:sp>
      <p:sp>
        <p:nvSpPr>
          <p:cNvPr id="12" name="テキスト ボックス 11"/>
          <p:cNvSpPr txBox="1"/>
          <p:nvPr/>
        </p:nvSpPr>
        <p:spPr>
          <a:xfrm>
            <a:off x="1471358" y="3682687"/>
            <a:ext cx="3883511" cy="369332"/>
          </a:xfrm>
          <a:prstGeom prst="rect">
            <a:avLst/>
          </a:prstGeom>
          <a:noFill/>
        </p:spPr>
        <p:txBody>
          <a:bodyPr wrap="square" rtlCol="0">
            <a:spAutoFit/>
          </a:bodyPr>
          <a:lstStyle/>
          <a:p>
            <a:r>
              <a:rPr kumimoji="1" lang="ja-JP" altLang="en-US" dirty="0"/>
              <a:t>オンデマンドに適した録画方式</a:t>
            </a:r>
          </a:p>
        </p:txBody>
      </p:sp>
    </p:spTree>
    <p:extLst>
      <p:ext uri="{BB962C8B-B14F-4D97-AF65-F5344CB8AC3E}">
        <p14:creationId xmlns:p14="http://schemas.microsoft.com/office/powerpoint/2010/main" val="2521301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14</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1" y="34088"/>
            <a:ext cx="4991549" cy="461665"/>
          </a:xfrm>
          <a:prstGeom prst="rect">
            <a:avLst/>
          </a:prstGeom>
        </p:spPr>
        <p:txBody>
          <a:bodyPr wrap="square">
            <a:spAutoFit/>
          </a:bodyPr>
          <a:lstStyle/>
          <a:p>
            <a:r>
              <a:rPr lang="ja-JP" altLang="en-US" sz="2400" dirty="0"/>
              <a:t>映像ソースの記録</a:t>
            </a:r>
            <a:r>
              <a:rPr lang="en-US" altLang="ja-JP" sz="2400" dirty="0"/>
              <a:t>-&gt;</a:t>
            </a:r>
            <a:endParaRPr lang="ja-JP" altLang="en-US" sz="3600"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98" y="1070992"/>
            <a:ext cx="5325219" cy="1438476"/>
          </a:xfrm>
          <a:prstGeom prst="rect">
            <a:avLst/>
          </a:prstGeom>
        </p:spPr>
      </p:pic>
      <p:sp>
        <p:nvSpPr>
          <p:cNvPr id="2" name="テキスト ボックス 1"/>
          <p:cNvSpPr txBox="1"/>
          <p:nvPr/>
        </p:nvSpPr>
        <p:spPr>
          <a:xfrm>
            <a:off x="2159848" y="1143899"/>
            <a:ext cx="2506532" cy="646331"/>
          </a:xfrm>
          <a:prstGeom prst="rect">
            <a:avLst/>
          </a:prstGeom>
          <a:noFill/>
        </p:spPr>
        <p:txBody>
          <a:bodyPr wrap="square" rtlCol="0">
            <a:spAutoFit/>
          </a:bodyPr>
          <a:lstStyle/>
          <a:p>
            <a:r>
              <a:rPr kumimoji="1" lang="en-US" altLang="ja-JP" sz="3600" b="1" dirty="0">
                <a:solidFill>
                  <a:srgbClr val="FF0000"/>
                </a:solidFill>
                <a:latin typeface="Arial Black" panose="020B0A04020102020204" pitchFamily="34" charset="0"/>
              </a:rPr>
              <a:t>@VSS</a:t>
            </a:r>
            <a:endParaRPr kumimoji="1" lang="ja-JP" altLang="en-US" sz="3600" b="1" dirty="0">
              <a:solidFill>
                <a:srgbClr val="FF0000"/>
              </a:solidFill>
              <a:latin typeface="Arial Black" panose="020B0A04020102020204" pitchFamily="34" charset="0"/>
            </a:endParaRPr>
          </a:p>
        </p:txBody>
      </p:sp>
      <p:pic>
        <p:nvPicPr>
          <p:cNvPr id="10" name="図 9"/>
          <p:cNvPicPr>
            <a:picLocks noChangeAspect="1"/>
          </p:cNvPicPr>
          <p:nvPr/>
        </p:nvPicPr>
        <p:blipFill>
          <a:blip r:embed="rId4"/>
          <a:stretch>
            <a:fillRect/>
          </a:stretch>
        </p:blipFill>
        <p:spPr>
          <a:xfrm>
            <a:off x="6370680" y="855045"/>
            <a:ext cx="5618438" cy="5326679"/>
          </a:xfrm>
          <a:prstGeom prst="rect">
            <a:avLst/>
          </a:prstGeom>
        </p:spPr>
      </p:pic>
      <p:sp>
        <p:nvSpPr>
          <p:cNvPr id="12" name="テキスト ボックス 11"/>
          <p:cNvSpPr txBox="1"/>
          <p:nvPr/>
        </p:nvSpPr>
        <p:spPr>
          <a:xfrm>
            <a:off x="1471358" y="3682687"/>
            <a:ext cx="3883511" cy="923330"/>
          </a:xfrm>
          <a:prstGeom prst="rect">
            <a:avLst/>
          </a:prstGeom>
          <a:noFill/>
        </p:spPr>
        <p:txBody>
          <a:bodyPr wrap="square" rtlCol="0">
            <a:spAutoFit/>
          </a:bodyPr>
          <a:lstStyle/>
          <a:p>
            <a:r>
              <a:rPr lang="ja-JP" altLang="en-US" dirty="0"/>
              <a:t>セキュリティ</a:t>
            </a:r>
            <a:r>
              <a:rPr kumimoji="1" lang="ja-JP" altLang="en-US" dirty="0"/>
              <a:t>に適した録画方式</a:t>
            </a:r>
          </a:p>
          <a:p>
            <a:r>
              <a:rPr lang="ja-JP" altLang="en-US" dirty="0"/>
              <a:t>インテリジェントモーション検知録画</a:t>
            </a:r>
            <a:endParaRPr kumimoji="1" lang="ja-JP" altLang="en-US" dirty="0"/>
          </a:p>
        </p:txBody>
      </p:sp>
    </p:spTree>
    <p:extLst>
      <p:ext uri="{BB962C8B-B14F-4D97-AF65-F5344CB8AC3E}">
        <p14:creationId xmlns:p14="http://schemas.microsoft.com/office/powerpoint/2010/main" val="216799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15</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98" y="1070992"/>
            <a:ext cx="5325219" cy="1438476"/>
          </a:xfrm>
          <a:prstGeom prst="rect">
            <a:avLst/>
          </a:prstGeom>
        </p:spPr>
      </p:pic>
      <p:sp>
        <p:nvSpPr>
          <p:cNvPr id="2" name="テキスト ボックス 1"/>
          <p:cNvSpPr txBox="1"/>
          <p:nvPr/>
        </p:nvSpPr>
        <p:spPr>
          <a:xfrm>
            <a:off x="2159848" y="1143899"/>
            <a:ext cx="2506532" cy="646331"/>
          </a:xfrm>
          <a:prstGeom prst="rect">
            <a:avLst/>
          </a:prstGeom>
          <a:noFill/>
        </p:spPr>
        <p:txBody>
          <a:bodyPr wrap="square" rtlCol="0">
            <a:spAutoFit/>
          </a:bodyPr>
          <a:lstStyle/>
          <a:p>
            <a:r>
              <a:rPr kumimoji="1" lang="en-US" altLang="ja-JP" sz="3600" b="1" dirty="0">
                <a:solidFill>
                  <a:srgbClr val="00B050"/>
                </a:solidFill>
                <a:latin typeface="Arial Black" panose="020B0A04020102020204" pitchFamily="34" charset="0"/>
              </a:rPr>
              <a:t>@VMS</a:t>
            </a:r>
            <a:endParaRPr kumimoji="1" lang="ja-JP" altLang="en-US" sz="3600" b="1" dirty="0">
              <a:solidFill>
                <a:srgbClr val="00B050"/>
              </a:solidFill>
              <a:latin typeface="Arial Black" panose="020B0A04020102020204" pitchFamily="34" charset="0"/>
            </a:endParaRPr>
          </a:p>
        </p:txBody>
      </p:sp>
      <p:pic>
        <p:nvPicPr>
          <p:cNvPr id="10" name="図 9"/>
          <p:cNvPicPr>
            <a:picLocks noChangeAspect="1"/>
          </p:cNvPicPr>
          <p:nvPr/>
        </p:nvPicPr>
        <p:blipFill>
          <a:blip r:embed="rId4"/>
          <a:stretch>
            <a:fillRect/>
          </a:stretch>
        </p:blipFill>
        <p:spPr>
          <a:xfrm>
            <a:off x="6370680" y="855045"/>
            <a:ext cx="5618438" cy="5326679"/>
          </a:xfrm>
          <a:prstGeom prst="rect">
            <a:avLst/>
          </a:prstGeom>
        </p:spPr>
      </p:pic>
      <p:sp>
        <p:nvSpPr>
          <p:cNvPr id="13" name="正方形/長方形 12"/>
          <p:cNvSpPr/>
          <p:nvPr/>
        </p:nvSpPr>
        <p:spPr>
          <a:xfrm>
            <a:off x="0" y="34088"/>
            <a:ext cx="3927678" cy="461665"/>
          </a:xfrm>
          <a:prstGeom prst="rect">
            <a:avLst/>
          </a:prstGeom>
        </p:spPr>
        <p:txBody>
          <a:bodyPr wrap="none">
            <a:spAutoFit/>
          </a:bodyPr>
          <a:lstStyle/>
          <a:p>
            <a:r>
              <a:rPr lang="ja-JP" altLang="en-US" sz="2400" dirty="0"/>
              <a:t>映像ソースのライブ配信</a:t>
            </a:r>
            <a:r>
              <a:rPr lang="en-US" altLang="ja-JP" sz="2400" dirty="0"/>
              <a:t>-&gt;</a:t>
            </a:r>
            <a:endParaRPr lang="ja-JP" altLang="en-US" sz="3600" dirty="0"/>
          </a:p>
        </p:txBody>
      </p:sp>
    </p:spTree>
    <p:extLst>
      <p:ext uri="{BB962C8B-B14F-4D97-AF65-F5344CB8AC3E}">
        <p14:creationId xmlns:p14="http://schemas.microsoft.com/office/powerpoint/2010/main" val="4110258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16</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98" y="1070992"/>
            <a:ext cx="5325219" cy="1438476"/>
          </a:xfrm>
          <a:prstGeom prst="rect">
            <a:avLst/>
          </a:prstGeom>
        </p:spPr>
      </p:pic>
      <p:sp>
        <p:nvSpPr>
          <p:cNvPr id="2" name="テキスト ボックス 1"/>
          <p:cNvSpPr txBox="1"/>
          <p:nvPr/>
        </p:nvSpPr>
        <p:spPr>
          <a:xfrm>
            <a:off x="2159848" y="1143899"/>
            <a:ext cx="2691160" cy="646331"/>
          </a:xfrm>
          <a:prstGeom prst="rect">
            <a:avLst/>
          </a:prstGeom>
          <a:noFill/>
        </p:spPr>
        <p:txBody>
          <a:bodyPr wrap="square" rtlCol="0">
            <a:spAutoFit/>
          </a:bodyPr>
          <a:lstStyle/>
          <a:p>
            <a:r>
              <a:rPr kumimoji="1" lang="en-US" altLang="ja-JP" sz="3600" b="1" dirty="0">
                <a:solidFill>
                  <a:srgbClr val="00B050"/>
                </a:solidFill>
                <a:latin typeface="Arial Black" panose="020B0A04020102020204" pitchFamily="34" charset="0"/>
              </a:rPr>
              <a:t>@</a:t>
            </a:r>
            <a:r>
              <a:rPr kumimoji="1" lang="en-US" altLang="ja-JP" sz="3600" b="1" dirty="0" err="1">
                <a:solidFill>
                  <a:srgbClr val="00B050"/>
                </a:solidFill>
                <a:latin typeface="Arial Black" panose="020B0A04020102020204" pitchFamily="34" charset="0"/>
              </a:rPr>
              <a:t>Streama</a:t>
            </a:r>
            <a:endParaRPr kumimoji="1" lang="ja-JP" altLang="en-US" sz="3600" b="1" dirty="0">
              <a:solidFill>
                <a:srgbClr val="00B050"/>
              </a:solidFill>
              <a:latin typeface="Arial Black" panose="020B0A04020102020204" pitchFamily="34" charset="0"/>
            </a:endParaRPr>
          </a:p>
        </p:txBody>
      </p:sp>
      <p:pic>
        <p:nvPicPr>
          <p:cNvPr id="10" name="図 9"/>
          <p:cNvPicPr>
            <a:picLocks noChangeAspect="1"/>
          </p:cNvPicPr>
          <p:nvPr/>
        </p:nvPicPr>
        <p:blipFill>
          <a:blip r:embed="rId4"/>
          <a:stretch>
            <a:fillRect/>
          </a:stretch>
        </p:blipFill>
        <p:spPr>
          <a:xfrm>
            <a:off x="6370680" y="855045"/>
            <a:ext cx="5618438" cy="5326679"/>
          </a:xfrm>
          <a:prstGeom prst="rect">
            <a:avLst/>
          </a:prstGeom>
        </p:spPr>
      </p:pic>
      <p:sp>
        <p:nvSpPr>
          <p:cNvPr id="13" name="正方形/長方形 12"/>
          <p:cNvSpPr/>
          <p:nvPr/>
        </p:nvSpPr>
        <p:spPr>
          <a:xfrm>
            <a:off x="0" y="34088"/>
            <a:ext cx="4851008" cy="461665"/>
          </a:xfrm>
          <a:prstGeom prst="rect">
            <a:avLst/>
          </a:prstGeom>
        </p:spPr>
        <p:txBody>
          <a:bodyPr wrap="none">
            <a:spAutoFit/>
          </a:bodyPr>
          <a:lstStyle/>
          <a:p>
            <a:r>
              <a:rPr lang="ja-JP" altLang="en-US" sz="2400" dirty="0"/>
              <a:t>映像ソースのオンデマンド配信</a:t>
            </a:r>
            <a:r>
              <a:rPr lang="en-US" altLang="ja-JP" sz="2400" dirty="0"/>
              <a:t>-&gt;</a:t>
            </a:r>
            <a:endParaRPr lang="ja-JP" altLang="en-US" sz="3600" dirty="0"/>
          </a:p>
        </p:txBody>
      </p:sp>
    </p:spTree>
    <p:extLst>
      <p:ext uri="{BB962C8B-B14F-4D97-AF65-F5344CB8AC3E}">
        <p14:creationId xmlns:p14="http://schemas.microsoft.com/office/powerpoint/2010/main" val="1176069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補足 </a:t>
            </a:r>
            <a:r>
              <a:rPr kumimoji="1" lang="en-US" altLang="ja-JP" dirty="0" err="1"/>
              <a:t>Streama</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17</a:t>
            </a:fld>
            <a:endParaRPr kumimoji="1" lang="ja-JP" altLang="en-US"/>
          </a:p>
        </p:txBody>
      </p:sp>
    </p:spTree>
    <p:extLst>
      <p:ext uri="{BB962C8B-B14F-4D97-AF65-F5344CB8AC3E}">
        <p14:creationId xmlns:p14="http://schemas.microsoft.com/office/powerpoint/2010/main" val="2405393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275105" y="245185"/>
            <a:ext cx="6800850" cy="6324600"/>
          </a:xfrm>
          <a:prstGeom prst="rect">
            <a:avLst/>
          </a:prstGeom>
        </p:spPr>
      </p:pic>
      <p:sp>
        <p:nvSpPr>
          <p:cNvPr id="15" name="矢印: 折線 14"/>
          <p:cNvSpPr/>
          <p:nvPr/>
        </p:nvSpPr>
        <p:spPr>
          <a:xfrm rot="5400000">
            <a:off x="7129910" y="191228"/>
            <a:ext cx="475577" cy="583491"/>
          </a:xfrm>
          <a:prstGeom prst="bentArrow">
            <a:avLst>
              <a:gd name="adj1" fmla="val 37121"/>
              <a:gd name="adj2" fmla="val 26724"/>
              <a:gd name="adj3" fmla="val 25000"/>
              <a:gd name="adj4" fmla="val 41326"/>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7075953" y="672373"/>
            <a:ext cx="4744128" cy="369332"/>
          </a:xfrm>
          <a:prstGeom prst="rect">
            <a:avLst/>
          </a:prstGeom>
          <a:noFill/>
        </p:spPr>
        <p:txBody>
          <a:bodyPr wrap="square" rtlCol="0">
            <a:spAutoFit/>
          </a:bodyPr>
          <a:lstStyle/>
          <a:p>
            <a:r>
              <a:rPr kumimoji="1" lang="ja-JP" altLang="en-US" dirty="0"/>
              <a:t>録画映像をオンデマンド配信したいニーズ</a:t>
            </a:r>
          </a:p>
        </p:txBody>
      </p:sp>
      <p:sp>
        <p:nvSpPr>
          <p:cNvPr id="17" name="テキスト ボックス 16"/>
          <p:cNvSpPr txBox="1"/>
          <p:nvPr/>
        </p:nvSpPr>
        <p:spPr>
          <a:xfrm>
            <a:off x="7315200" y="1137365"/>
            <a:ext cx="4876800" cy="1831271"/>
          </a:xfrm>
          <a:prstGeom prst="rect">
            <a:avLst/>
          </a:prstGeom>
          <a:noFill/>
        </p:spPr>
        <p:txBody>
          <a:bodyPr wrap="square" rtlCol="0">
            <a:spAutoFit/>
          </a:bodyPr>
          <a:lstStyle/>
          <a:p>
            <a:r>
              <a:rPr kumimoji="1" lang="ja-JP" altLang="en-US" sz="1400" b="1" dirty="0"/>
              <a:t>ターゲットメディアの取り出し</a:t>
            </a:r>
          </a:p>
          <a:p>
            <a:endParaRPr lang="ja-JP" altLang="en-US" sz="1100" dirty="0"/>
          </a:p>
          <a:p>
            <a:r>
              <a:rPr kumimoji="1" lang="en-US" altLang="ja-JP" sz="1100" dirty="0"/>
              <a:t>Security Center </a:t>
            </a:r>
          </a:p>
          <a:p>
            <a:r>
              <a:rPr lang="en-US" altLang="ja-JP" sz="1100" dirty="0"/>
              <a:t>	MP4</a:t>
            </a:r>
            <a:r>
              <a:rPr lang="ja-JP" altLang="en-US" sz="1100" dirty="0"/>
              <a:t>で</a:t>
            </a:r>
            <a:r>
              <a:rPr lang="en-US" altLang="ja-JP" sz="1100" dirty="0"/>
              <a:t>Export</a:t>
            </a:r>
          </a:p>
          <a:p>
            <a:r>
              <a:rPr kumimoji="1" lang="en-US" altLang="ja-JP" sz="1100" dirty="0"/>
              <a:t>Docokame@VMS</a:t>
            </a:r>
          </a:p>
          <a:p>
            <a:r>
              <a:rPr lang="en-US" altLang="ja-JP" sz="1100" dirty="0"/>
              <a:t>	</a:t>
            </a:r>
            <a:r>
              <a:rPr lang="ja-JP" altLang="en-US" sz="1100" dirty="0"/>
              <a:t>録画ファイルをそのまま使用可能</a:t>
            </a:r>
          </a:p>
          <a:p>
            <a:r>
              <a:rPr kumimoji="1" lang="en-US" altLang="ja-JP" sz="1100" dirty="0"/>
              <a:t>Docokame@VSS</a:t>
            </a:r>
          </a:p>
          <a:p>
            <a:r>
              <a:rPr lang="en-US" altLang="ja-JP" sz="1100" dirty="0"/>
              <a:t>	 MP4</a:t>
            </a:r>
            <a:r>
              <a:rPr lang="ja-JP" altLang="en-US" sz="1100" dirty="0"/>
              <a:t>で</a:t>
            </a:r>
            <a:r>
              <a:rPr lang="en-US" altLang="ja-JP" sz="1100" dirty="0"/>
              <a:t>Export</a:t>
            </a:r>
          </a:p>
          <a:p>
            <a:endParaRPr lang="ja-JP" altLang="en-US" sz="1100" dirty="0"/>
          </a:p>
          <a:p>
            <a:r>
              <a:rPr lang="ja-JP" altLang="en-US" sz="1100" dirty="0"/>
              <a:t>共通　デバイスのコーデック条件として ビデオ</a:t>
            </a:r>
            <a:r>
              <a:rPr lang="en-US" altLang="ja-JP" sz="1100" dirty="0"/>
              <a:t>H.264 </a:t>
            </a:r>
            <a:r>
              <a:rPr lang="ja-JP" altLang="en-US" sz="1100" dirty="0"/>
              <a:t>オーディオ</a:t>
            </a:r>
            <a:r>
              <a:rPr lang="en-US" altLang="ja-JP" sz="1100" dirty="0"/>
              <a:t>AAC</a:t>
            </a:r>
            <a:endParaRPr kumimoji="1" lang="en-US" altLang="ja-JP" sz="1100" dirty="0"/>
          </a:p>
        </p:txBody>
      </p:sp>
      <p:sp>
        <p:nvSpPr>
          <p:cNvPr id="18" name="テキスト ボックス 17"/>
          <p:cNvSpPr txBox="1"/>
          <p:nvPr/>
        </p:nvSpPr>
        <p:spPr>
          <a:xfrm>
            <a:off x="7315200" y="3110753"/>
            <a:ext cx="4087906" cy="1969770"/>
          </a:xfrm>
          <a:prstGeom prst="rect">
            <a:avLst/>
          </a:prstGeom>
          <a:noFill/>
        </p:spPr>
        <p:txBody>
          <a:bodyPr wrap="square" rtlCol="0">
            <a:spAutoFit/>
          </a:bodyPr>
          <a:lstStyle/>
          <a:p>
            <a:r>
              <a:rPr kumimoji="1" lang="ja-JP" altLang="en-US" sz="1400" b="1" dirty="0"/>
              <a:t>ターゲットメディアの編集</a:t>
            </a:r>
          </a:p>
          <a:p>
            <a:endParaRPr lang="ja-JP" altLang="en-US" sz="1400" dirty="0"/>
          </a:p>
          <a:p>
            <a:r>
              <a:rPr lang="en-US" altLang="ja-JP" sz="1400" b="1" dirty="0" err="1"/>
              <a:t>Avidemux</a:t>
            </a:r>
            <a:endParaRPr lang="en-US" altLang="ja-JP" sz="1400" b="1" dirty="0"/>
          </a:p>
          <a:p>
            <a:endParaRPr lang="en-US" altLang="ja-JP" sz="1100" dirty="0"/>
          </a:p>
          <a:p>
            <a:r>
              <a:rPr lang="ja-JP" altLang="en-US" sz="1100" dirty="0"/>
              <a:t>不要な場面のカット、動画連結、フォーマット変換、リサイズ、クロップ、黒ベタ追加、画質補正、色調補正、回転 </a:t>
            </a:r>
            <a:r>
              <a:rPr lang="en-US" altLang="ja-JP" sz="1100" dirty="0"/>
              <a:t>/ </a:t>
            </a:r>
            <a:r>
              <a:rPr lang="ja-JP" altLang="en-US" sz="1100" dirty="0"/>
              <a:t>反転、フェード効果挿入、字幕合成、音ズレ補正、ロゴ除去、音声抽出、ロゴの透過モードインポーズ</a:t>
            </a:r>
            <a:r>
              <a:rPr lang="en-US" altLang="ja-JP" sz="1100" dirty="0"/>
              <a:t>... </a:t>
            </a:r>
            <a:r>
              <a:rPr lang="ja-JP" altLang="en-US" sz="1100" dirty="0"/>
              <a:t>等の処理を行うことができます。 </a:t>
            </a:r>
            <a:endParaRPr lang="en-US" altLang="ja-JP" sz="1100" b="1" dirty="0"/>
          </a:p>
          <a:p>
            <a:endParaRPr lang="ja-JP" altLang="en-US" sz="1400" dirty="0"/>
          </a:p>
        </p:txBody>
      </p:sp>
      <p:sp>
        <p:nvSpPr>
          <p:cNvPr id="19" name="矢印: 右 18"/>
          <p:cNvSpPr/>
          <p:nvPr/>
        </p:nvSpPr>
        <p:spPr>
          <a:xfrm rot="5400000">
            <a:off x="6942774" y="5595066"/>
            <a:ext cx="1215612" cy="47076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8025205" y="5092457"/>
            <a:ext cx="3689873" cy="1477328"/>
          </a:xfrm>
          <a:prstGeom prst="rect">
            <a:avLst/>
          </a:prstGeom>
          <a:noFill/>
        </p:spPr>
        <p:txBody>
          <a:bodyPr wrap="square" rtlCol="0">
            <a:spAutoFit/>
          </a:bodyPr>
          <a:lstStyle/>
          <a:p>
            <a:r>
              <a:rPr kumimoji="1" lang="en-US" altLang="ja-JP" dirty="0"/>
              <a:t>On Demand </a:t>
            </a:r>
            <a:r>
              <a:rPr kumimoji="1" lang="ja-JP" altLang="en-US" dirty="0"/>
              <a:t>配信に世界的に有名な動画配信サイト</a:t>
            </a:r>
            <a:r>
              <a:rPr lang="en-US" altLang="ja-JP" dirty="0"/>
              <a:t>Netflix </a:t>
            </a:r>
            <a:r>
              <a:rPr lang="en-US" altLang="ja-JP" dirty="0">
                <a:hlinkClick r:id="rId4"/>
              </a:rPr>
              <a:t>https://www.netflix.com/jp/</a:t>
            </a:r>
            <a:endParaRPr lang="en-US" altLang="ja-JP" dirty="0"/>
          </a:p>
          <a:p>
            <a:r>
              <a:rPr lang="ja-JP" altLang="en-US" dirty="0"/>
              <a:t>の機能をサポートした</a:t>
            </a:r>
            <a:r>
              <a:rPr lang="en-US" altLang="ja-JP" b="1" dirty="0" err="1"/>
              <a:t>Streama</a:t>
            </a:r>
            <a:r>
              <a:rPr lang="ja-JP" altLang="en-US" dirty="0"/>
              <a:t>をサポート</a:t>
            </a:r>
            <a:endParaRPr kumimoji="1" lang="ja-JP" altLang="en-US" dirty="0"/>
          </a:p>
        </p:txBody>
      </p:sp>
    </p:spTree>
    <p:extLst>
      <p:ext uri="{BB962C8B-B14F-4D97-AF65-F5344CB8AC3E}">
        <p14:creationId xmlns:p14="http://schemas.microsoft.com/office/powerpoint/2010/main" val="4158856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009650" y="152400"/>
            <a:ext cx="10172700" cy="6553200"/>
          </a:xfrm>
          <a:prstGeom prst="rect">
            <a:avLst/>
          </a:prstGeom>
        </p:spPr>
      </p:pic>
      <p:sp>
        <p:nvSpPr>
          <p:cNvPr id="5" name="テキスト ボックス 4"/>
          <p:cNvSpPr txBox="1"/>
          <p:nvPr/>
        </p:nvSpPr>
        <p:spPr>
          <a:xfrm>
            <a:off x="1559859" y="1602889"/>
            <a:ext cx="1764254" cy="307777"/>
          </a:xfrm>
          <a:prstGeom prst="rect">
            <a:avLst/>
          </a:prstGeom>
          <a:noFill/>
        </p:spPr>
        <p:txBody>
          <a:bodyPr wrap="square" rtlCol="0">
            <a:spAutoFit/>
          </a:bodyPr>
          <a:lstStyle/>
          <a:p>
            <a:r>
              <a:rPr kumimoji="1" lang="ja-JP" altLang="en-US" sz="1400" b="1" dirty="0">
                <a:solidFill>
                  <a:schemeClr val="bg1"/>
                </a:solidFill>
              </a:rPr>
              <a:t>簡単セットアップ</a:t>
            </a:r>
          </a:p>
        </p:txBody>
      </p:sp>
      <p:sp>
        <p:nvSpPr>
          <p:cNvPr id="6" name="テキスト ボックス 5"/>
          <p:cNvSpPr txBox="1"/>
          <p:nvPr/>
        </p:nvSpPr>
        <p:spPr>
          <a:xfrm>
            <a:off x="3960604" y="1602889"/>
            <a:ext cx="1816249" cy="523220"/>
          </a:xfrm>
          <a:prstGeom prst="rect">
            <a:avLst/>
          </a:prstGeom>
          <a:noFill/>
        </p:spPr>
        <p:txBody>
          <a:bodyPr wrap="square" rtlCol="0">
            <a:spAutoFit/>
          </a:bodyPr>
          <a:lstStyle/>
          <a:p>
            <a:r>
              <a:rPr lang="ja-JP" altLang="en-US" sz="1400" b="1" dirty="0">
                <a:solidFill>
                  <a:schemeClr val="bg1"/>
                </a:solidFill>
              </a:rPr>
              <a:t>ドラックアンドドロップで映像を登録</a:t>
            </a:r>
            <a:endParaRPr kumimoji="1" lang="ja-JP" altLang="en-US" sz="1400" b="1" dirty="0">
              <a:solidFill>
                <a:schemeClr val="bg1"/>
              </a:solidFill>
            </a:endParaRPr>
          </a:p>
        </p:txBody>
      </p:sp>
      <p:sp>
        <p:nvSpPr>
          <p:cNvPr id="7" name="テキスト ボックス 6"/>
          <p:cNvSpPr txBox="1"/>
          <p:nvPr/>
        </p:nvSpPr>
        <p:spPr>
          <a:xfrm>
            <a:off x="6413344" y="1602889"/>
            <a:ext cx="1816249" cy="738664"/>
          </a:xfrm>
          <a:prstGeom prst="rect">
            <a:avLst/>
          </a:prstGeom>
          <a:noFill/>
        </p:spPr>
        <p:txBody>
          <a:bodyPr wrap="square" rtlCol="0">
            <a:spAutoFit/>
          </a:bodyPr>
          <a:lstStyle/>
          <a:p>
            <a:r>
              <a:rPr kumimoji="1" lang="ja-JP" altLang="en-US" sz="1400" b="1" dirty="0">
                <a:solidFill>
                  <a:schemeClr val="bg1"/>
                </a:solidFill>
              </a:rPr>
              <a:t>同期再生のサポート</a:t>
            </a:r>
          </a:p>
          <a:p>
            <a:r>
              <a:rPr kumimoji="1" lang="ja-JP" altLang="en-US" sz="1400" b="1" dirty="0">
                <a:solidFill>
                  <a:schemeClr val="bg1"/>
                </a:solidFill>
              </a:rPr>
              <a:t>誰かと同じタイミングで</a:t>
            </a:r>
          </a:p>
        </p:txBody>
      </p:sp>
      <p:sp>
        <p:nvSpPr>
          <p:cNvPr id="8" name="テキスト ボックス 7"/>
          <p:cNvSpPr txBox="1"/>
          <p:nvPr/>
        </p:nvSpPr>
        <p:spPr>
          <a:xfrm>
            <a:off x="9072279" y="1602889"/>
            <a:ext cx="1816249" cy="523220"/>
          </a:xfrm>
          <a:prstGeom prst="rect">
            <a:avLst/>
          </a:prstGeom>
          <a:noFill/>
        </p:spPr>
        <p:txBody>
          <a:bodyPr wrap="square" rtlCol="0">
            <a:spAutoFit/>
          </a:bodyPr>
          <a:lstStyle/>
          <a:p>
            <a:r>
              <a:rPr kumimoji="1" lang="en-US" altLang="ja-JP" sz="1400" b="1" dirty="0">
                <a:solidFill>
                  <a:schemeClr val="bg1"/>
                </a:solidFill>
              </a:rPr>
              <a:t>HTML5</a:t>
            </a:r>
            <a:r>
              <a:rPr kumimoji="1" lang="ja-JP" altLang="en-US" sz="1400" b="1" dirty="0">
                <a:solidFill>
                  <a:schemeClr val="bg1"/>
                </a:solidFill>
              </a:rPr>
              <a:t> 美しいビデオプレイヤー</a:t>
            </a:r>
          </a:p>
        </p:txBody>
      </p:sp>
      <p:sp>
        <p:nvSpPr>
          <p:cNvPr id="9" name="テキスト ボックス 8"/>
          <p:cNvSpPr txBox="1"/>
          <p:nvPr/>
        </p:nvSpPr>
        <p:spPr>
          <a:xfrm>
            <a:off x="1559859" y="3784913"/>
            <a:ext cx="1816249" cy="523220"/>
          </a:xfrm>
          <a:prstGeom prst="rect">
            <a:avLst/>
          </a:prstGeom>
          <a:noFill/>
        </p:spPr>
        <p:txBody>
          <a:bodyPr wrap="square" rtlCol="0">
            <a:spAutoFit/>
          </a:bodyPr>
          <a:lstStyle/>
          <a:p>
            <a:r>
              <a:rPr kumimoji="1" lang="ja-JP" altLang="en-US" sz="1400" b="1" dirty="0">
                <a:solidFill>
                  <a:schemeClr val="bg1"/>
                </a:solidFill>
              </a:rPr>
              <a:t>マルチユーザ管理</a:t>
            </a:r>
          </a:p>
          <a:p>
            <a:r>
              <a:rPr lang="ja-JP" altLang="en-US" sz="1400" b="1" dirty="0">
                <a:solidFill>
                  <a:schemeClr val="bg1"/>
                </a:solidFill>
              </a:rPr>
              <a:t>権限の設定</a:t>
            </a:r>
            <a:endParaRPr kumimoji="1" lang="ja-JP" altLang="en-US" sz="1400" b="1" dirty="0">
              <a:solidFill>
                <a:schemeClr val="bg1"/>
              </a:solidFill>
            </a:endParaRPr>
          </a:p>
        </p:txBody>
      </p:sp>
      <p:sp>
        <p:nvSpPr>
          <p:cNvPr id="10" name="テキスト ボックス 9"/>
          <p:cNvSpPr txBox="1"/>
          <p:nvPr/>
        </p:nvSpPr>
        <p:spPr>
          <a:xfrm>
            <a:off x="3960604" y="3784913"/>
            <a:ext cx="1816249" cy="523220"/>
          </a:xfrm>
          <a:prstGeom prst="rect">
            <a:avLst/>
          </a:prstGeom>
          <a:noFill/>
        </p:spPr>
        <p:txBody>
          <a:bodyPr wrap="square" rtlCol="0">
            <a:spAutoFit/>
          </a:bodyPr>
          <a:lstStyle/>
          <a:p>
            <a:r>
              <a:rPr lang="ja-JP" altLang="en-US" sz="1400" b="1" dirty="0">
                <a:solidFill>
                  <a:schemeClr val="bg1"/>
                </a:solidFill>
              </a:rPr>
              <a:t>視聴再開</a:t>
            </a:r>
            <a:r>
              <a:rPr kumimoji="1" lang="ja-JP" altLang="en-US" sz="1400" b="1" dirty="0">
                <a:solidFill>
                  <a:schemeClr val="bg1"/>
                </a:solidFill>
              </a:rPr>
              <a:t>で最後の再生部分から</a:t>
            </a:r>
          </a:p>
        </p:txBody>
      </p:sp>
      <p:sp>
        <p:nvSpPr>
          <p:cNvPr id="11" name="テキスト ボックス 10"/>
          <p:cNvSpPr txBox="1"/>
          <p:nvPr/>
        </p:nvSpPr>
        <p:spPr>
          <a:xfrm>
            <a:off x="6533474" y="3784913"/>
            <a:ext cx="1816249" cy="523220"/>
          </a:xfrm>
          <a:prstGeom prst="rect">
            <a:avLst/>
          </a:prstGeom>
          <a:noFill/>
        </p:spPr>
        <p:txBody>
          <a:bodyPr wrap="square" rtlCol="0">
            <a:spAutoFit/>
          </a:bodyPr>
          <a:lstStyle/>
          <a:p>
            <a:r>
              <a:rPr kumimoji="1" lang="ja-JP" altLang="en-US" sz="1400" b="1" dirty="0">
                <a:solidFill>
                  <a:schemeClr val="bg1"/>
                </a:solidFill>
              </a:rPr>
              <a:t>メタデータから関連動画を提示</a:t>
            </a:r>
          </a:p>
        </p:txBody>
      </p:sp>
      <p:sp>
        <p:nvSpPr>
          <p:cNvPr id="12" name="テキスト ボックス 11"/>
          <p:cNvSpPr txBox="1"/>
          <p:nvPr/>
        </p:nvSpPr>
        <p:spPr>
          <a:xfrm>
            <a:off x="9072278" y="3784913"/>
            <a:ext cx="1816249" cy="307777"/>
          </a:xfrm>
          <a:prstGeom prst="rect">
            <a:avLst/>
          </a:prstGeom>
          <a:noFill/>
        </p:spPr>
        <p:txBody>
          <a:bodyPr wrap="square" rtlCol="0">
            <a:spAutoFit/>
          </a:bodyPr>
          <a:lstStyle/>
          <a:p>
            <a:r>
              <a:rPr kumimoji="1" lang="ja-JP" altLang="en-US" sz="1400" b="1" dirty="0">
                <a:solidFill>
                  <a:schemeClr val="bg1"/>
                </a:solidFill>
              </a:rPr>
              <a:t>機能追加に柔軟対応</a:t>
            </a:r>
          </a:p>
        </p:txBody>
      </p:sp>
      <p:sp>
        <p:nvSpPr>
          <p:cNvPr id="13" name="テキスト ボックス 12"/>
          <p:cNvSpPr txBox="1"/>
          <p:nvPr/>
        </p:nvSpPr>
        <p:spPr>
          <a:xfrm>
            <a:off x="1463030" y="5920770"/>
            <a:ext cx="1816249" cy="523220"/>
          </a:xfrm>
          <a:prstGeom prst="rect">
            <a:avLst/>
          </a:prstGeom>
          <a:noFill/>
        </p:spPr>
        <p:txBody>
          <a:bodyPr wrap="square" rtlCol="0">
            <a:spAutoFit/>
          </a:bodyPr>
          <a:lstStyle/>
          <a:p>
            <a:r>
              <a:rPr kumimoji="1" lang="ja-JP" altLang="en-US" sz="1400" b="1" dirty="0">
                <a:solidFill>
                  <a:schemeClr val="bg1"/>
                </a:solidFill>
              </a:rPr>
              <a:t>ブラウザからファイルアクセス</a:t>
            </a:r>
          </a:p>
        </p:txBody>
      </p:sp>
    </p:spTree>
    <p:extLst>
      <p:ext uri="{BB962C8B-B14F-4D97-AF65-F5344CB8AC3E}">
        <p14:creationId xmlns:p14="http://schemas.microsoft.com/office/powerpoint/2010/main" val="3393291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2</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0" y="-2689"/>
            <a:ext cx="7100048" cy="646331"/>
          </a:xfrm>
          <a:prstGeom prst="rect">
            <a:avLst/>
          </a:prstGeom>
          <a:noFill/>
        </p:spPr>
        <p:txBody>
          <a:bodyPr wrap="square" rtlCol="0">
            <a:spAutoFit/>
          </a:bodyPr>
          <a:lstStyle/>
          <a:p>
            <a:r>
              <a:rPr kumimoji="1" lang="ja-JP" altLang="en-US" sz="3600" dirty="0"/>
              <a:t>ウェアラブル・エッジ・デバイス</a:t>
            </a:r>
          </a:p>
        </p:txBody>
      </p:sp>
      <p:sp>
        <p:nvSpPr>
          <p:cNvPr id="12" name="テキスト ボックス 11"/>
          <p:cNvSpPr txBox="1"/>
          <p:nvPr/>
        </p:nvSpPr>
        <p:spPr>
          <a:xfrm>
            <a:off x="2667895" y="1011213"/>
            <a:ext cx="6390043" cy="1200329"/>
          </a:xfrm>
          <a:prstGeom prst="rect">
            <a:avLst/>
          </a:prstGeom>
          <a:noFill/>
        </p:spPr>
        <p:txBody>
          <a:bodyPr wrap="square" rtlCol="0">
            <a:spAutoFit/>
          </a:bodyPr>
          <a:lstStyle/>
          <a:p>
            <a:r>
              <a:rPr kumimoji="1" lang="ja-JP" altLang="en-US" b="1" dirty="0"/>
              <a:t>オープンアーキテクチャ</a:t>
            </a:r>
          </a:p>
          <a:p>
            <a:endParaRPr lang="ja-JP" altLang="en-US" dirty="0"/>
          </a:p>
          <a:p>
            <a:r>
              <a:rPr kumimoji="1" lang="ja-JP" altLang="en-US" dirty="0"/>
              <a:t>ジャバテルでは特定のメーカーに依存するプロプラエタリーなアーキテクチャは完全排除しています。</a:t>
            </a:r>
          </a:p>
        </p:txBody>
      </p:sp>
      <p:sp>
        <p:nvSpPr>
          <p:cNvPr id="13" name="テキスト ボックス 12"/>
          <p:cNvSpPr txBox="1"/>
          <p:nvPr/>
        </p:nvSpPr>
        <p:spPr>
          <a:xfrm>
            <a:off x="96822" y="2560318"/>
            <a:ext cx="1721224" cy="369332"/>
          </a:xfrm>
          <a:prstGeom prst="rect">
            <a:avLst/>
          </a:prstGeom>
          <a:noFill/>
        </p:spPr>
        <p:txBody>
          <a:bodyPr wrap="square" rtlCol="0">
            <a:spAutoFit/>
          </a:bodyPr>
          <a:lstStyle/>
          <a:p>
            <a:r>
              <a:rPr kumimoji="1" lang="en-US" altLang="ja-JP" dirty="0"/>
              <a:t>USB</a:t>
            </a:r>
            <a:r>
              <a:rPr kumimoji="1" lang="ja-JP" altLang="en-US" dirty="0"/>
              <a:t>カメラ</a:t>
            </a:r>
          </a:p>
        </p:txBody>
      </p:sp>
      <p:sp>
        <p:nvSpPr>
          <p:cNvPr id="14" name="テキスト ボックス 13"/>
          <p:cNvSpPr txBox="1"/>
          <p:nvPr/>
        </p:nvSpPr>
        <p:spPr>
          <a:xfrm>
            <a:off x="2166767" y="2559165"/>
            <a:ext cx="1721224" cy="369332"/>
          </a:xfrm>
          <a:prstGeom prst="rect">
            <a:avLst/>
          </a:prstGeom>
          <a:noFill/>
        </p:spPr>
        <p:txBody>
          <a:bodyPr wrap="square" rtlCol="0">
            <a:spAutoFit/>
          </a:bodyPr>
          <a:lstStyle/>
          <a:p>
            <a:r>
              <a:rPr lang="en-US" altLang="ja-JP" dirty="0"/>
              <a:t>IP</a:t>
            </a:r>
            <a:r>
              <a:rPr kumimoji="1" lang="ja-JP" altLang="en-US" dirty="0"/>
              <a:t>カメラ</a:t>
            </a:r>
          </a:p>
        </p:txBody>
      </p:sp>
      <p:sp>
        <p:nvSpPr>
          <p:cNvPr id="15" name="テキスト ボックス 14"/>
          <p:cNvSpPr txBox="1"/>
          <p:nvPr/>
        </p:nvSpPr>
        <p:spPr>
          <a:xfrm>
            <a:off x="4459037" y="2559165"/>
            <a:ext cx="2302138" cy="369332"/>
          </a:xfrm>
          <a:prstGeom prst="rect">
            <a:avLst/>
          </a:prstGeom>
          <a:noFill/>
        </p:spPr>
        <p:txBody>
          <a:bodyPr wrap="square" rtlCol="0">
            <a:spAutoFit/>
          </a:bodyPr>
          <a:lstStyle/>
          <a:p>
            <a:r>
              <a:rPr kumimoji="1" lang="en-US" altLang="ja-JP" dirty="0"/>
              <a:t>Action/Sport</a:t>
            </a:r>
            <a:r>
              <a:rPr kumimoji="1" lang="ja-JP" altLang="en-US" dirty="0"/>
              <a:t>カメラ</a:t>
            </a:r>
          </a:p>
        </p:txBody>
      </p:sp>
      <p:sp>
        <p:nvSpPr>
          <p:cNvPr id="16" name="テキスト ボックス 15"/>
          <p:cNvSpPr txBox="1"/>
          <p:nvPr/>
        </p:nvSpPr>
        <p:spPr>
          <a:xfrm>
            <a:off x="7186099" y="2559165"/>
            <a:ext cx="1957890" cy="646331"/>
          </a:xfrm>
          <a:prstGeom prst="rect">
            <a:avLst/>
          </a:prstGeom>
          <a:noFill/>
        </p:spPr>
        <p:txBody>
          <a:bodyPr wrap="square" rtlCol="0">
            <a:spAutoFit/>
          </a:bodyPr>
          <a:lstStyle/>
          <a:p>
            <a:r>
              <a:rPr kumimoji="1" lang="en-US" altLang="ja-JP" dirty="0"/>
              <a:t>iPhone/Android</a:t>
            </a:r>
            <a:endParaRPr kumimoji="1" lang="ja-JP" altLang="en-US" dirty="0"/>
          </a:p>
          <a:p>
            <a:r>
              <a:rPr kumimoji="1" lang="ja-JP" altLang="en-US" dirty="0"/>
              <a:t>スマートフォン</a:t>
            </a:r>
          </a:p>
        </p:txBody>
      </p:sp>
      <p:sp>
        <p:nvSpPr>
          <p:cNvPr id="17" name="テキスト ボックス 16"/>
          <p:cNvSpPr txBox="1"/>
          <p:nvPr/>
        </p:nvSpPr>
        <p:spPr>
          <a:xfrm>
            <a:off x="96822" y="3205493"/>
            <a:ext cx="1871831" cy="523220"/>
          </a:xfrm>
          <a:prstGeom prst="rect">
            <a:avLst/>
          </a:prstGeom>
          <a:noFill/>
        </p:spPr>
        <p:txBody>
          <a:bodyPr wrap="square" rtlCol="0">
            <a:spAutoFit/>
          </a:bodyPr>
          <a:lstStyle/>
          <a:p>
            <a:r>
              <a:rPr kumimoji="1" lang="ja-JP" altLang="en-US" sz="1400" dirty="0"/>
              <a:t>市販の殆どの</a:t>
            </a:r>
            <a:r>
              <a:rPr kumimoji="1" lang="en-US" altLang="ja-JP" sz="1400" dirty="0"/>
              <a:t>USB</a:t>
            </a:r>
            <a:r>
              <a:rPr kumimoji="1" lang="ja-JP" altLang="en-US" sz="1400" dirty="0"/>
              <a:t>カメラをサポート</a:t>
            </a:r>
          </a:p>
        </p:txBody>
      </p:sp>
      <p:sp>
        <p:nvSpPr>
          <p:cNvPr id="18" name="テキスト ボックス 17"/>
          <p:cNvSpPr txBox="1"/>
          <p:nvPr/>
        </p:nvSpPr>
        <p:spPr>
          <a:xfrm>
            <a:off x="2166767" y="3205493"/>
            <a:ext cx="1871831" cy="523220"/>
          </a:xfrm>
          <a:prstGeom prst="rect">
            <a:avLst/>
          </a:prstGeom>
          <a:noFill/>
        </p:spPr>
        <p:txBody>
          <a:bodyPr wrap="square" rtlCol="0">
            <a:spAutoFit/>
          </a:bodyPr>
          <a:lstStyle/>
          <a:p>
            <a:r>
              <a:rPr kumimoji="1" lang="ja-JP" altLang="en-US" sz="1400" dirty="0"/>
              <a:t>市販の殆どの</a:t>
            </a:r>
            <a:r>
              <a:rPr lang="en-US" altLang="ja-JP" sz="1400" dirty="0"/>
              <a:t>IP</a:t>
            </a:r>
            <a:r>
              <a:rPr kumimoji="1" lang="ja-JP" altLang="en-US" sz="1400" dirty="0"/>
              <a:t>カメラをサポート</a:t>
            </a:r>
          </a:p>
        </p:txBody>
      </p:sp>
      <p:sp>
        <p:nvSpPr>
          <p:cNvPr id="19" name="テキスト ボックス 18"/>
          <p:cNvSpPr txBox="1"/>
          <p:nvPr/>
        </p:nvSpPr>
        <p:spPr>
          <a:xfrm>
            <a:off x="4459037" y="3205493"/>
            <a:ext cx="2436613" cy="1169551"/>
          </a:xfrm>
          <a:prstGeom prst="rect">
            <a:avLst/>
          </a:prstGeom>
          <a:noFill/>
        </p:spPr>
        <p:txBody>
          <a:bodyPr wrap="square" rtlCol="0">
            <a:spAutoFit/>
          </a:bodyPr>
          <a:lstStyle/>
          <a:p>
            <a:r>
              <a:rPr lang="ja-JP" altLang="en-US" sz="1400" dirty="0"/>
              <a:t>残念ながら全て製品が</a:t>
            </a:r>
            <a:r>
              <a:rPr lang="en-US" altLang="ja-JP" sz="1400" dirty="0" err="1"/>
              <a:t>WiFi</a:t>
            </a:r>
            <a:r>
              <a:rPr lang="ja-JP" altLang="en-US" sz="1400" dirty="0"/>
              <a:t>において</a:t>
            </a:r>
            <a:r>
              <a:rPr lang="ja-JP" altLang="en-US" sz="1400" u="sng" dirty="0"/>
              <a:t>アドホックモード</a:t>
            </a:r>
            <a:r>
              <a:rPr lang="ja-JP" altLang="en-US" sz="1400" dirty="0"/>
              <a:t>のサポートのみとなります。サポート方法は限定的となります。</a:t>
            </a:r>
            <a:endParaRPr kumimoji="1" lang="ja-JP" altLang="en-US" sz="1400" dirty="0"/>
          </a:p>
        </p:txBody>
      </p:sp>
      <p:sp>
        <p:nvSpPr>
          <p:cNvPr id="20" name="テキスト ボックス 19"/>
          <p:cNvSpPr txBox="1"/>
          <p:nvPr/>
        </p:nvSpPr>
        <p:spPr>
          <a:xfrm>
            <a:off x="7186107" y="3205493"/>
            <a:ext cx="1871831" cy="738664"/>
          </a:xfrm>
          <a:prstGeom prst="rect">
            <a:avLst/>
          </a:prstGeom>
          <a:noFill/>
        </p:spPr>
        <p:txBody>
          <a:bodyPr wrap="square" rtlCol="0">
            <a:spAutoFit/>
          </a:bodyPr>
          <a:lstStyle/>
          <a:p>
            <a:r>
              <a:rPr kumimoji="1" lang="ja-JP" altLang="en-US" sz="1400" dirty="0"/>
              <a:t>市販の殆どのスマートフォンをサポートします。</a:t>
            </a:r>
          </a:p>
        </p:txBody>
      </p:sp>
      <p:sp>
        <p:nvSpPr>
          <p:cNvPr id="21" name="テキスト ボックス 20"/>
          <p:cNvSpPr txBox="1"/>
          <p:nvPr/>
        </p:nvSpPr>
        <p:spPr>
          <a:xfrm>
            <a:off x="9568913" y="2535441"/>
            <a:ext cx="1957890" cy="646331"/>
          </a:xfrm>
          <a:prstGeom prst="rect">
            <a:avLst/>
          </a:prstGeom>
          <a:noFill/>
        </p:spPr>
        <p:txBody>
          <a:bodyPr wrap="square" rtlCol="0">
            <a:spAutoFit/>
          </a:bodyPr>
          <a:lstStyle/>
          <a:p>
            <a:r>
              <a:rPr lang="ja-JP" altLang="en-US" dirty="0"/>
              <a:t>プロ用カメラ</a:t>
            </a:r>
            <a:r>
              <a:rPr lang="en-US" altLang="ja-JP" dirty="0"/>
              <a:t>/</a:t>
            </a:r>
            <a:r>
              <a:rPr lang="ja-JP" altLang="en-US" dirty="0"/>
              <a:t>エンコーダー</a:t>
            </a:r>
            <a:endParaRPr kumimoji="1" lang="ja-JP" altLang="en-US" dirty="0"/>
          </a:p>
        </p:txBody>
      </p:sp>
      <p:sp>
        <p:nvSpPr>
          <p:cNvPr id="22" name="テキスト ボックス 21"/>
          <p:cNvSpPr txBox="1"/>
          <p:nvPr/>
        </p:nvSpPr>
        <p:spPr>
          <a:xfrm>
            <a:off x="9568913" y="3205493"/>
            <a:ext cx="1871831" cy="523220"/>
          </a:xfrm>
          <a:prstGeom prst="rect">
            <a:avLst/>
          </a:prstGeom>
          <a:noFill/>
        </p:spPr>
        <p:txBody>
          <a:bodyPr wrap="square" rtlCol="0">
            <a:spAutoFit/>
          </a:bodyPr>
          <a:lstStyle/>
          <a:p>
            <a:r>
              <a:rPr kumimoji="1" lang="ja-JP" altLang="en-US" sz="1400" dirty="0"/>
              <a:t>市販の殆どをサポートします。</a:t>
            </a:r>
          </a:p>
        </p:txBody>
      </p:sp>
      <p:pic>
        <p:nvPicPr>
          <p:cNvPr id="23" name="図 22"/>
          <p:cNvPicPr>
            <a:picLocks noChangeAspect="1"/>
          </p:cNvPicPr>
          <p:nvPr/>
        </p:nvPicPr>
        <p:blipFill>
          <a:blip r:embed="rId3"/>
          <a:stretch>
            <a:fillRect/>
          </a:stretch>
        </p:blipFill>
        <p:spPr>
          <a:xfrm>
            <a:off x="0" y="4870507"/>
            <a:ext cx="1898409" cy="1219200"/>
          </a:xfrm>
          <a:prstGeom prst="rect">
            <a:avLst/>
          </a:prstGeom>
        </p:spPr>
      </p:pic>
      <p:pic>
        <p:nvPicPr>
          <p:cNvPr id="24" name="図 23"/>
          <p:cNvPicPr>
            <a:picLocks noChangeAspect="1"/>
          </p:cNvPicPr>
          <p:nvPr/>
        </p:nvPicPr>
        <p:blipFill>
          <a:blip r:embed="rId4"/>
          <a:stretch>
            <a:fillRect/>
          </a:stretch>
        </p:blipFill>
        <p:spPr>
          <a:xfrm>
            <a:off x="2209800" y="4679112"/>
            <a:ext cx="1091106" cy="1677238"/>
          </a:xfrm>
          <a:prstGeom prst="rect">
            <a:avLst/>
          </a:prstGeom>
        </p:spPr>
      </p:pic>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7965" y="4747152"/>
            <a:ext cx="1811166" cy="1359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図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7393" y="4375044"/>
            <a:ext cx="1382513" cy="1850968"/>
          </a:xfrm>
          <a:prstGeom prst="rect">
            <a:avLst/>
          </a:prstGeom>
        </p:spPr>
      </p:pic>
      <p:pic>
        <p:nvPicPr>
          <p:cNvPr id="27" name="図 26"/>
          <p:cNvPicPr>
            <a:picLocks noChangeAspect="1"/>
          </p:cNvPicPr>
          <p:nvPr/>
        </p:nvPicPr>
        <p:blipFill>
          <a:blip r:embed="rId7"/>
          <a:stretch>
            <a:fillRect/>
          </a:stretch>
        </p:blipFill>
        <p:spPr>
          <a:xfrm>
            <a:off x="9568913" y="4538780"/>
            <a:ext cx="2038122" cy="1523496"/>
          </a:xfrm>
          <a:prstGeom prst="rect">
            <a:avLst/>
          </a:prstGeom>
        </p:spPr>
      </p:pic>
    </p:spTree>
    <p:extLst>
      <p:ext uri="{BB962C8B-B14F-4D97-AF65-F5344CB8AC3E}">
        <p14:creationId xmlns:p14="http://schemas.microsoft.com/office/powerpoint/2010/main" val="1602031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09575" y="204787"/>
            <a:ext cx="11372850" cy="6448425"/>
          </a:xfrm>
          <a:prstGeom prst="rect">
            <a:avLst/>
          </a:prstGeom>
        </p:spPr>
      </p:pic>
    </p:spTree>
    <p:extLst>
      <p:ext uri="{BB962C8B-B14F-4D97-AF65-F5344CB8AC3E}">
        <p14:creationId xmlns:p14="http://schemas.microsoft.com/office/powerpoint/2010/main" val="576384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reamaはショーを作成する"/>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12192000" cy="676910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 y="1844537"/>
            <a:ext cx="2786231" cy="4801314"/>
          </a:xfrm>
          <a:prstGeom prst="rect">
            <a:avLst/>
          </a:prstGeom>
        </p:spPr>
        <p:txBody>
          <a:bodyPr wrap="square">
            <a:spAutoFit/>
          </a:bodyPr>
          <a:lstStyle/>
          <a:p>
            <a:r>
              <a:rPr lang="ja-JP" altLang="en-US" dirty="0">
                <a:solidFill>
                  <a:schemeClr val="bg1"/>
                </a:solidFill>
                <a:latin typeface="-apple-system"/>
              </a:rPr>
              <a:t>私にとって最も重要なことの</a:t>
            </a:r>
            <a:r>
              <a:rPr lang="en-US" altLang="ja-JP" dirty="0">
                <a:solidFill>
                  <a:schemeClr val="bg1"/>
                </a:solidFill>
                <a:latin typeface="-apple-system"/>
              </a:rPr>
              <a:t>1</a:t>
            </a:r>
            <a:r>
              <a:rPr lang="ja-JP" altLang="en-US" dirty="0">
                <a:solidFill>
                  <a:schemeClr val="bg1"/>
                </a:solidFill>
                <a:latin typeface="-apple-system"/>
              </a:rPr>
              <a:t>つは、番組、映画、エピソードをできるだけ簡単かつ楽しいものにすることでした。このために私はからの</a:t>
            </a:r>
            <a:r>
              <a:rPr lang="en-US" altLang="ja-JP" dirty="0">
                <a:solidFill>
                  <a:schemeClr val="bg1"/>
                </a:solidFill>
                <a:latin typeface="-apple-system"/>
              </a:rPr>
              <a:t>API</a:t>
            </a:r>
            <a:r>
              <a:rPr lang="ja-JP" altLang="en-US" dirty="0">
                <a:solidFill>
                  <a:schemeClr val="bg1"/>
                </a:solidFill>
                <a:latin typeface="-apple-system"/>
              </a:rPr>
              <a:t>を多用作ら</a:t>
            </a:r>
            <a:r>
              <a:rPr lang="en-US" altLang="ja-JP" dirty="0">
                <a:solidFill>
                  <a:schemeClr val="bg1"/>
                </a:solidFill>
                <a:latin typeface="-apple-system"/>
                <a:hlinkClick r:id="rId4"/>
              </a:rPr>
              <a:t>theMovieDatabase.org</a:t>
            </a:r>
            <a:r>
              <a:rPr lang="ja-JP" altLang="en-US" dirty="0">
                <a:solidFill>
                  <a:schemeClr val="bg1"/>
                </a:solidFill>
                <a:latin typeface="-apple-system"/>
              </a:rPr>
              <a:t>有用な情報と大きな画像とのエピソード、番組や映画を自動塗りつぶし</a:t>
            </a:r>
            <a:r>
              <a:rPr lang="ja-JP" altLang="en-US" dirty="0" err="1">
                <a:solidFill>
                  <a:schemeClr val="bg1"/>
                </a:solidFill>
                <a:latin typeface="-apple-system"/>
              </a:rPr>
              <a:t>、。</a:t>
            </a:r>
            <a:r>
              <a:rPr lang="ja-JP" altLang="en-US" dirty="0">
                <a:solidFill>
                  <a:schemeClr val="bg1"/>
                </a:solidFill>
                <a:latin typeface="-apple-system"/>
              </a:rPr>
              <a:t>これにより、コンテンツを追加するユーザーの役割が容易になります。</a:t>
            </a:r>
          </a:p>
          <a:p>
            <a:r>
              <a:rPr lang="ja-JP" altLang="en-US" dirty="0">
                <a:solidFill>
                  <a:schemeClr val="bg1"/>
                </a:solidFill>
                <a:latin typeface="-apple-system"/>
              </a:rPr>
              <a:t>たとえば、新しいテレビ番組を制作し、最初のシーズンのエピソードは次のようになります。</a:t>
            </a:r>
            <a:endParaRPr lang="ja-JP" altLang="en-US" b="0" i="0" dirty="0">
              <a:solidFill>
                <a:schemeClr val="bg1"/>
              </a:solidFill>
              <a:effectLst/>
              <a:latin typeface="-apple-system"/>
            </a:endParaRPr>
          </a:p>
        </p:txBody>
      </p:sp>
    </p:spTree>
    <p:extLst>
      <p:ext uri="{BB962C8B-B14F-4D97-AF65-F5344CB8AC3E}">
        <p14:creationId xmlns:p14="http://schemas.microsoft.com/office/powerpoint/2010/main" val="172397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reamaのエピソードのアップロード"/>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12192000" cy="676910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229496" y="1921185"/>
            <a:ext cx="2061883" cy="2677656"/>
          </a:xfrm>
          <a:prstGeom prst="rect">
            <a:avLst/>
          </a:prstGeom>
        </p:spPr>
        <p:txBody>
          <a:bodyPr wrap="square">
            <a:spAutoFit/>
          </a:bodyPr>
          <a:lstStyle/>
          <a:p>
            <a:r>
              <a:rPr lang="ja-JP" altLang="en-US" sz="2400" b="1" i="0" dirty="0">
                <a:solidFill>
                  <a:schemeClr val="bg1"/>
                </a:solidFill>
                <a:effectLst/>
                <a:latin typeface="-apple-system"/>
              </a:rPr>
              <a:t>各エピソードのビデオファイルをドラッグアンドドロップで簡単にアップロード</a:t>
            </a:r>
            <a:r>
              <a:rPr lang="ja-JP" altLang="en-US" sz="2400" b="1" i="0">
                <a:solidFill>
                  <a:schemeClr val="bg1"/>
                </a:solidFill>
                <a:effectLst/>
                <a:latin typeface="-apple-system"/>
              </a:rPr>
              <a:t>できます！</a:t>
            </a:r>
            <a:endParaRPr lang="ja-JP" altLang="en-US" sz="2400" b="1" i="0" dirty="0">
              <a:solidFill>
                <a:schemeClr val="bg1"/>
              </a:solidFill>
              <a:effectLst/>
              <a:latin typeface="-apple-system"/>
            </a:endParaRPr>
          </a:p>
        </p:txBody>
      </p:sp>
    </p:spTree>
    <p:extLst>
      <p:ext uri="{BB962C8B-B14F-4D97-AF65-F5344CB8AC3E}">
        <p14:creationId xmlns:p14="http://schemas.microsoft.com/office/powerpoint/2010/main" val="2218162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imgur.com/ISPeD8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06400"/>
            <a:ext cx="12192000" cy="604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671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reama Pl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5900"/>
            <a:ext cx="12192000" cy="642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503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camo.githubusercontent.com/98438f22b65e99abe539712dcc1fa8232b59268a/687474703a2f2f6e65772e74696e79677261622e636f6d2f6439303732656635363437313763323264646539343863373236313434623162373037613630376164632e706e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12192000" cy="674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665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imgur.com/9jeKz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0"/>
            <a:ext cx="11458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6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3</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2689"/>
            <a:ext cx="9273092" cy="646331"/>
          </a:xfrm>
          <a:prstGeom prst="rect">
            <a:avLst/>
          </a:prstGeom>
          <a:noFill/>
        </p:spPr>
        <p:txBody>
          <a:bodyPr wrap="square" rtlCol="0">
            <a:spAutoFit/>
          </a:bodyPr>
          <a:lstStyle/>
          <a:p>
            <a:r>
              <a:rPr kumimoji="1" lang="ja-JP" altLang="en-US" sz="2000" b="1" dirty="0"/>
              <a:t>エッジ・デバイス毎の特徴</a:t>
            </a:r>
            <a:r>
              <a:rPr kumimoji="1" lang="ja-JP" altLang="en-US" sz="3600" dirty="0"/>
              <a:t>　</a:t>
            </a:r>
            <a:r>
              <a:rPr kumimoji="1" lang="en-US" altLang="ja-JP" sz="3600" dirty="0"/>
              <a:t>USB</a:t>
            </a:r>
            <a:r>
              <a:rPr kumimoji="1" lang="ja-JP" altLang="en-US" sz="3600" dirty="0"/>
              <a:t>カメラ</a:t>
            </a:r>
          </a:p>
        </p:txBody>
      </p:sp>
      <p:sp>
        <p:nvSpPr>
          <p:cNvPr id="2" name="テキスト ボックス 1"/>
          <p:cNvSpPr txBox="1"/>
          <p:nvPr/>
        </p:nvSpPr>
        <p:spPr>
          <a:xfrm>
            <a:off x="8052945" y="776766"/>
            <a:ext cx="4275319" cy="646331"/>
          </a:xfrm>
          <a:prstGeom prst="rect">
            <a:avLst/>
          </a:prstGeom>
          <a:noFill/>
        </p:spPr>
        <p:txBody>
          <a:bodyPr wrap="square" rtlCol="0">
            <a:spAutoFit/>
          </a:bodyPr>
          <a:lstStyle/>
          <a:p>
            <a:r>
              <a:rPr kumimoji="1" lang="ja-JP" altLang="en-US" sz="1200" dirty="0"/>
              <a:t>余り知られていない事ですが、</a:t>
            </a:r>
            <a:r>
              <a:rPr kumimoji="1" lang="en-US" altLang="ja-JP" sz="1200" dirty="0"/>
              <a:t>USB</a:t>
            </a:r>
            <a:r>
              <a:rPr kumimoji="1" lang="ja-JP" altLang="en-US" sz="1200" dirty="0"/>
              <a:t>カメラは製造ラインなどの画像解析による良品判定に使われています。</a:t>
            </a:r>
          </a:p>
          <a:p>
            <a:r>
              <a:rPr lang="ja-JP" altLang="en-US" sz="1200" dirty="0"/>
              <a:t>最大の理由はデジタル信号で超低遅延であることです。</a:t>
            </a:r>
            <a:endParaRPr kumimoji="1" lang="ja-JP" altLang="en-US" sz="1200" dirty="0"/>
          </a:p>
        </p:txBody>
      </p:sp>
      <p:pic>
        <p:nvPicPr>
          <p:cNvPr id="8" name="図 7"/>
          <p:cNvPicPr>
            <a:picLocks noChangeAspect="1"/>
          </p:cNvPicPr>
          <p:nvPr/>
        </p:nvPicPr>
        <p:blipFill>
          <a:blip r:embed="rId3"/>
          <a:stretch>
            <a:fillRect/>
          </a:stretch>
        </p:blipFill>
        <p:spPr>
          <a:xfrm>
            <a:off x="0" y="1700579"/>
            <a:ext cx="1405316" cy="1128937"/>
          </a:xfrm>
          <a:prstGeom prst="rect">
            <a:avLst/>
          </a:prstGeom>
        </p:spPr>
      </p:pic>
      <p:pic>
        <p:nvPicPr>
          <p:cNvPr id="10" name="図 9"/>
          <p:cNvPicPr>
            <a:picLocks noChangeAspect="1"/>
          </p:cNvPicPr>
          <p:nvPr/>
        </p:nvPicPr>
        <p:blipFill>
          <a:blip r:embed="rId4"/>
          <a:stretch>
            <a:fillRect/>
          </a:stretch>
        </p:blipFill>
        <p:spPr>
          <a:xfrm>
            <a:off x="1645807" y="1831327"/>
            <a:ext cx="1663648" cy="998189"/>
          </a:xfrm>
          <a:prstGeom prst="rect">
            <a:avLst/>
          </a:prstGeom>
        </p:spPr>
      </p:pic>
      <p:sp>
        <p:nvSpPr>
          <p:cNvPr id="11" name="テキスト ボックス 10"/>
          <p:cNvSpPr txBox="1"/>
          <p:nvPr/>
        </p:nvSpPr>
        <p:spPr>
          <a:xfrm>
            <a:off x="1664345" y="789192"/>
            <a:ext cx="5195944" cy="369332"/>
          </a:xfrm>
          <a:prstGeom prst="rect">
            <a:avLst/>
          </a:prstGeom>
          <a:noFill/>
        </p:spPr>
        <p:txBody>
          <a:bodyPr wrap="square" rtlCol="0">
            <a:spAutoFit/>
          </a:bodyPr>
          <a:lstStyle/>
          <a:p>
            <a:r>
              <a:rPr kumimoji="1" lang="ja-JP" altLang="en-US" dirty="0"/>
              <a:t>超低コスト　</a:t>
            </a:r>
            <a:r>
              <a:rPr lang="ja-JP" altLang="en-US" dirty="0"/>
              <a:t>超軽量　</a:t>
            </a:r>
            <a:r>
              <a:rPr kumimoji="1" lang="ja-JP" altLang="en-US" dirty="0"/>
              <a:t>超コンパクト　低発熱</a:t>
            </a:r>
          </a:p>
        </p:txBody>
      </p:sp>
      <p:pic>
        <p:nvPicPr>
          <p:cNvPr id="13" name="図 12"/>
          <p:cNvPicPr>
            <a:picLocks noChangeAspect="1"/>
          </p:cNvPicPr>
          <p:nvPr/>
        </p:nvPicPr>
        <p:blipFill>
          <a:blip r:embed="rId5"/>
          <a:stretch>
            <a:fillRect/>
          </a:stretch>
        </p:blipFill>
        <p:spPr>
          <a:xfrm>
            <a:off x="3728896" y="1423097"/>
            <a:ext cx="1066842" cy="1409924"/>
          </a:xfrm>
          <a:prstGeom prst="rect">
            <a:avLst/>
          </a:prstGeom>
        </p:spPr>
      </p:pic>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3483" y="1447129"/>
            <a:ext cx="1635835" cy="1635835"/>
          </a:xfrm>
          <a:prstGeom prst="rect">
            <a:avLst/>
          </a:prstGeom>
        </p:spPr>
      </p:pic>
      <p:pic>
        <p:nvPicPr>
          <p:cNvPr id="16" name="図 15"/>
          <p:cNvPicPr>
            <a:picLocks noChangeAspect="1"/>
          </p:cNvPicPr>
          <p:nvPr/>
        </p:nvPicPr>
        <p:blipFill>
          <a:blip r:embed="rId7"/>
          <a:stretch>
            <a:fillRect/>
          </a:stretch>
        </p:blipFill>
        <p:spPr>
          <a:xfrm>
            <a:off x="112905" y="3072207"/>
            <a:ext cx="1386042" cy="1386042"/>
          </a:xfrm>
          <a:prstGeom prst="rect">
            <a:avLst/>
          </a:prstGeom>
        </p:spPr>
      </p:pic>
      <p:pic>
        <p:nvPicPr>
          <p:cNvPr id="17" name="図 16"/>
          <p:cNvPicPr>
            <a:picLocks noChangeAspect="1"/>
          </p:cNvPicPr>
          <p:nvPr/>
        </p:nvPicPr>
        <p:blipFill>
          <a:blip r:embed="rId8"/>
          <a:stretch>
            <a:fillRect/>
          </a:stretch>
        </p:blipFill>
        <p:spPr>
          <a:xfrm>
            <a:off x="1566716" y="2926337"/>
            <a:ext cx="1694330" cy="1694330"/>
          </a:xfrm>
          <a:prstGeom prst="rect">
            <a:avLst/>
          </a:prstGeom>
        </p:spPr>
      </p:pic>
      <p:pic>
        <p:nvPicPr>
          <p:cNvPr id="19" name="図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1046" y="2986283"/>
            <a:ext cx="1534692" cy="1534692"/>
          </a:xfrm>
          <a:prstGeom prst="rect">
            <a:avLst/>
          </a:prstGeom>
        </p:spPr>
      </p:pic>
      <p:pic>
        <p:nvPicPr>
          <p:cNvPr id="20" name="図 19"/>
          <p:cNvPicPr>
            <a:picLocks noChangeAspect="1"/>
          </p:cNvPicPr>
          <p:nvPr/>
        </p:nvPicPr>
        <p:blipFill>
          <a:blip r:embed="rId10"/>
          <a:stretch>
            <a:fillRect/>
          </a:stretch>
        </p:blipFill>
        <p:spPr>
          <a:xfrm>
            <a:off x="5483483" y="3191737"/>
            <a:ext cx="1344579" cy="1344579"/>
          </a:xfrm>
          <a:prstGeom prst="rect">
            <a:avLst/>
          </a:prstGeom>
        </p:spPr>
      </p:pic>
      <p:sp>
        <p:nvSpPr>
          <p:cNvPr id="21" name="テキスト ボックス 20"/>
          <p:cNvSpPr txBox="1"/>
          <p:nvPr/>
        </p:nvSpPr>
        <p:spPr>
          <a:xfrm>
            <a:off x="8052944" y="2986283"/>
            <a:ext cx="3576071" cy="2585323"/>
          </a:xfrm>
          <a:prstGeom prst="rect">
            <a:avLst/>
          </a:prstGeom>
          <a:noFill/>
        </p:spPr>
        <p:txBody>
          <a:bodyPr wrap="square" rtlCol="0">
            <a:spAutoFit/>
          </a:bodyPr>
          <a:lstStyle/>
          <a:p>
            <a:r>
              <a:rPr kumimoji="1" lang="ja-JP" altLang="en-US" dirty="0"/>
              <a:t>ボディに装備するカメラの究極の条件は</a:t>
            </a:r>
          </a:p>
          <a:p>
            <a:endParaRPr lang="ja-JP" altLang="en-US" dirty="0"/>
          </a:p>
          <a:p>
            <a:r>
              <a:rPr lang="ja-JP" altLang="en-US" dirty="0"/>
              <a:t>超軽量</a:t>
            </a:r>
          </a:p>
          <a:p>
            <a:r>
              <a:rPr lang="ja-JP" altLang="en-US" dirty="0"/>
              <a:t>超コンパクト</a:t>
            </a:r>
          </a:p>
          <a:p>
            <a:r>
              <a:rPr lang="ja-JP" altLang="en-US" dirty="0"/>
              <a:t>低発熱</a:t>
            </a:r>
            <a:endParaRPr lang="en-US" altLang="ja-JP" dirty="0"/>
          </a:p>
          <a:p>
            <a:endParaRPr lang="en-US" altLang="ja-JP" dirty="0"/>
          </a:p>
          <a:p>
            <a:r>
              <a:rPr lang="en-US" altLang="ja-JP" dirty="0">
                <a:solidFill>
                  <a:srgbClr val="0070C0"/>
                </a:solidFill>
              </a:rPr>
              <a:t>USB</a:t>
            </a:r>
            <a:r>
              <a:rPr lang="ja-JP" altLang="en-US" dirty="0">
                <a:solidFill>
                  <a:srgbClr val="0070C0"/>
                </a:solidFill>
              </a:rPr>
              <a:t>カメラはこれを満たします。</a:t>
            </a:r>
          </a:p>
          <a:p>
            <a:endParaRPr kumimoji="1" lang="ja-JP" altLang="en-US" dirty="0"/>
          </a:p>
        </p:txBody>
      </p:sp>
      <p:sp>
        <p:nvSpPr>
          <p:cNvPr id="22" name="テキスト ボックス 21"/>
          <p:cNvSpPr txBox="1"/>
          <p:nvPr/>
        </p:nvSpPr>
        <p:spPr>
          <a:xfrm>
            <a:off x="4808668" y="5024397"/>
            <a:ext cx="2000922" cy="923330"/>
          </a:xfrm>
          <a:prstGeom prst="rect">
            <a:avLst/>
          </a:prstGeom>
          <a:solidFill>
            <a:srgbClr val="0070C0"/>
          </a:solidFill>
        </p:spPr>
        <p:txBody>
          <a:bodyPr wrap="square" rtlCol="0">
            <a:spAutoFit/>
          </a:bodyPr>
          <a:lstStyle/>
          <a:p>
            <a:r>
              <a:rPr kumimoji="1" lang="ja-JP" altLang="en-US" b="1" dirty="0">
                <a:solidFill>
                  <a:schemeClr val="bg1"/>
                </a:solidFill>
              </a:rPr>
              <a:t>通信インフラ</a:t>
            </a:r>
          </a:p>
          <a:p>
            <a:r>
              <a:rPr lang="en-US" altLang="ja-JP" b="1" dirty="0">
                <a:solidFill>
                  <a:schemeClr val="bg1"/>
                </a:solidFill>
              </a:rPr>
              <a:t>LAN(PoE)</a:t>
            </a:r>
            <a:r>
              <a:rPr lang="ja-JP" altLang="en-US" b="1" dirty="0">
                <a:solidFill>
                  <a:schemeClr val="bg1"/>
                </a:solidFill>
              </a:rPr>
              <a:t>と</a:t>
            </a:r>
            <a:r>
              <a:rPr lang="en-US" altLang="ja-JP" b="1" dirty="0" err="1">
                <a:solidFill>
                  <a:schemeClr val="bg1"/>
                </a:solidFill>
              </a:rPr>
              <a:t>WiFi</a:t>
            </a:r>
            <a:r>
              <a:rPr lang="ja-JP" altLang="en-US" b="1" dirty="0">
                <a:solidFill>
                  <a:schemeClr val="bg1"/>
                </a:solidFill>
              </a:rPr>
              <a:t>柔軟に対応</a:t>
            </a:r>
            <a:endParaRPr kumimoji="1" lang="ja-JP" altLang="en-US" b="1" dirty="0">
              <a:solidFill>
                <a:schemeClr val="bg1"/>
              </a:solidFill>
            </a:endParaRPr>
          </a:p>
        </p:txBody>
      </p:sp>
    </p:spTree>
    <p:extLst>
      <p:ext uri="{BB962C8B-B14F-4D97-AF65-F5344CB8AC3E}">
        <p14:creationId xmlns:p14="http://schemas.microsoft.com/office/powerpoint/2010/main" val="4079872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4</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2689"/>
            <a:ext cx="9273092" cy="646331"/>
          </a:xfrm>
          <a:prstGeom prst="rect">
            <a:avLst/>
          </a:prstGeom>
          <a:noFill/>
        </p:spPr>
        <p:txBody>
          <a:bodyPr wrap="square" rtlCol="0">
            <a:spAutoFit/>
          </a:bodyPr>
          <a:lstStyle/>
          <a:p>
            <a:r>
              <a:rPr kumimoji="1" lang="ja-JP" altLang="en-US" sz="2000" b="1" dirty="0"/>
              <a:t>エッジ・デバイス毎の特徴</a:t>
            </a:r>
            <a:r>
              <a:rPr kumimoji="1" lang="ja-JP" altLang="en-US" sz="3600" dirty="0"/>
              <a:t>　</a:t>
            </a:r>
            <a:r>
              <a:rPr kumimoji="1" lang="en-US" altLang="ja-JP" sz="3600" dirty="0"/>
              <a:t>IP</a:t>
            </a:r>
            <a:r>
              <a:rPr kumimoji="1" lang="ja-JP" altLang="en-US" sz="3600" dirty="0"/>
              <a:t>カメラ</a:t>
            </a:r>
          </a:p>
        </p:txBody>
      </p:sp>
      <p:pic>
        <p:nvPicPr>
          <p:cNvPr id="2" name="図 1"/>
          <p:cNvPicPr>
            <a:picLocks noChangeAspect="1"/>
          </p:cNvPicPr>
          <p:nvPr/>
        </p:nvPicPr>
        <p:blipFill>
          <a:blip r:embed="rId3"/>
          <a:stretch>
            <a:fillRect/>
          </a:stretch>
        </p:blipFill>
        <p:spPr>
          <a:xfrm>
            <a:off x="410135" y="1438050"/>
            <a:ext cx="5582866" cy="3381375"/>
          </a:xfrm>
          <a:prstGeom prst="rect">
            <a:avLst/>
          </a:prstGeom>
        </p:spPr>
      </p:pic>
      <p:sp>
        <p:nvSpPr>
          <p:cNvPr id="10" name="テキスト ボックス 9"/>
          <p:cNvSpPr txBox="1"/>
          <p:nvPr/>
        </p:nvSpPr>
        <p:spPr>
          <a:xfrm>
            <a:off x="7988399" y="1291788"/>
            <a:ext cx="3135008" cy="3693319"/>
          </a:xfrm>
          <a:prstGeom prst="rect">
            <a:avLst/>
          </a:prstGeom>
          <a:noFill/>
        </p:spPr>
        <p:txBody>
          <a:bodyPr wrap="square" rtlCol="0">
            <a:spAutoFit/>
          </a:bodyPr>
          <a:lstStyle/>
          <a:p>
            <a:r>
              <a:rPr kumimoji="1" lang="ja-JP" altLang="en-US" dirty="0"/>
              <a:t>ボディに装備するカメラの究極の条件は</a:t>
            </a:r>
          </a:p>
          <a:p>
            <a:endParaRPr lang="ja-JP" altLang="en-US" dirty="0"/>
          </a:p>
          <a:p>
            <a:r>
              <a:rPr lang="ja-JP" altLang="en-US" dirty="0"/>
              <a:t>超軽量</a:t>
            </a:r>
          </a:p>
          <a:p>
            <a:r>
              <a:rPr lang="ja-JP" altLang="en-US" dirty="0"/>
              <a:t>超コンパクト</a:t>
            </a:r>
          </a:p>
          <a:p>
            <a:r>
              <a:rPr lang="ja-JP" altLang="en-US" dirty="0"/>
              <a:t>低発熱</a:t>
            </a:r>
          </a:p>
          <a:p>
            <a:endParaRPr lang="en-US" altLang="ja-JP" dirty="0"/>
          </a:p>
          <a:p>
            <a:r>
              <a:rPr lang="en-US" altLang="ja-JP" dirty="0"/>
              <a:t>IP</a:t>
            </a:r>
            <a:r>
              <a:rPr lang="ja-JP" altLang="en-US" dirty="0"/>
              <a:t>カメラでは殆ど要求を満たせない、唯一セパレーツタイプであれば限定的な用途で利用可能。</a:t>
            </a:r>
            <a:endParaRPr lang="en-US" altLang="ja-JP" dirty="0"/>
          </a:p>
          <a:p>
            <a:endParaRPr lang="ja-JP" altLang="en-US" dirty="0"/>
          </a:p>
          <a:p>
            <a:endParaRPr kumimoji="1" lang="ja-JP" altLang="en-US" dirty="0"/>
          </a:p>
        </p:txBody>
      </p:sp>
      <p:sp>
        <p:nvSpPr>
          <p:cNvPr id="8" name="テキスト ボックス 7"/>
          <p:cNvSpPr txBox="1"/>
          <p:nvPr/>
        </p:nvSpPr>
        <p:spPr>
          <a:xfrm>
            <a:off x="4808668" y="5024397"/>
            <a:ext cx="2000922" cy="646331"/>
          </a:xfrm>
          <a:prstGeom prst="rect">
            <a:avLst/>
          </a:prstGeom>
          <a:solidFill>
            <a:srgbClr val="0070C0"/>
          </a:solidFill>
        </p:spPr>
        <p:txBody>
          <a:bodyPr wrap="square" rtlCol="0">
            <a:spAutoFit/>
          </a:bodyPr>
          <a:lstStyle/>
          <a:p>
            <a:r>
              <a:rPr kumimoji="1" lang="ja-JP" altLang="en-US" b="1" dirty="0">
                <a:solidFill>
                  <a:schemeClr val="bg1"/>
                </a:solidFill>
              </a:rPr>
              <a:t>通信インフラ</a:t>
            </a:r>
          </a:p>
          <a:p>
            <a:r>
              <a:rPr lang="en-US" altLang="ja-JP" b="1" dirty="0">
                <a:solidFill>
                  <a:schemeClr val="bg1"/>
                </a:solidFill>
              </a:rPr>
              <a:t>LAN(PoE)</a:t>
            </a:r>
            <a:r>
              <a:rPr lang="ja-JP" altLang="en-US" b="1" dirty="0">
                <a:solidFill>
                  <a:schemeClr val="bg1"/>
                </a:solidFill>
              </a:rPr>
              <a:t>が基本</a:t>
            </a:r>
            <a:endParaRPr kumimoji="1" lang="ja-JP" altLang="en-US" b="1" dirty="0">
              <a:solidFill>
                <a:schemeClr val="bg1"/>
              </a:solidFill>
            </a:endParaRPr>
          </a:p>
        </p:txBody>
      </p:sp>
    </p:spTree>
    <p:extLst>
      <p:ext uri="{BB962C8B-B14F-4D97-AF65-F5344CB8AC3E}">
        <p14:creationId xmlns:p14="http://schemas.microsoft.com/office/powerpoint/2010/main" val="3475340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5</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2689"/>
            <a:ext cx="9273092" cy="646331"/>
          </a:xfrm>
          <a:prstGeom prst="rect">
            <a:avLst/>
          </a:prstGeom>
          <a:noFill/>
        </p:spPr>
        <p:txBody>
          <a:bodyPr wrap="square" rtlCol="0">
            <a:spAutoFit/>
          </a:bodyPr>
          <a:lstStyle/>
          <a:p>
            <a:r>
              <a:rPr kumimoji="1" lang="ja-JP" altLang="en-US" sz="2000" b="1" dirty="0"/>
              <a:t>エッジ・デバイス毎の特徴</a:t>
            </a:r>
            <a:r>
              <a:rPr kumimoji="1" lang="ja-JP" altLang="en-US" sz="3600" dirty="0"/>
              <a:t>　</a:t>
            </a:r>
            <a:r>
              <a:rPr kumimoji="1" lang="en-US" altLang="ja-JP" sz="3600" dirty="0"/>
              <a:t>Action/Sport</a:t>
            </a:r>
            <a:r>
              <a:rPr kumimoji="1" lang="ja-JP" altLang="en-US" sz="3600" dirty="0"/>
              <a:t>カメラ</a:t>
            </a: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48" y="988807"/>
            <a:ext cx="1524000" cy="1524000"/>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163" y="988807"/>
            <a:ext cx="1524000" cy="1524000"/>
          </a:xfrm>
          <a:prstGeom prst="rect">
            <a:avLst/>
          </a:prstGeom>
        </p:spPr>
      </p:pic>
      <p:pic>
        <p:nvPicPr>
          <p:cNvPr id="13" name="図 12"/>
          <p:cNvPicPr>
            <a:picLocks noChangeAspect="1"/>
          </p:cNvPicPr>
          <p:nvPr/>
        </p:nvPicPr>
        <p:blipFill>
          <a:blip r:embed="rId5"/>
          <a:stretch>
            <a:fillRect/>
          </a:stretch>
        </p:blipFill>
        <p:spPr>
          <a:xfrm>
            <a:off x="4398869" y="988807"/>
            <a:ext cx="2533650" cy="1800225"/>
          </a:xfrm>
          <a:prstGeom prst="rect">
            <a:avLst/>
          </a:prstGeom>
        </p:spPr>
      </p:pic>
      <p:pic>
        <p:nvPicPr>
          <p:cNvPr id="14" name="図 13"/>
          <p:cNvPicPr>
            <a:picLocks noChangeAspect="1"/>
          </p:cNvPicPr>
          <p:nvPr/>
        </p:nvPicPr>
        <p:blipFill>
          <a:blip r:embed="rId6"/>
          <a:stretch>
            <a:fillRect/>
          </a:stretch>
        </p:blipFill>
        <p:spPr>
          <a:xfrm>
            <a:off x="7291892" y="764745"/>
            <a:ext cx="2248348" cy="2248348"/>
          </a:xfrm>
          <a:prstGeom prst="rect">
            <a:avLst/>
          </a:prstGeom>
        </p:spPr>
      </p:pic>
      <p:sp>
        <p:nvSpPr>
          <p:cNvPr id="15" name="テキスト ボックス 14"/>
          <p:cNvSpPr txBox="1"/>
          <p:nvPr/>
        </p:nvSpPr>
        <p:spPr>
          <a:xfrm>
            <a:off x="2397163" y="3321481"/>
            <a:ext cx="5401235" cy="2462213"/>
          </a:xfrm>
          <a:prstGeom prst="rect">
            <a:avLst/>
          </a:prstGeom>
          <a:noFill/>
        </p:spPr>
        <p:txBody>
          <a:bodyPr wrap="square" rtlCol="0">
            <a:spAutoFit/>
          </a:bodyPr>
          <a:lstStyle/>
          <a:p>
            <a:r>
              <a:rPr lang="ja-JP" altLang="en-US" sz="1400" dirty="0"/>
              <a:t>残念ながら全て製品が</a:t>
            </a:r>
            <a:r>
              <a:rPr lang="en-US" altLang="ja-JP" sz="1400" dirty="0" err="1"/>
              <a:t>WiFi</a:t>
            </a:r>
            <a:r>
              <a:rPr lang="ja-JP" altLang="en-US" sz="1400" dirty="0"/>
              <a:t>において</a:t>
            </a:r>
            <a:r>
              <a:rPr lang="ja-JP" altLang="en-US" sz="1400" b="1" u="sng" dirty="0"/>
              <a:t>アドホックモード</a:t>
            </a:r>
            <a:r>
              <a:rPr lang="ja-JP" altLang="en-US" sz="1400" dirty="0"/>
              <a:t>のサポートのみとなります。サポート方法は限定的となります。</a:t>
            </a:r>
            <a:endParaRPr lang="en-US" altLang="ja-JP" sz="1400" dirty="0"/>
          </a:p>
          <a:p>
            <a:endParaRPr kumimoji="1" lang="en-US" altLang="ja-JP" sz="1400" dirty="0"/>
          </a:p>
          <a:p>
            <a:r>
              <a:rPr lang="ja-JP" altLang="en-US" sz="1400" dirty="0"/>
              <a:t>アドホックモードはピアツーピアの接続のみがサポートされます。</a:t>
            </a:r>
          </a:p>
          <a:p>
            <a:r>
              <a:rPr lang="ja-JP" altLang="en-US" sz="1400" dirty="0"/>
              <a:t>つまり、カメラと唯一</a:t>
            </a:r>
            <a:r>
              <a:rPr lang="en-US" altLang="ja-JP" sz="1400" dirty="0"/>
              <a:t>1</a:t>
            </a:r>
            <a:r>
              <a:rPr lang="ja-JP" altLang="en-US" sz="1400" dirty="0"/>
              <a:t>台のスマートフォンとの通信のみがサポートされるため、汎用的にネットワーク接続が不可能となります。</a:t>
            </a:r>
          </a:p>
          <a:p>
            <a:endParaRPr kumimoji="1" lang="ja-JP" altLang="en-US" sz="1400" dirty="0"/>
          </a:p>
          <a:p>
            <a:r>
              <a:rPr lang="ja-JP" altLang="en-US" sz="1400" dirty="0"/>
              <a:t>唯一の例外は</a:t>
            </a:r>
            <a:r>
              <a:rPr lang="en-US" altLang="ja-JP" sz="1400" dirty="0"/>
              <a:t>Panasonic</a:t>
            </a:r>
            <a:r>
              <a:rPr lang="ja-JP" altLang="en-US" sz="1400" dirty="0"/>
              <a:t>がビジネス用として提供している</a:t>
            </a:r>
          </a:p>
          <a:p>
            <a:r>
              <a:rPr lang="ja-JP" altLang="en-US" sz="1400" dirty="0"/>
              <a:t>ＡＧ－ＷＮ５Ｋはインフラストラクチャモードをサポートしていますが、プロプラエタリーなアーキテクチャとして非公開です。</a:t>
            </a:r>
            <a:endParaRPr kumimoji="1" lang="ja-JP" altLang="en-US" sz="1400" dirty="0"/>
          </a:p>
        </p:txBody>
      </p:sp>
      <p:sp>
        <p:nvSpPr>
          <p:cNvPr id="16" name="テキスト ボックス 15"/>
          <p:cNvSpPr txBox="1"/>
          <p:nvPr/>
        </p:nvSpPr>
        <p:spPr>
          <a:xfrm>
            <a:off x="8654527" y="3881402"/>
            <a:ext cx="2412401" cy="1200329"/>
          </a:xfrm>
          <a:prstGeom prst="rect">
            <a:avLst/>
          </a:prstGeom>
          <a:solidFill>
            <a:srgbClr val="0070C0"/>
          </a:solidFill>
        </p:spPr>
        <p:txBody>
          <a:bodyPr wrap="square" rtlCol="0">
            <a:spAutoFit/>
          </a:bodyPr>
          <a:lstStyle/>
          <a:p>
            <a:r>
              <a:rPr kumimoji="1" lang="ja-JP" altLang="en-US" b="1" dirty="0">
                <a:solidFill>
                  <a:schemeClr val="bg1"/>
                </a:solidFill>
              </a:rPr>
              <a:t>通信インフラ</a:t>
            </a:r>
          </a:p>
          <a:p>
            <a:r>
              <a:rPr lang="ja-JP" altLang="en-US" b="1" dirty="0">
                <a:solidFill>
                  <a:schemeClr val="bg1"/>
                </a:solidFill>
              </a:rPr>
              <a:t>閉じた</a:t>
            </a:r>
            <a:r>
              <a:rPr lang="en-US" altLang="ja-JP" b="1" dirty="0" err="1">
                <a:solidFill>
                  <a:schemeClr val="bg1"/>
                </a:solidFill>
              </a:rPr>
              <a:t>WiFi</a:t>
            </a:r>
            <a:r>
              <a:rPr lang="ja-JP" altLang="en-US" b="1" dirty="0">
                <a:solidFill>
                  <a:schemeClr val="bg1"/>
                </a:solidFill>
              </a:rPr>
              <a:t>のみで、スマートフォンから</a:t>
            </a:r>
            <a:r>
              <a:rPr lang="en-US" altLang="ja-JP" b="1" dirty="0">
                <a:solidFill>
                  <a:schemeClr val="bg1"/>
                </a:solidFill>
              </a:rPr>
              <a:t>4G/LTE</a:t>
            </a:r>
            <a:endParaRPr kumimoji="1" lang="ja-JP" altLang="en-US" b="1" dirty="0">
              <a:solidFill>
                <a:schemeClr val="bg1"/>
              </a:solidFill>
            </a:endParaRPr>
          </a:p>
        </p:txBody>
      </p:sp>
    </p:spTree>
    <p:extLst>
      <p:ext uri="{BB962C8B-B14F-4D97-AF65-F5344CB8AC3E}">
        <p14:creationId xmlns:p14="http://schemas.microsoft.com/office/powerpoint/2010/main" val="1040079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6</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2689"/>
            <a:ext cx="9273092" cy="646331"/>
          </a:xfrm>
          <a:prstGeom prst="rect">
            <a:avLst/>
          </a:prstGeom>
          <a:noFill/>
        </p:spPr>
        <p:txBody>
          <a:bodyPr wrap="square" rtlCol="0">
            <a:spAutoFit/>
          </a:bodyPr>
          <a:lstStyle/>
          <a:p>
            <a:r>
              <a:rPr kumimoji="1" lang="ja-JP" altLang="en-US" sz="2000" b="1" dirty="0"/>
              <a:t>エッジ・デバイス毎の特徴</a:t>
            </a:r>
            <a:r>
              <a:rPr kumimoji="1" lang="ja-JP" altLang="en-US" sz="3600" dirty="0"/>
              <a:t>　</a:t>
            </a:r>
            <a:r>
              <a:rPr kumimoji="1" lang="en-US" altLang="ja-JP" sz="3600" dirty="0"/>
              <a:t>iPhone/Android</a:t>
            </a:r>
            <a:r>
              <a:rPr lang="ja-JP" altLang="en-US" sz="3600" dirty="0"/>
              <a:t>ｽﾏｰﾄﾌｫﾝ</a:t>
            </a:r>
            <a:endParaRPr kumimoji="1" lang="ja-JP" altLang="en-US" sz="3600" dirty="0"/>
          </a:p>
        </p:txBody>
      </p:sp>
      <p:grpSp>
        <p:nvGrpSpPr>
          <p:cNvPr id="8" name="グループ化 7"/>
          <p:cNvGrpSpPr/>
          <p:nvPr/>
        </p:nvGrpSpPr>
        <p:grpSpPr>
          <a:xfrm>
            <a:off x="228898" y="948334"/>
            <a:ext cx="3665370" cy="5140101"/>
            <a:chOff x="1657350" y="0"/>
            <a:chExt cx="5829300" cy="7772400"/>
          </a:xfrm>
        </p:grpSpPr>
        <p:pic>
          <p:nvPicPr>
            <p:cNvPr id="10"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57350" y="0"/>
              <a:ext cx="5829300" cy="77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円/楕円 4"/>
            <p:cNvSpPr/>
            <p:nvPr/>
          </p:nvSpPr>
          <p:spPr>
            <a:xfrm>
              <a:off x="3923928" y="116632"/>
              <a:ext cx="1368152"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5290" y="948334"/>
            <a:ext cx="1854852" cy="2483356"/>
          </a:xfrm>
          <a:prstGeom prst="rect">
            <a:avLst/>
          </a:prstGeom>
        </p:spPr>
      </p:pic>
      <p:sp>
        <p:nvSpPr>
          <p:cNvPr id="13" name="テキスト ボックス 12"/>
          <p:cNvSpPr txBox="1"/>
          <p:nvPr/>
        </p:nvSpPr>
        <p:spPr>
          <a:xfrm>
            <a:off x="8610600" y="4957166"/>
            <a:ext cx="2000922" cy="923330"/>
          </a:xfrm>
          <a:prstGeom prst="rect">
            <a:avLst/>
          </a:prstGeom>
          <a:solidFill>
            <a:srgbClr val="0070C0"/>
          </a:solidFill>
        </p:spPr>
        <p:txBody>
          <a:bodyPr wrap="square" rtlCol="0">
            <a:spAutoFit/>
          </a:bodyPr>
          <a:lstStyle/>
          <a:p>
            <a:r>
              <a:rPr kumimoji="1" lang="ja-JP" altLang="en-US" b="1" dirty="0">
                <a:solidFill>
                  <a:schemeClr val="bg1"/>
                </a:solidFill>
              </a:rPr>
              <a:t>通信インフラ</a:t>
            </a:r>
          </a:p>
          <a:p>
            <a:r>
              <a:rPr lang="en-US" altLang="ja-JP" b="1" dirty="0" err="1">
                <a:solidFill>
                  <a:schemeClr val="bg1"/>
                </a:solidFill>
              </a:rPr>
              <a:t>WiFi</a:t>
            </a:r>
            <a:r>
              <a:rPr lang="ja-JP" altLang="en-US" b="1" dirty="0">
                <a:solidFill>
                  <a:schemeClr val="bg1"/>
                </a:solidFill>
              </a:rPr>
              <a:t>または</a:t>
            </a:r>
            <a:r>
              <a:rPr lang="en-US" altLang="ja-JP" b="1" dirty="0">
                <a:solidFill>
                  <a:schemeClr val="bg1"/>
                </a:solidFill>
              </a:rPr>
              <a:t>4G/LTE</a:t>
            </a:r>
            <a:endParaRPr kumimoji="1" lang="ja-JP" altLang="en-US" b="1" dirty="0">
              <a:solidFill>
                <a:schemeClr val="bg1"/>
              </a:solidFill>
            </a:endParaRPr>
          </a:p>
        </p:txBody>
      </p:sp>
      <p:sp>
        <p:nvSpPr>
          <p:cNvPr id="2" name="テキスト ボックス 1"/>
          <p:cNvSpPr txBox="1"/>
          <p:nvPr/>
        </p:nvSpPr>
        <p:spPr>
          <a:xfrm>
            <a:off x="6898341" y="1385047"/>
            <a:ext cx="2823883" cy="2308324"/>
          </a:xfrm>
          <a:prstGeom prst="rect">
            <a:avLst/>
          </a:prstGeom>
          <a:noFill/>
        </p:spPr>
        <p:txBody>
          <a:bodyPr wrap="square" rtlCol="0">
            <a:spAutoFit/>
          </a:bodyPr>
          <a:lstStyle/>
          <a:p>
            <a:r>
              <a:rPr kumimoji="1" lang="ja-JP" altLang="en-US" dirty="0"/>
              <a:t>利便性の面ではもっとも簡易に利用可能。</a:t>
            </a:r>
          </a:p>
          <a:p>
            <a:endParaRPr lang="ja-JP" altLang="en-US" dirty="0"/>
          </a:p>
          <a:p>
            <a:r>
              <a:rPr kumimoji="1" lang="ja-JP" altLang="en-US" dirty="0"/>
              <a:t>画質も非常に良い物を瀬かたく可能。</a:t>
            </a:r>
          </a:p>
          <a:p>
            <a:endParaRPr lang="ja-JP" altLang="en-US" dirty="0"/>
          </a:p>
          <a:p>
            <a:r>
              <a:rPr kumimoji="1" lang="ja-JP" altLang="en-US" dirty="0"/>
              <a:t>電源もモバイルバッテリーが利用可能。</a:t>
            </a: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5872" y="3605079"/>
            <a:ext cx="3916064" cy="2312637"/>
          </a:xfrm>
          <a:prstGeom prst="rect">
            <a:avLst/>
          </a:prstGeom>
        </p:spPr>
      </p:pic>
    </p:spTree>
    <p:extLst>
      <p:ext uri="{BB962C8B-B14F-4D97-AF65-F5344CB8AC3E}">
        <p14:creationId xmlns:p14="http://schemas.microsoft.com/office/powerpoint/2010/main" val="3761532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7</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2689"/>
            <a:ext cx="10596282" cy="646331"/>
          </a:xfrm>
          <a:prstGeom prst="rect">
            <a:avLst/>
          </a:prstGeom>
          <a:noFill/>
        </p:spPr>
        <p:txBody>
          <a:bodyPr wrap="square" rtlCol="0">
            <a:spAutoFit/>
          </a:bodyPr>
          <a:lstStyle/>
          <a:p>
            <a:r>
              <a:rPr kumimoji="1" lang="ja-JP" altLang="en-US" sz="2000" b="1" dirty="0"/>
              <a:t>エッジ・デバイス毎の特徴</a:t>
            </a:r>
            <a:r>
              <a:rPr lang="ja-JP" altLang="en-US" sz="3600" dirty="0"/>
              <a:t>　</a:t>
            </a:r>
            <a:r>
              <a:rPr lang="ja-JP" altLang="en-US" sz="3600" dirty="0"/>
              <a:t>プロ用カメラ</a:t>
            </a:r>
            <a:r>
              <a:rPr lang="en-US" altLang="ja-JP" sz="3600" dirty="0"/>
              <a:t>/</a:t>
            </a:r>
            <a:r>
              <a:rPr lang="ja-JP" altLang="en-US" sz="3600" dirty="0"/>
              <a:t>エンコーダー</a:t>
            </a:r>
            <a:endParaRPr kumimoji="1" lang="ja-JP" altLang="en-US" sz="3600" dirty="0"/>
          </a:p>
        </p:txBody>
      </p:sp>
      <p:pic>
        <p:nvPicPr>
          <p:cNvPr id="2" name="図 1"/>
          <p:cNvPicPr>
            <a:picLocks noChangeAspect="1"/>
          </p:cNvPicPr>
          <p:nvPr/>
        </p:nvPicPr>
        <p:blipFill>
          <a:blip r:embed="rId3"/>
          <a:stretch>
            <a:fillRect/>
          </a:stretch>
        </p:blipFill>
        <p:spPr>
          <a:xfrm>
            <a:off x="136431" y="1127872"/>
            <a:ext cx="2942945" cy="1720491"/>
          </a:xfrm>
          <a:prstGeom prst="rect">
            <a:avLst/>
          </a:prstGeom>
        </p:spPr>
      </p:pic>
      <p:pic>
        <p:nvPicPr>
          <p:cNvPr id="8" name="図 7"/>
          <p:cNvPicPr>
            <a:picLocks noChangeAspect="1"/>
          </p:cNvPicPr>
          <p:nvPr/>
        </p:nvPicPr>
        <p:blipFill>
          <a:blip r:embed="rId4"/>
          <a:stretch>
            <a:fillRect/>
          </a:stretch>
        </p:blipFill>
        <p:spPr>
          <a:xfrm>
            <a:off x="3581400" y="1011891"/>
            <a:ext cx="3360395" cy="1986803"/>
          </a:xfrm>
          <a:prstGeom prst="rect">
            <a:avLst/>
          </a:prstGeom>
        </p:spPr>
      </p:pic>
      <p:pic>
        <p:nvPicPr>
          <p:cNvPr id="10" name="図 9"/>
          <p:cNvPicPr>
            <a:picLocks noChangeAspect="1"/>
          </p:cNvPicPr>
          <p:nvPr/>
        </p:nvPicPr>
        <p:blipFill>
          <a:blip r:embed="rId5"/>
          <a:stretch>
            <a:fillRect/>
          </a:stretch>
        </p:blipFill>
        <p:spPr>
          <a:xfrm>
            <a:off x="7938486" y="837080"/>
            <a:ext cx="3419796" cy="2393857"/>
          </a:xfrm>
          <a:prstGeom prst="rect">
            <a:avLst/>
          </a:prstGeom>
        </p:spPr>
      </p:pic>
      <p:pic>
        <p:nvPicPr>
          <p:cNvPr id="12" name="図 11"/>
          <p:cNvPicPr>
            <a:picLocks noChangeAspect="1"/>
          </p:cNvPicPr>
          <p:nvPr/>
        </p:nvPicPr>
        <p:blipFill>
          <a:blip r:embed="rId6"/>
          <a:stretch>
            <a:fillRect/>
          </a:stretch>
        </p:blipFill>
        <p:spPr>
          <a:xfrm>
            <a:off x="359192" y="3170147"/>
            <a:ext cx="3701215" cy="2864418"/>
          </a:xfrm>
          <a:prstGeom prst="rect">
            <a:avLst/>
          </a:prstGeom>
        </p:spPr>
      </p:pic>
      <p:sp>
        <p:nvSpPr>
          <p:cNvPr id="13" name="テキスト ボックス 12"/>
          <p:cNvSpPr txBox="1"/>
          <p:nvPr/>
        </p:nvSpPr>
        <p:spPr>
          <a:xfrm>
            <a:off x="5937564" y="4215857"/>
            <a:ext cx="2000922" cy="923330"/>
          </a:xfrm>
          <a:prstGeom prst="rect">
            <a:avLst/>
          </a:prstGeom>
          <a:solidFill>
            <a:srgbClr val="0070C0"/>
          </a:solidFill>
        </p:spPr>
        <p:txBody>
          <a:bodyPr wrap="square" rtlCol="0">
            <a:spAutoFit/>
          </a:bodyPr>
          <a:lstStyle/>
          <a:p>
            <a:r>
              <a:rPr kumimoji="1" lang="ja-JP" altLang="en-US" b="1" dirty="0">
                <a:solidFill>
                  <a:schemeClr val="bg1"/>
                </a:solidFill>
              </a:rPr>
              <a:t>通信インフラ</a:t>
            </a:r>
          </a:p>
          <a:p>
            <a:r>
              <a:rPr lang="en-US" altLang="ja-JP" b="1" dirty="0">
                <a:solidFill>
                  <a:schemeClr val="bg1"/>
                </a:solidFill>
              </a:rPr>
              <a:t>LAN(PoE)</a:t>
            </a:r>
            <a:r>
              <a:rPr lang="ja-JP" altLang="en-US" b="1" dirty="0">
                <a:solidFill>
                  <a:schemeClr val="bg1"/>
                </a:solidFill>
              </a:rPr>
              <a:t>と</a:t>
            </a:r>
            <a:r>
              <a:rPr lang="en-US" altLang="ja-JP" b="1" dirty="0" err="1">
                <a:solidFill>
                  <a:schemeClr val="bg1"/>
                </a:solidFill>
              </a:rPr>
              <a:t>WiFi</a:t>
            </a:r>
            <a:r>
              <a:rPr lang="ja-JP" altLang="en-US" b="1" dirty="0">
                <a:solidFill>
                  <a:schemeClr val="bg1"/>
                </a:solidFill>
              </a:rPr>
              <a:t>柔軟に対応</a:t>
            </a:r>
            <a:endParaRPr kumimoji="1" lang="ja-JP" altLang="en-US" b="1" dirty="0">
              <a:solidFill>
                <a:schemeClr val="bg1"/>
              </a:solidFill>
            </a:endParaRPr>
          </a:p>
        </p:txBody>
      </p:sp>
    </p:spTree>
    <p:extLst>
      <p:ext uri="{BB962C8B-B14F-4D97-AF65-F5344CB8AC3E}">
        <p14:creationId xmlns:p14="http://schemas.microsoft.com/office/powerpoint/2010/main" val="257868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8</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2689"/>
            <a:ext cx="10596282" cy="646331"/>
          </a:xfrm>
          <a:prstGeom prst="rect">
            <a:avLst/>
          </a:prstGeom>
          <a:noFill/>
        </p:spPr>
        <p:txBody>
          <a:bodyPr wrap="square" rtlCol="0">
            <a:spAutoFit/>
          </a:bodyPr>
          <a:lstStyle/>
          <a:p>
            <a:r>
              <a:rPr kumimoji="1" lang="ja-JP" altLang="en-US" sz="3600" b="1" dirty="0"/>
              <a:t>エッジ・デバイス総括</a:t>
            </a:r>
            <a:endParaRPr kumimoji="1" lang="ja-JP" altLang="en-US" sz="3600" dirty="0"/>
          </a:p>
        </p:txBody>
      </p:sp>
      <p:sp>
        <p:nvSpPr>
          <p:cNvPr id="8" name="テキスト ボックス 7"/>
          <p:cNvSpPr txBox="1"/>
          <p:nvPr/>
        </p:nvSpPr>
        <p:spPr>
          <a:xfrm>
            <a:off x="555811" y="1143000"/>
            <a:ext cx="3975847" cy="3416320"/>
          </a:xfrm>
          <a:prstGeom prst="rect">
            <a:avLst/>
          </a:prstGeom>
          <a:noFill/>
        </p:spPr>
        <p:txBody>
          <a:bodyPr wrap="square" rtlCol="0">
            <a:spAutoFit/>
          </a:bodyPr>
          <a:lstStyle/>
          <a:p>
            <a:r>
              <a:rPr kumimoji="1" lang="ja-JP" altLang="en-US" dirty="0"/>
              <a:t>カメラ</a:t>
            </a:r>
            <a:r>
              <a:rPr kumimoji="1" lang="en-US" altLang="ja-JP" dirty="0"/>
              <a:t>(</a:t>
            </a:r>
            <a:r>
              <a:rPr kumimoji="1" lang="ja-JP" altLang="en-US" dirty="0"/>
              <a:t>エッジデバイス</a:t>
            </a:r>
            <a:r>
              <a:rPr kumimoji="1" lang="en-US" altLang="ja-JP" dirty="0"/>
              <a:t>)</a:t>
            </a:r>
            <a:r>
              <a:rPr kumimoji="1" lang="ja-JP" altLang="en-US" dirty="0"/>
              <a:t>の選定は用途によって千差万別であること説明をご覧いただきイメージされたかと思います。</a:t>
            </a:r>
          </a:p>
          <a:p>
            <a:endParaRPr lang="ja-JP" altLang="en-US" dirty="0"/>
          </a:p>
          <a:p>
            <a:r>
              <a:rPr kumimoji="1" lang="ja-JP" altLang="en-US" dirty="0"/>
              <a:t>番外編として</a:t>
            </a:r>
            <a:r>
              <a:rPr kumimoji="1" lang="en-US" altLang="ja-JP" dirty="0"/>
              <a:t>PC</a:t>
            </a:r>
            <a:r>
              <a:rPr lang="ja-JP" altLang="en-US" dirty="0"/>
              <a:t>のスクリーンを動画としてキャプチャ記録配信するニーズも非常に強い。</a:t>
            </a:r>
          </a:p>
          <a:p>
            <a:endParaRPr kumimoji="1" lang="ja-JP" altLang="en-US" dirty="0"/>
          </a:p>
          <a:p>
            <a:r>
              <a:rPr lang="ja-JP" altLang="en-US" dirty="0"/>
              <a:t>これらの映像ソースの配信</a:t>
            </a:r>
            <a:r>
              <a:rPr lang="en-US" altLang="ja-JP" dirty="0"/>
              <a:t>-&gt;</a:t>
            </a:r>
            <a:r>
              <a:rPr lang="ja-JP" altLang="en-US" dirty="0"/>
              <a:t>記録</a:t>
            </a:r>
            <a:r>
              <a:rPr lang="en-US" altLang="ja-JP" dirty="0"/>
              <a:t>-&gt;</a:t>
            </a:r>
            <a:r>
              <a:rPr lang="ja-JP" altLang="en-US" dirty="0"/>
              <a:t>配信する為のソリューションが次のテーマとして提案したいと思います。</a:t>
            </a:r>
          </a:p>
        </p:txBody>
      </p:sp>
      <p:pic>
        <p:nvPicPr>
          <p:cNvPr id="10" name="図 9"/>
          <p:cNvPicPr>
            <a:picLocks noChangeAspect="1"/>
          </p:cNvPicPr>
          <p:nvPr/>
        </p:nvPicPr>
        <p:blipFill>
          <a:blip r:embed="rId3"/>
          <a:stretch>
            <a:fillRect/>
          </a:stretch>
        </p:blipFill>
        <p:spPr>
          <a:xfrm>
            <a:off x="6479692" y="1328565"/>
            <a:ext cx="4618614" cy="4586316"/>
          </a:xfrm>
          <a:prstGeom prst="rect">
            <a:avLst/>
          </a:prstGeom>
        </p:spPr>
      </p:pic>
    </p:spTree>
    <p:extLst>
      <p:ext uri="{BB962C8B-B14F-4D97-AF65-F5344CB8AC3E}">
        <p14:creationId xmlns:p14="http://schemas.microsoft.com/office/powerpoint/2010/main" val="1246796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2017/3/29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Javatel Inc. Copyright© 1997-2017</a:t>
            </a:r>
            <a:endParaRPr kumimoji="1" lang="ja-JP" altLang="en-US"/>
          </a:p>
        </p:txBody>
      </p:sp>
      <p:sp>
        <p:nvSpPr>
          <p:cNvPr id="6" name="スライド番号プレースホルダー 5"/>
          <p:cNvSpPr>
            <a:spLocks noGrp="1"/>
          </p:cNvSpPr>
          <p:nvPr>
            <p:ph type="sldNum" sz="quarter" idx="12"/>
          </p:nvPr>
        </p:nvSpPr>
        <p:spPr/>
        <p:txBody>
          <a:bodyPr/>
          <a:lstStyle/>
          <a:p>
            <a:fld id="{8194AF51-83A7-4C07-91C5-667C3146E80A}" type="slidenum">
              <a:rPr kumimoji="1" lang="ja-JP" altLang="en-US" smtClean="0"/>
              <a:t>9</a:t>
            </a:fld>
            <a:endParaRPr kumimoji="1" lang="ja-JP" altLang="en-US"/>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321" y="10758"/>
            <a:ext cx="1695218" cy="656214"/>
          </a:xfrm>
          <a:prstGeom prst="rect">
            <a:avLst/>
          </a:prstGeom>
        </p:spPr>
      </p:pic>
      <p:cxnSp>
        <p:nvCxnSpPr>
          <p:cNvPr id="3" name="直線コネクタ 2"/>
          <p:cNvCxnSpPr>
            <a:cxnSpLocks/>
          </p:cNvCxnSpPr>
          <p:nvPr/>
        </p:nvCxnSpPr>
        <p:spPr>
          <a:xfrm>
            <a:off x="-96819" y="658904"/>
            <a:ext cx="12425083" cy="2151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0" y="34088"/>
            <a:ext cx="8020144" cy="646331"/>
          </a:xfrm>
          <a:prstGeom prst="rect">
            <a:avLst/>
          </a:prstGeom>
        </p:spPr>
        <p:txBody>
          <a:bodyPr wrap="none">
            <a:spAutoFit/>
          </a:bodyPr>
          <a:lstStyle/>
          <a:p>
            <a:r>
              <a:rPr lang="ja-JP" altLang="en-US" sz="3600" dirty="0"/>
              <a:t>映像ソースの配信</a:t>
            </a:r>
            <a:r>
              <a:rPr lang="en-US" altLang="ja-JP" sz="3600" dirty="0"/>
              <a:t>(1)-&gt;</a:t>
            </a:r>
            <a:r>
              <a:rPr lang="ja-JP" altLang="en-US" sz="3600" dirty="0"/>
              <a:t>記録</a:t>
            </a:r>
            <a:r>
              <a:rPr lang="en-US" altLang="ja-JP" sz="3600" dirty="0"/>
              <a:t>-&gt;</a:t>
            </a:r>
            <a:r>
              <a:rPr lang="ja-JP" altLang="en-US" sz="3600" dirty="0"/>
              <a:t>配信</a:t>
            </a:r>
            <a:r>
              <a:rPr lang="en-US" altLang="ja-JP" sz="3600" dirty="0"/>
              <a:t>(2)</a:t>
            </a:r>
            <a:endParaRPr lang="ja-JP" altLang="en-US" sz="3600" dirty="0"/>
          </a:p>
        </p:txBody>
      </p:sp>
      <p:sp>
        <p:nvSpPr>
          <p:cNvPr id="7" name="正方形/長方形 6"/>
          <p:cNvSpPr/>
          <p:nvPr/>
        </p:nvSpPr>
        <p:spPr>
          <a:xfrm>
            <a:off x="168286" y="1097732"/>
            <a:ext cx="3413114" cy="461665"/>
          </a:xfrm>
          <a:prstGeom prst="rect">
            <a:avLst/>
          </a:prstGeom>
        </p:spPr>
        <p:txBody>
          <a:bodyPr wrap="none">
            <a:spAutoFit/>
          </a:bodyPr>
          <a:lstStyle/>
          <a:p>
            <a:r>
              <a:rPr lang="ja-JP" altLang="en-US" sz="2400" dirty="0"/>
              <a:t>映像ソースの配信</a:t>
            </a:r>
            <a:r>
              <a:rPr lang="en-US" altLang="ja-JP" sz="2400" dirty="0"/>
              <a:t>(1)-&gt;</a:t>
            </a:r>
            <a:endParaRPr lang="ja-JP" altLang="en-US" sz="2400" dirty="0"/>
          </a:p>
        </p:txBody>
      </p:sp>
      <p:sp>
        <p:nvSpPr>
          <p:cNvPr id="8" name="テキスト ボックス 7"/>
          <p:cNvSpPr txBox="1"/>
          <p:nvPr/>
        </p:nvSpPr>
        <p:spPr>
          <a:xfrm>
            <a:off x="1045029" y="1828800"/>
            <a:ext cx="6351814" cy="646331"/>
          </a:xfrm>
          <a:prstGeom prst="rect">
            <a:avLst/>
          </a:prstGeom>
          <a:noFill/>
        </p:spPr>
        <p:txBody>
          <a:bodyPr wrap="square" rtlCol="0">
            <a:spAutoFit/>
          </a:bodyPr>
          <a:lstStyle/>
          <a:p>
            <a:r>
              <a:rPr kumimoji="1" lang="ja-JP" altLang="en-US" dirty="0"/>
              <a:t>ここで言う配信は</a:t>
            </a:r>
            <a:r>
              <a:rPr lang="ja-JP" altLang="en-US" dirty="0"/>
              <a:t>一つの配信先を意味する。　</a:t>
            </a:r>
            <a:r>
              <a:rPr lang="en-US" altLang="ja-JP" dirty="0" err="1"/>
              <a:t>WiFi</a:t>
            </a:r>
            <a:r>
              <a:rPr lang="ja-JP" altLang="en-US" dirty="0"/>
              <a:t>環境で映像を複数配信する事は不可能と考えるのが妥当。</a:t>
            </a:r>
            <a:endParaRPr kumimoji="1" lang="ja-JP" altLang="en-US" dirty="0"/>
          </a:p>
        </p:txBody>
      </p:sp>
      <p:sp>
        <p:nvSpPr>
          <p:cNvPr id="10" name="正方形/長方形 9"/>
          <p:cNvSpPr/>
          <p:nvPr/>
        </p:nvSpPr>
        <p:spPr>
          <a:xfrm>
            <a:off x="168286" y="2894229"/>
            <a:ext cx="1515158" cy="461665"/>
          </a:xfrm>
          <a:prstGeom prst="rect">
            <a:avLst/>
          </a:prstGeom>
        </p:spPr>
        <p:txBody>
          <a:bodyPr wrap="none">
            <a:spAutoFit/>
          </a:bodyPr>
          <a:lstStyle/>
          <a:p>
            <a:r>
              <a:rPr lang="en-US" altLang="ja-JP" sz="2400" dirty="0"/>
              <a:t>-&gt;</a:t>
            </a:r>
            <a:r>
              <a:rPr lang="ja-JP" altLang="en-US" sz="2400" dirty="0"/>
              <a:t>記録</a:t>
            </a:r>
            <a:r>
              <a:rPr lang="en-US" altLang="ja-JP" sz="2400" dirty="0"/>
              <a:t>-&gt;</a:t>
            </a:r>
            <a:endParaRPr lang="ja-JP" altLang="en-US" sz="2400" dirty="0"/>
          </a:p>
        </p:txBody>
      </p:sp>
      <p:sp>
        <p:nvSpPr>
          <p:cNvPr id="11" name="テキスト ボックス 10"/>
          <p:cNvSpPr txBox="1"/>
          <p:nvPr/>
        </p:nvSpPr>
        <p:spPr>
          <a:xfrm>
            <a:off x="1045029" y="3623512"/>
            <a:ext cx="6351814" cy="646331"/>
          </a:xfrm>
          <a:prstGeom prst="rect">
            <a:avLst/>
          </a:prstGeom>
          <a:noFill/>
        </p:spPr>
        <p:txBody>
          <a:bodyPr wrap="square" rtlCol="0">
            <a:spAutoFit/>
          </a:bodyPr>
          <a:lstStyle/>
          <a:p>
            <a:r>
              <a:rPr kumimoji="1" lang="ja-JP" altLang="en-US" dirty="0"/>
              <a:t>配信</a:t>
            </a:r>
            <a:r>
              <a:rPr kumimoji="1" lang="en-US" altLang="ja-JP" dirty="0"/>
              <a:t>(1)</a:t>
            </a:r>
            <a:r>
              <a:rPr kumimoji="1" lang="ja-JP" altLang="en-US" dirty="0"/>
              <a:t>からの映像を記録、再配信</a:t>
            </a:r>
            <a:r>
              <a:rPr kumimoji="1" lang="en-US" altLang="ja-JP" dirty="0"/>
              <a:t>(</a:t>
            </a:r>
            <a:r>
              <a:rPr kumimoji="1" lang="ja-JP" altLang="en-US" dirty="0"/>
              <a:t>配信</a:t>
            </a:r>
            <a:r>
              <a:rPr kumimoji="1" lang="en-US" altLang="ja-JP" dirty="0"/>
              <a:t>(2))</a:t>
            </a:r>
            <a:r>
              <a:rPr kumimoji="1" lang="ja-JP" altLang="en-US" dirty="0"/>
              <a:t>する最も重要な機能。</a:t>
            </a:r>
          </a:p>
        </p:txBody>
      </p:sp>
      <p:sp>
        <p:nvSpPr>
          <p:cNvPr id="12" name="正方形/長方形 11"/>
          <p:cNvSpPr/>
          <p:nvPr/>
        </p:nvSpPr>
        <p:spPr>
          <a:xfrm>
            <a:off x="168286" y="4690726"/>
            <a:ext cx="1566454" cy="461665"/>
          </a:xfrm>
          <a:prstGeom prst="rect">
            <a:avLst/>
          </a:prstGeom>
        </p:spPr>
        <p:txBody>
          <a:bodyPr wrap="none">
            <a:spAutoFit/>
          </a:bodyPr>
          <a:lstStyle/>
          <a:p>
            <a:r>
              <a:rPr lang="en-US" altLang="ja-JP" sz="2400" dirty="0"/>
              <a:t>-&gt;</a:t>
            </a:r>
            <a:r>
              <a:rPr lang="ja-JP" altLang="en-US" sz="2400" dirty="0"/>
              <a:t>配信</a:t>
            </a:r>
            <a:r>
              <a:rPr lang="en-US" altLang="ja-JP" sz="2400" dirty="0"/>
              <a:t>(2)</a:t>
            </a:r>
            <a:endParaRPr lang="ja-JP" altLang="en-US" sz="2400" dirty="0"/>
          </a:p>
        </p:txBody>
      </p:sp>
      <p:sp>
        <p:nvSpPr>
          <p:cNvPr id="13" name="テキスト ボックス 12"/>
          <p:cNvSpPr txBox="1"/>
          <p:nvPr/>
        </p:nvSpPr>
        <p:spPr>
          <a:xfrm>
            <a:off x="1045029" y="5418224"/>
            <a:ext cx="6351814" cy="923330"/>
          </a:xfrm>
          <a:prstGeom prst="rect">
            <a:avLst/>
          </a:prstGeom>
          <a:noFill/>
        </p:spPr>
        <p:txBody>
          <a:bodyPr wrap="square" rtlCol="0">
            <a:spAutoFit/>
          </a:bodyPr>
          <a:lstStyle/>
          <a:p>
            <a:r>
              <a:rPr lang="ja-JP" altLang="en-US" dirty="0"/>
              <a:t>何十</a:t>
            </a:r>
            <a:r>
              <a:rPr kumimoji="1" lang="ja-JP" altLang="en-US" dirty="0"/>
              <a:t>何百、何千に対しての配信を実現する、一般にライブストリーミングサーバーという。　録画配信はオンデマンドストリーミング</a:t>
            </a:r>
          </a:p>
        </p:txBody>
      </p:sp>
      <p:sp>
        <p:nvSpPr>
          <p:cNvPr id="14" name="テキスト ボックス 13"/>
          <p:cNvSpPr txBox="1"/>
          <p:nvPr/>
        </p:nvSpPr>
        <p:spPr>
          <a:xfrm>
            <a:off x="8656487" y="2284684"/>
            <a:ext cx="2743199" cy="2677656"/>
          </a:xfrm>
          <a:prstGeom prst="rect">
            <a:avLst/>
          </a:prstGeom>
          <a:solidFill>
            <a:srgbClr val="0070C0"/>
          </a:solidFill>
        </p:spPr>
        <p:txBody>
          <a:bodyPr wrap="square" rtlCol="0">
            <a:spAutoFit/>
          </a:bodyPr>
          <a:lstStyle/>
          <a:p>
            <a:r>
              <a:rPr lang="ja-JP" altLang="en-US" sz="2800" b="1" dirty="0">
                <a:solidFill>
                  <a:schemeClr val="bg1"/>
                </a:solidFill>
              </a:rPr>
              <a:t>ライブ配信で絶対はずせない必要条件</a:t>
            </a:r>
          </a:p>
          <a:p>
            <a:endParaRPr kumimoji="1" lang="ja-JP" altLang="en-US" sz="2800" b="1" dirty="0">
              <a:solidFill>
                <a:schemeClr val="bg1"/>
              </a:solidFill>
            </a:endParaRPr>
          </a:p>
          <a:p>
            <a:endParaRPr lang="ja-JP" altLang="en-US" sz="2800" b="1" dirty="0">
              <a:solidFill>
                <a:schemeClr val="bg1"/>
              </a:solidFill>
            </a:endParaRPr>
          </a:p>
          <a:p>
            <a:r>
              <a:rPr kumimoji="1" lang="ja-JP" altLang="en-US" sz="2800" b="1" dirty="0">
                <a:solidFill>
                  <a:schemeClr val="bg1"/>
                </a:solidFill>
              </a:rPr>
              <a:t>低遅延である事</a:t>
            </a:r>
          </a:p>
        </p:txBody>
      </p:sp>
    </p:spTree>
    <p:extLst>
      <p:ext uri="{BB962C8B-B14F-4D97-AF65-F5344CB8AC3E}">
        <p14:creationId xmlns:p14="http://schemas.microsoft.com/office/powerpoint/2010/main" val="23910474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1120</Words>
  <Application>Microsoft Office PowerPoint</Application>
  <PresentationFormat>ワイド画面</PresentationFormat>
  <Paragraphs>202</Paragraphs>
  <Slides>26</Slides>
  <Notes>9</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26</vt:i4>
      </vt:variant>
    </vt:vector>
  </HeadingPairs>
  <TitlesOfParts>
    <vt:vector size="32" baseType="lpstr">
      <vt:lpstr>-apple-system</vt:lpstr>
      <vt:lpstr>游ゴシック</vt:lpstr>
      <vt:lpstr>游ゴシック Light</vt:lpstr>
      <vt:lpstr>Arial</vt:lpstr>
      <vt:lpstr>Arial Black</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補足 Streama</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javatel</dc:creator>
  <cp:lastModifiedBy>javatel</cp:lastModifiedBy>
  <cp:revision>20</cp:revision>
  <dcterms:created xsi:type="dcterms:W3CDTF">2017-03-29T00:26:04Z</dcterms:created>
  <dcterms:modified xsi:type="dcterms:W3CDTF">2017-03-29T04:38:07Z</dcterms:modified>
</cp:coreProperties>
</file>